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21" r:id="rId2"/>
  </p:sldMasterIdLst>
  <p:sldIdLst>
    <p:sldId id="256" r:id="rId3"/>
    <p:sldId id="273" r:id="rId4"/>
    <p:sldId id="257" r:id="rId5"/>
    <p:sldId id="284" r:id="rId6"/>
    <p:sldId id="285" r:id="rId7"/>
    <p:sldId id="283" r:id="rId8"/>
    <p:sldId id="258" r:id="rId9"/>
    <p:sldId id="291" r:id="rId10"/>
    <p:sldId id="288" r:id="rId11"/>
    <p:sldId id="292" r:id="rId12"/>
    <p:sldId id="287" r:id="rId13"/>
    <p:sldId id="293" r:id="rId14"/>
    <p:sldId id="286" r:id="rId15"/>
    <p:sldId id="274" r:id="rId16"/>
    <p:sldId id="280" r:id="rId17"/>
    <p:sldId id="276" r:id="rId18"/>
    <p:sldId id="281" r:id="rId19"/>
    <p:sldId id="278" r:id="rId20"/>
    <p:sldId id="282" r:id="rId21"/>
    <p:sldId id="279" r:id="rId22"/>
    <p:sldId id="289" r:id="rId23"/>
    <p:sldId id="29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29440-C717-434E-9A39-EAC2E30B6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C2A8-0180-4226-873F-80643458A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67CD6-34E8-4FDC-9421-A351C429A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D8FC-70EB-4CC6-91F8-4E0608E32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DF146-B216-4CAD-9B3B-B0D0D20DE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4c8aa36f7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989138"/>
            <a:ext cx="4235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171A08-128C-4E20-B7A0-BCB179D2E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8238-264E-4312-8C45-3322BCADE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DD29-737C-4095-9FA6-D0D6F1148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934A-695C-498E-977C-1A59F3BF2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0C462-8124-4BB8-8567-806340056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856AF-B762-4D8B-823B-2AB013C3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C4F3E-E3A6-4BCF-A95C-FD00DA5BD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20AA-ECDB-4C4F-9C75-01E34EECD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F36C-3CF4-4ECA-ACA2-D73F42943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951C2-3172-4F50-9A98-638C25BF9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307AC-2BBD-472F-AD40-74EEABABD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9BE28-8839-4CFB-AE99-6F43A49AF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31913" y="1600200"/>
            <a:ext cx="763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31913" y="3938588"/>
            <a:ext cx="763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AF18B-FDA0-4623-9487-A64460DF6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61F80-2A45-44B8-84B2-C02339667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8861A-0325-4734-9799-470CF0B9F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FC6B4-B239-4305-B42D-128EFB624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074A-6A8D-44B9-AC7F-09E41C332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D667-0E0A-453E-9EAA-9DC190B1D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E7A0-CCED-4EB8-9419-71C88F457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91FF3-9A4C-46E7-8958-556BC6CBD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209C-E343-4F10-B7B2-CE8072A3D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6C17E6-798A-4175-9E49-2480C8F3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5_5187"/>
          <p:cNvPicPr>
            <a:picLocks noChangeAspect="1" noChangeArrowheads="1"/>
          </p:cNvPicPr>
          <p:nvPr/>
        </p:nvPicPr>
        <p:blipFill>
          <a:blip r:embed="rId15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114DC19-28D6-4D28-BBC1-6A0292EE5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5959" name="Freeform 7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/>
            <a:ahLst/>
            <a:cxnLst>
              <a:cxn ang="0">
                <a:pos x="317" y="159"/>
              </a:cxn>
              <a:cxn ang="0">
                <a:pos x="0" y="2654"/>
              </a:cxn>
              <a:cxn ang="0">
                <a:pos x="317" y="4513"/>
              </a:cxn>
              <a:cxn ang="0">
                <a:pos x="635" y="1701"/>
              </a:cxn>
              <a:cxn ang="0">
                <a:pos x="317" y="15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BD%D1%82%D0%BE%D0%B2.174777/" TargetMode="External"/><Relationship Id="rId2" Type="http://schemas.openxmlformats.org/officeDocument/2006/relationships/hyperlink" Target="http://reibert.info/threads/%D0%9F%D0%B0%D0%B2%D0%BB%D0%BE%D0%B3%D1%80%D0%B0%D0%B4-1941-1943-%D0%BF%D0%BE%D0%B4-%D0%BA%D0%BE%D0%B2%D0%B0%D0%BD%D0%BD%D1%8B%D0%BC-%D1%81%D0%B0%D0%BF%D0%BE%D0%B3%D0%BE%D0%BC-%D0%BE%D0%BA%D0%BA%D1%83%D0%BF%D0%B0%D0%BD%D1%82%D0%BE%D0%B2.174777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ru.wikipedia.org/wiki/%D0%9F%D0%B0%D0%B2%D0%BB%D0%BE%D0%B3%D1%80%D0%B0%D0%B4%D1%81%D0%BA%D0%BE%D0%B5_%D0%B2%D0%BE%D1%81%D1%81%D1%82%D0%B0%D0%BD%D0%B8%D0%B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noFill/>
          <a:ln w="19050"/>
        </p:spPr>
        <p:txBody>
          <a:bodyPr/>
          <a:lstStyle/>
          <a:p>
            <a:pPr eaLnBrk="1" hangingPunct="1"/>
            <a:endParaRPr lang="ru-RU" sz="41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787900" y="5445125"/>
            <a:ext cx="4176713" cy="1223963"/>
          </a:xfr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2500362" y="500042"/>
            <a:ext cx="143913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</a:t>
            </a:r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ія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тему:</a:t>
            </a:r>
            <a:b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Повстання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Павлограда»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0637" y="5572140"/>
            <a:ext cx="37544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Виконала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учениця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11 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класу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b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Штонда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Альб</a:t>
            </a:r>
            <a:r>
              <a:rPr lang="uk-UA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іна</a:t>
            </a:r>
            <a:r>
              <a:rPr lang="uk-UA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g4MzVYxSNX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5400000">
            <a:off x="-375901" y="1304538"/>
            <a:ext cx="5286414" cy="3963173"/>
          </a:xfrm>
        </p:spPr>
      </p:pic>
      <p:pic>
        <p:nvPicPr>
          <p:cNvPr id="7" name="Содержимое 6" descr="PFRTUxr3Dzg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333833" y="1357298"/>
            <a:ext cx="4693669" cy="3429024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  <p:pic>
        <p:nvPicPr>
          <p:cNvPr id="4" name="Содержимое 3" descr="1 тд с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428868"/>
            <a:ext cx="3571899" cy="2678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3 тд с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285860"/>
            <a:ext cx="3958250" cy="2884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2 тд с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3357562"/>
            <a:ext cx="4456272" cy="2955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-1500230" y="285728"/>
            <a:ext cx="121833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Танки «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Тигри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в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дивізії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Дас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Райх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-5K7qkmrG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928670"/>
            <a:ext cx="4680013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MWN4DkZ60b4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357686" y="2554152"/>
            <a:ext cx="4786314" cy="35882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  <p:pic>
        <p:nvPicPr>
          <p:cNvPr id="6" name="Содержимое 5" descr="Павлоград  Итлск батальонная пекарня.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2976" y="214290"/>
            <a:ext cx="7215206" cy="4949180"/>
          </a:xfrm>
        </p:spPr>
      </p:pic>
      <p:sp>
        <p:nvSpPr>
          <p:cNvPr id="7" name="Прямоугольник 6"/>
          <p:cNvSpPr/>
          <p:nvPr/>
        </p:nvSpPr>
        <p:spPr>
          <a:xfrm rot="10800000" flipV="1">
            <a:off x="1285852" y="5563386"/>
            <a:ext cx="7143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Італійська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батальйонна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пекарня в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Павлограді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68" y="0"/>
            <a:ext cx="1402032" cy="1500174"/>
          </a:xfrm>
          <a:prstGeom prst="rect">
            <a:avLst/>
          </a:prstGeom>
        </p:spPr>
      </p:pic>
      <p:pic>
        <p:nvPicPr>
          <p:cNvPr id="4" name="Содержимое 3" descr="06102013(00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4290"/>
            <a:ext cx="4041738" cy="6072230"/>
          </a:xfrm>
        </p:spPr>
      </p:pic>
      <p:pic>
        <p:nvPicPr>
          <p:cNvPr id="5" name="Рисунок 4" descr="06102013(00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142984"/>
            <a:ext cx="4891011" cy="3286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92893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В. Я. </a:t>
            </a:r>
            <a:r>
              <a:rPr lang="uk-UA" dirty="0" err="1" smtClean="0"/>
              <a:t>Портенко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292893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Н. І. Гурова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7150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Ф.Ф. </a:t>
            </a:r>
            <a:r>
              <a:rPr lang="uk-UA" dirty="0" err="1" smtClean="0"/>
              <a:t>Наумов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571501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Ф. К. Майор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21429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Зв</a:t>
            </a:r>
            <a:r>
              <a:rPr lang="en-US" dirty="0" smtClean="0"/>
              <a:t>`</a:t>
            </a:r>
            <a:r>
              <a:rPr lang="uk-UA" dirty="0" err="1" smtClean="0"/>
              <a:t>зки</a:t>
            </a:r>
            <a:r>
              <a:rPr lang="uk-UA" dirty="0" smtClean="0"/>
              <a:t> ЦК </a:t>
            </a:r>
            <a:r>
              <a:rPr lang="uk-UA" dirty="0" err="1" smtClean="0"/>
              <a:t>КП</a:t>
            </a:r>
            <a:r>
              <a:rPr lang="uk-UA" dirty="0" smtClean="0"/>
              <a:t>(б)У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6216" y="435769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Зв</a:t>
            </a:r>
            <a:r>
              <a:rPr lang="en-US" dirty="0" smtClean="0"/>
              <a:t>`</a:t>
            </a:r>
            <a:r>
              <a:rPr lang="uk-UA" dirty="0" err="1" smtClean="0"/>
              <a:t>язкові</a:t>
            </a:r>
            <a:r>
              <a:rPr lang="uk-UA" dirty="0" smtClean="0"/>
              <a:t> ЦК </a:t>
            </a:r>
            <a:r>
              <a:rPr lang="uk-UA" dirty="0" err="1" smtClean="0"/>
              <a:t>КП</a:t>
            </a:r>
            <a:r>
              <a:rPr lang="uk-UA" dirty="0" smtClean="0"/>
              <a:t>(б)У: в першому ряду(зліва направо) – Л. Ф. Руденко, Н. О. Сарана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uk-UA" dirty="0" smtClean="0"/>
              <a:t>у другому ряду – Н. Т. Шийко, З. В. Сиром</a:t>
            </a:r>
            <a:r>
              <a:rPr lang="en-US" dirty="0" smtClean="0"/>
              <a:t>`</a:t>
            </a:r>
            <a:r>
              <a:rPr lang="uk-UA" dirty="0" err="1" smtClean="0"/>
              <a:t>ятникова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06102013(006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57166"/>
            <a:ext cx="4357718" cy="6009980"/>
          </a:xfrm>
        </p:spPr>
      </p:pic>
      <p:pic>
        <p:nvPicPr>
          <p:cNvPr id="7" name="Рисунок 6" descr="06102013(00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152" y="357166"/>
            <a:ext cx="4094848" cy="6000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5749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Секретар ЦК </a:t>
            </a:r>
            <a:r>
              <a:rPr lang="uk-UA" sz="1600" dirty="0" err="1" smtClean="0"/>
              <a:t>КП</a:t>
            </a:r>
            <a:r>
              <a:rPr lang="uk-UA" sz="1600" dirty="0" smtClean="0"/>
              <a:t>(б)У</a:t>
            </a:r>
            <a:br>
              <a:rPr lang="uk-UA" sz="1600" dirty="0" smtClean="0"/>
            </a:br>
            <a:r>
              <a:rPr lang="uk-UA" sz="1600" dirty="0" smtClean="0"/>
              <a:t> Д.С. </a:t>
            </a:r>
            <a:r>
              <a:rPr lang="uk-UA" sz="1600" dirty="0" err="1" smtClean="0"/>
              <a:t>Коротчено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2857496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Секретар Дні-кого обкому </a:t>
            </a:r>
            <a:r>
              <a:rPr lang="uk-UA" sz="1400" dirty="0" err="1" smtClean="0"/>
              <a:t>КП</a:t>
            </a:r>
            <a:r>
              <a:rPr lang="uk-UA" sz="1400" dirty="0" smtClean="0"/>
              <a:t>(б)У   </a:t>
            </a:r>
          </a:p>
          <a:p>
            <a:pPr algn="ctr"/>
            <a:r>
              <a:rPr lang="uk-UA" sz="1400" dirty="0" smtClean="0"/>
              <a:t>К. С. </a:t>
            </a:r>
            <a:r>
              <a:rPr lang="uk-UA" sz="1400" dirty="0" err="1" smtClean="0"/>
              <a:t>Грушовий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593467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М. І. Калінін вручає орден Червоного Прапора заворгу ЦК </a:t>
            </a:r>
            <a:r>
              <a:rPr lang="uk-UA" dirty="0" err="1" smtClean="0"/>
              <a:t>КП</a:t>
            </a:r>
            <a:r>
              <a:rPr lang="uk-UA" dirty="0" smtClean="0"/>
              <a:t>(б)  А. Н. </a:t>
            </a:r>
            <a:r>
              <a:rPr lang="uk-UA" dirty="0" err="1" smtClean="0"/>
              <a:t>Зленку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2571744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Секретар </a:t>
            </a:r>
            <a:br>
              <a:rPr lang="uk-UA" sz="1400" dirty="0" smtClean="0"/>
            </a:br>
            <a:r>
              <a:rPr lang="uk-UA" sz="1400" dirty="0" smtClean="0"/>
              <a:t>Дніпропетровського підпільного обкому </a:t>
            </a:r>
            <a:r>
              <a:rPr lang="uk-UA" sz="1400" dirty="0" err="1" smtClean="0"/>
              <a:t>партіі</a:t>
            </a:r>
            <a:r>
              <a:rPr lang="uk-UA" sz="1400" dirty="0" smtClean="0"/>
              <a:t> </a:t>
            </a:r>
            <a:br>
              <a:rPr lang="uk-UA" sz="1400" dirty="0" smtClean="0"/>
            </a:br>
            <a:r>
              <a:rPr lang="uk-UA" sz="1400" dirty="0" smtClean="0"/>
              <a:t>М. І. </a:t>
            </a:r>
            <a:r>
              <a:rPr lang="uk-UA" sz="1400" dirty="0" err="1" smtClean="0"/>
              <a:t>Сташков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5206" y="2643182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Секретар Дні-кого</a:t>
            </a:r>
          </a:p>
          <a:p>
            <a:pPr algn="ctr"/>
            <a:r>
              <a:rPr lang="uk-UA" sz="1400" dirty="0" smtClean="0"/>
              <a:t>підпільного міськкому </a:t>
            </a:r>
            <a:br>
              <a:rPr lang="uk-UA" sz="1400" dirty="0" smtClean="0"/>
            </a:br>
            <a:r>
              <a:rPr lang="uk-UA" sz="1400" dirty="0" smtClean="0"/>
              <a:t>партії Г. П. Савченко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628" y="5572140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Керівники збройного повстання у Павлограді (зліва направо): </a:t>
            </a:r>
            <a:br>
              <a:rPr lang="uk-UA" dirty="0" smtClean="0"/>
            </a:br>
            <a:r>
              <a:rPr lang="uk-UA" dirty="0" smtClean="0"/>
              <a:t>К. С. Рябий, Д. Г. </a:t>
            </a:r>
            <a:r>
              <a:rPr lang="uk-UA" dirty="0" err="1" smtClean="0"/>
              <a:t>Садовниченко</a:t>
            </a:r>
            <a:r>
              <a:rPr lang="uk-UA" dirty="0" smtClean="0"/>
              <a:t>,</a:t>
            </a:r>
            <a:br>
              <a:rPr lang="uk-UA" dirty="0" smtClean="0"/>
            </a:br>
            <a:r>
              <a:rPr lang="uk-UA" dirty="0" smtClean="0"/>
              <a:t> П. О. Кравченко, А. П. </a:t>
            </a:r>
            <a:r>
              <a:rPr lang="uk-UA" dirty="0" err="1" smtClean="0"/>
              <a:t>Караванченко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6102013(008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357166"/>
            <a:ext cx="4286248" cy="5989517"/>
          </a:xfrm>
        </p:spPr>
      </p:pic>
      <p:pic>
        <p:nvPicPr>
          <p:cNvPr id="5" name="Рисунок 4" descr="06102013(0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714356"/>
            <a:ext cx="4143404" cy="4842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28868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Господар явочної квартири </a:t>
            </a:r>
            <a:br>
              <a:rPr lang="uk-UA" sz="1400" dirty="0" smtClean="0"/>
            </a:br>
            <a:r>
              <a:rPr lang="uk-UA" sz="1400" dirty="0" smtClean="0"/>
              <a:t>у </a:t>
            </a:r>
            <a:r>
              <a:rPr lang="uk-UA" sz="1400" dirty="0" err="1" smtClean="0"/>
              <a:t>Верховньодніпровську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 В. Г. Щербицький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250030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Господар </a:t>
            </a:r>
            <a:br>
              <a:rPr lang="uk-UA" sz="1200" dirty="0" smtClean="0"/>
            </a:br>
            <a:r>
              <a:rPr lang="uk-UA" sz="1200" dirty="0" smtClean="0"/>
              <a:t>явочної квартири у Павлограді</a:t>
            </a:r>
            <a:br>
              <a:rPr lang="uk-UA" sz="1200" dirty="0" smtClean="0"/>
            </a:br>
            <a:r>
              <a:rPr lang="uk-UA" sz="1200" dirty="0" smtClean="0"/>
              <a:t> П. І. Зуєв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600076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Будинок у Павлограді, де перебував М. І. </a:t>
            </a:r>
            <a:r>
              <a:rPr lang="uk-UA" dirty="0" err="1" smtClean="0"/>
              <a:t>Сташков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5214950"/>
            <a:ext cx="34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В. С. Алексєєва, </a:t>
            </a:r>
            <a:r>
              <a:rPr lang="uk-UA" dirty="0" err="1" smtClean="0"/>
              <a:t>зв</a:t>
            </a:r>
            <a:r>
              <a:rPr lang="en-US" dirty="0" smtClean="0"/>
              <a:t>`</a:t>
            </a:r>
            <a:r>
              <a:rPr lang="uk-UA" dirty="0" err="1" smtClean="0"/>
              <a:t>язкова</a:t>
            </a:r>
            <a:r>
              <a:rPr lang="uk-UA" dirty="0" smtClean="0"/>
              <a:t> Дніпропетровського підпільного обкому партії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86" y="0"/>
            <a:ext cx="1402032" cy="1500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6102013(014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571480"/>
            <a:ext cx="3684261" cy="5000660"/>
          </a:xfrm>
        </p:spPr>
      </p:pic>
      <p:pic>
        <p:nvPicPr>
          <p:cNvPr id="7" name="Рисунок 6" descr="06102013(0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071546"/>
            <a:ext cx="5143504" cy="3851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5286388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Т. Г. Маслов, </a:t>
            </a:r>
            <a:r>
              <a:rPr lang="uk-UA" dirty="0" err="1" smtClean="0"/>
              <a:t>зв</a:t>
            </a:r>
            <a:r>
              <a:rPr lang="en-US" dirty="0" smtClean="0"/>
              <a:t>`</a:t>
            </a:r>
            <a:r>
              <a:rPr lang="uk-UA" dirty="0" err="1" smtClean="0"/>
              <a:t>язний</a:t>
            </a:r>
            <a:r>
              <a:rPr lang="uk-UA" dirty="0" smtClean="0"/>
              <a:t> Дніпропетровського підпільного обкому партії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0430" y="4429132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С. </a:t>
            </a:r>
            <a:r>
              <a:rPr lang="ru-RU" dirty="0" err="1" smtClean="0"/>
              <a:t>Мазниченко</a:t>
            </a:r>
            <a:r>
              <a:rPr lang="ru-RU" dirty="0" smtClean="0"/>
              <a:t>, </a:t>
            </a:r>
            <a:r>
              <a:rPr lang="ru-RU" dirty="0" err="1" smtClean="0"/>
              <a:t>комісар</a:t>
            </a:r>
            <a:r>
              <a:rPr lang="ru-RU" dirty="0" smtClean="0"/>
              <a:t> об</a:t>
            </a:r>
            <a:r>
              <a:rPr lang="en-US" dirty="0" smtClean="0"/>
              <a:t>`</a:t>
            </a:r>
            <a:r>
              <a:rPr lang="ru-RU" dirty="0" err="1" smtClean="0"/>
              <a:t>єднаних</a:t>
            </a:r>
            <a:r>
              <a:rPr lang="ru-RU" dirty="0" smtClean="0"/>
              <a:t> </a:t>
            </a:r>
            <a:r>
              <a:rPr lang="ru-RU" dirty="0" err="1" smtClean="0"/>
              <a:t>партізанських</a:t>
            </a:r>
            <a:r>
              <a:rPr lang="ru-RU" dirty="0" smtClean="0"/>
              <a:t> </a:t>
            </a:r>
            <a:r>
              <a:rPr lang="ru-RU" dirty="0" err="1" smtClean="0"/>
              <a:t>загонів</a:t>
            </a:r>
            <a:r>
              <a:rPr lang="ru-RU" dirty="0" smtClean="0"/>
              <a:t> </a:t>
            </a:r>
            <a:r>
              <a:rPr lang="ru-RU" dirty="0" err="1" smtClean="0"/>
              <a:t>Новомосковського</a:t>
            </a:r>
            <a:r>
              <a:rPr lang="ru-RU" dirty="0" smtClean="0"/>
              <a:t> </a:t>
            </a:r>
            <a:r>
              <a:rPr lang="ru-RU" dirty="0" err="1" smtClean="0"/>
              <a:t>лісу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450057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П. К. Кабак, командир </a:t>
            </a:r>
            <a:r>
              <a:rPr lang="uk-UA" dirty="0" err="1" smtClean="0"/>
              <a:t>Павлоградського</a:t>
            </a:r>
            <a:r>
              <a:rPr lang="uk-UA" dirty="0" smtClean="0"/>
              <a:t> партизанського загону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6102013(017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42852"/>
            <a:ext cx="6715172" cy="5336561"/>
          </a:xfrm>
        </p:spPr>
      </p:pic>
      <p:sp>
        <p:nvSpPr>
          <p:cNvPr id="8" name="TextBox 7"/>
          <p:cNvSpPr txBox="1"/>
          <p:nvPr/>
        </p:nvSpPr>
        <p:spPr>
          <a:xfrm>
            <a:off x="1428728" y="521495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С.С. </a:t>
            </a:r>
            <a:r>
              <a:rPr lang="uk-UA" dirty="0" err="1" smtClean="0"/>
              <a:t>Прибер</a:t>
            </a:r>
            <a:r>
              <a:rPr lang="uk-UA" dirty="0" smtClean="0"/>
              <a:t>, заступник секретаря </a:t>
            </a:r>
            <a:r>
              <a:rPr lang="uk-UA" dirty="0" err="1" smtClean="0"/>
              <a:t>Павлоградського</a:t>
            </a:r>
            <a:r>
              <a:rPr lang="uk-UA" dirty="0" smtClean="0"/>
              <a:t> підпільного міськкому партії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521495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К. Ф. </a:t>
            </a:r>
            <a:r>
              <a:rPr lang="uk-UA" dirty="0" err="1" smtClean="0"/>
              <a:t>Ляудіс</a:t>
            </a:r>
            <a:r>
              <a:rPr lang="uk-UA" dirty="0" smtClean="0"/>
              <a:t>, секретар Дніпродзержинського підпільного міськкому партії 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06102013(0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57166"/>
            <a:ext cx="7000924" cy="5437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5500702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В. Я. </a:t>
            </a:r>
            <a:r>
              <a:rPr lang="uk-UA" dirty="0" err="1" smtClean="0"/>
              <a:t>Портянко</a:t>
            </a:r>
            <a:r>
              <a:rPr lang="uk-UA" dirty="0" smtClean="0"/>
              <a:t>, І. Ю. Вєтров, П. Я. </a:t>
            </a:r>
            <a:r>
              <a:rPr lang="uk-UA" dirty="0" err="1" smtClean="0"/>
              <a:t>Жученко</a:t>
            </a:r>
            <a:r>
              <a:rPr lang="uk-UA" dirty="0" smtClean="0"/>
              <a:t>, командир </a:t>
            </a:r>
            <a:r>
              <a:rPr lang="uk-UA" dirty="0" err="1" smtClean="0"/>
              <a:t>обєднаних</a:t>
            </a:r>
            <a:r>
              <a:rPr lang="uk-UA" dirty="0" smtClean="0"/>
              <a:t> партизанських загонів Новомосковського лісу,</a:t>
            </a:r>
          </a:p>
          <a:p>
            <a:pPr algn="ctr"/>
            <a:r>
              <a:rPr lang="uk-UA" dirty="0" smtClean="0"/>
              <a:t> Х. П. </a:t>
            </a:r>
            <a:r>
              <a:rPr lang="uk-UA" dirty="0" err="1" smtClean="0"/>
              <a:t>Віївник</a:t>
            </a:r>
            <a:r>
              <a:rPr lang="uk-UA" dirty="0" smtClean="0"/>
              <a:t>, заступник командира 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928670"/>
            <a:ext cx="7632700" cy="4525963"/>
          </a:xfrm>
        </p:spPr>
        <p:txBody>
          <a:bodyPr/>
          <a:lstStyle/>
          <a:p>
            <a:r>
              <a:rPr lang="ru-RU" sz="2800" dirty="0" smtClean="0"/>
              <a:t>Час перед </a:t>
            </a:r>
            <a:r>
              <a:rPr lang="ru-RU" sz="2800" dirty="0" err="1" smtClean="0"/>
              <a:t>повстанням</a:t>
            </a: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r>
              <a:rPr lang="uk-UA" sz="2800" dirty="0" smtClean="0"/>
              <a:t>Микола Іванович </a:t>
            </a:r>
            <a:r>
              <a:rPr lang="uk-UA" sz="2800" dirty="0" err="1" smtClean="0"/>
              <a:t>Сташков</a:t>
            </a:r>
            <a:endParaRPr lang="uk-UA" sz="2800" dirty="0" smtClean="0"/>
          </a:p>
          <a:p>
            <a:endParaRPr lang="uk-UA" sz="2800" dirty="0" smtClean="0"/>
          </a:p>
          <a:p>
            <a:r>
              <a:rPr lang="uk-UA" sz="2800" dirty="0" smtClean="0"/>
              <a:t>Підготовка до повстання</a:t>
            </a:r>
          </a:p>
          <a:p>
            <a:pPr>
              <a:buNone/>
            </a:pPr>
            <a:endParaRPr lang="uk-UA" dirty="0" smtClean="0"/>
          </a:p>
          <a:p>
            <a:r>
              <a:rPr lang="uk-UA" sz="2800" dirty="0" smtClean="0"/>
              <a:t>Дії, які велись під час повстання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r>
              <a:rPr lang="uk-UA" sz="2800" dirty="0" smtClean="0"/>
              <a:t>Придушення повстання</a:t>
            </a:r>
            <a:br>
              <a:rPr lang="uk-UA" sz="2800" dirty="0" smtClean="0"/>
            </a:br>
            <a:endParaRPr lang="uk-UA" sz="2800" dirty="0" smtClean="0"/>
          </a:p>
          <a:p>
            <a:r>
              <a:rPr lang="uk-UA" sz="2800" dirty="0" smtClean="0"/>
              <a:t>Наслідки повстання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42852"/>
            <a:ext cx="3143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714744" y="1428736"/>
            <a:ext cx="277126" cy="60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714744" y="257174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714744" y="364331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714744" y="4643446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714744" y="557214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6102013(019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285728"/>
            <a:ext cx="7462849" cy="5496370"/>
          </a:xfrm>
        </p:spPr>
      </p:pic>
      <p:sp>
        <p:nvSpPr>
          <p:cNvPr id="5" name="TextBox 4"/>
          <p:cNvSpPr txBox="1"/>
          <p:nvPr/>
        </p:nvSpPr>
        <p:spPr>
          <a:xfrm>
            <a:off x="2000232" y="5715016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Будинок у Дніпропетровську, де містився підпільний обком партії</a:t>
            </a:r>
            <a:endParaRPr lang="ru-RU" sz="28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84"/>
            <a:ext cx="850112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Павлоград </a:t>
            </a:r>
            <a:r>
              <a:rPr lang="ru-RU" sz="4800" b="1" u="sng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був</a:t>
            </a:r>
            <a:r>
              <a:rPr lang="ru-RU" sz="4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u="sng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звільнений</a:t>
            </a:r>
            <a:r>
              <a:rPr lang="ru-RU" sz="4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18 </a:t>
            </a:r>
            <a:r>
              <a:rPr lang="ru-RU" sz="4800" b="1" u="sng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вересня</a:t>
            </a:r>
            <a:r>
              <a:rPr lang="ru-RU" sz="4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1943р. </a:t>
            </a:r>
            <a:r>
              <a:rPr lang="ru-RU" sz="4800" b="1" u="sng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після</a:t>
            </a:r>
            <a:r>
              <a:rPr lang="ru-RU" sz="4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u="sng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успішно</a:t>
            </a:r>
            <a:r>
              <a:rPr lang="ru-RU" sz="4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u="sng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проведеної</a:t>
            </a:r>
            <a:r>
              <a:rPr lang="ru-RU" sz="4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800" b="1" u="sng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Червоною</a:t>
            </a:r>
            <a:r>
              <a:rPr lang="ru-RU" sz="4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u="sng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Армією</a:t>
            </a:r>
            <a:r>
              <a:rPr lang="ru-RU" sz="4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u="sng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Донбаської</a:t>
            </a:r>
            <a:r>
              <a:rPr lang="ru-RU" sz="4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u="sng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Операції</a:t>
            </a:r>
            <a:r>
              <a:rPr lang="ru-RU" sz="4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!!! </a:t>
            </a:r>
            <a:endParaRPr lang="ru-RU" sz="4800" b="1" u="sng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Джерела використаної інформації: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71612"/>
            <a:ext cx="76327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sz="2400" dirty="0" smtClean="0"/>
              <a:t> “З особливим </a:t>
            </a:r>
            <a:r>
              <a:rPr lang="uk-UA" sz="2400" dirty="0" err="1" smtClean="0"/>
              <a:t>дорученням”</a:t>
            </a:r>
            <a:r>
              <a:rPr lang="uk-UA" sz="2400" dirty="0" smtClean="0"/>
              <a:t> І. Ю. Вєтров</a:t>
            </a:r>
            <a:r>
              <a:rPr lang="en-US" sz="2400" dirty="0" smtClean="0"/>
              <a:t>;</a:t>
            </a:r>
            <a:endParaRPr lang="uk-UA" sz="2400" dirty="0" smtClean="0"/>
          </a:p>
          <a:p>
            <a:pPr>
              <a:buFont typeface="Wingdings" pitchFamily="2" charset="2"/>
              <a:buChar char="q"/>
            </a:pPr>
            <a:r>
              <a:rPr lang="uk-UA" sz="2400" dirty="0" smtClean="0"/>
              <a:t> </a:t>
            </a:r>
            <a:r>
              <a:rPr lang="uk-UA" sz="2400" dirty="0" err="1" smtClean="0"/>
              <a:t>“Улици</a:t>
            </a:r>
            <a:r>
              <a:rPr lang="uk-UA" sz="2400" dirty="0" smtClean="0"/>
              <a:t> </a:t>
            </a:r>
            <a:r>
              <a:rPr lang="uk-UA" sz="2400" dirty="0" err="1" smtClean="0"/>
              <a:t>гнева”</a:t>
            </a:r>
            <a:r>
              <a:rPr lang="uk-UA" sz="2400" dirty="0" smtClean="0"/>
              <a:t> Але</a:t>
            </a:r>
            <a:r>
              <a:rPr lang="ru-RU" sz="2400" dirty="0" err="1" smtClean="0"/>
              <a:t>ксандр</a:t>
            </a:r>
            <a:r>
              <a:rPr lang="ru-RU" sz="2400" dirty="0" smtClean="0"/>
              <a:t> </a:t>
            </a:r>
            <a:r>
              <a:rPr lang="ru-RU" sz="2400" dirty="0" err="1" smtClean="0"/>
              <a:t>Былинов</a:t>
            </a:r>
            <a:r>
              <a:rPr lang="en-US" sz="24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hlinkClick r:id="rId2"/>
              </a:rPr>
              <a:t>http://reibert.info/threads/%D0%9F%D0%B0%D0%B2%D0%BB%D0%BE%D0%B3%D1%80%D0%B0%D0%B4-1941-1943-%D0%BF%D0%BE%D0%B4-%D0%BA%D0%BE%D0%B2%D0%B0%D0%BD%D0%BD%D1%8B%D0%BC-%D1%81%D0%B0%D0%BF%D0%BE%D0%B3%D0%BE%D0%BC-%D0%BE%D0%BA%D0%BA%D1%83%D0%BF%D0%B0%D0%</a:t>
            </a:r>
            <a:r>
              <a:rPr lang="en-US" sz="1400" dirty="0" smtClean="0">
                <a:hlinkClick r:id="rId3" action="ppaction://hlinkfile"/>
              </a:rPr>
              <a:t>BD%D1%82%D0%BE%D0%B2.174777/</a:t>
            </a:r>
            <a:endParaRPr lang="ru-RU" sz="1400" dirty="0" smtClean="0"/>
          </a:p>
          <a:p>
            <a:pPr>
              <a:buFont typeface="Wingdings" pitchFamily="2" charset="2"/>
              <a:buChar char="q"/>
            </a:pPr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hlinkClick r:id="rId4"/>
              </a:rPr>
              <a:t>http://ru.wikipedia.org/wiki/%D0%9F%D0%B0%D0%B2%D0%BB%D0%BE%D0%B3%D1%80%D0%B0%D0%B4%D1%81%D0%BA%D0%BE%D0%B5_%D0%B2%D0%BE%D1%81%D1%81%D1%82%D0%B0%D0%BD%D0%B8%D0%B5</a:t>
            </a:r>
            <a:endParaRPr lang="uk-UA" sz="1800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ti-voin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786190"/>
            <a:ext cx="3929058" cy="2940537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1300" y="142852"/>
            <a:ext cx="7632700" cy="4525963"/>
          </a:xfrm>
        </p:spPr>
        <p:txBody>
          <a:bodyPr/>
          <a:lstStyle/>
          <a:p>
            <a:pPr eaLnBrk="1" hangingPunct="1">
              <a:buNone/>
            </a:pPr>
            <a:r>
              <a:rPr lang="uk-UA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Як живе там населення ? </a:t>
            </a:r>
          </a:p>
          <a:p>
            <a:pPr eaLnBrk="1" hangingPunct="1">
              <a:buNone/>
            </a:pPr>
            <a:r>
              <a:rPr lang="uk-UA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Мабуть, як і скрізь на окупованій території. Люди будують, пухнуть з голоду, вмирають від хвороб . А окупанти вимагають, щоб вони забули, ким були раніше і працювали на рейх. Але працювати  на гітлерівців наш народ не хоче.</a:t>
            </a:r>
          </a:p>
          <a:p>
            <a:pPr eaLnBrk="1" hangingPunct="1">
              <a:buFontTx/>
              <a:buChar char="-"/>
            </a:pPr>
            <a:r>
              <a:rPr lang="uk-UA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як же вони зводять кінці з кінцями ?</a:t>
            </a:r>
          </a:p>
          <a:p>
            <a:pPr eaLnBrk="1" hangingPunct="1">
              <a:buFontTx/>
              <a:buChar char="-"/>
            </a:pPr>
            <a:r>
              <a:rPr lang="uk-UA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як може. Майструють крупорушки, запальнички, торгують одягом, саморобними гребінцями.</a:t>
            </a:r>
          </a:p>
          <a:p>
            <a:pPr algn="r" eaLnBrk="1" hangingPunct="1">
              <a:buNone/>
            </a:pPr>
            <a:r>
              <a:rPr lang="uk-UA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(І. Ю. Вєтров “ З особливим дорученням ”)</a:t>
            </a:r>
          </a:p>
          <a:p>
            <a:pPr eaLnBrk="1" hangingPunct="1"/>
            <a:endParaRPr lang="ru-RU" sz="18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6813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Рисунок 9" descr="Kpu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1571612"/>
            <a:ext cx="850112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Павлоградське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повстання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3200" b="1" u="sng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єдиний</a:t>
            </a:r>
            <a:r>
              <a:rPr lang="ru-RU" sz="32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32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збройний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виступ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комуністичного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підпілля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проти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італійського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гарнізону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в м. Павлоград . 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Сталося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напередодні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заняття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міста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частинами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Червоної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армії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ході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зимового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наступу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1943 р. 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хем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2" y="-1"/>
            <a:ext cx="5179238" cy="6905651"/>
          </a:xfrm>
        </p:spPr>
      </p:pic>
      <p:pic>
        <p:nvPicPr>
          <p:cNvPr id="6" name="Рисунок 5" descr="Kpu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785794"/>
            <a:ext cx="74295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Перед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повстанням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Kpu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1"/>
            <a:ext cx="792961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ЦК ВКП (б) і ЦК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КП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 б) У 18 і 19 липня видали директиви , що визначають</a:t>
            </a:r>
            <a:r>
              <a:rPr lang="uk-UA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Дніпропетровську область у числі інших, яким загрожувала окупація . </a:t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Директиви також передбачали створення як на окупованих,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і на прифронтових територіях </a:t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підпільних партійних організацій , партизанських загонів і диверсійних груп .</a:t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короткий час обком створив підпільні організації і партизанські загони , встановив явки для зв'язкових і т. п.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4a8a1_a648a946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42852"/>
            <a:ext cx="2254240" cy="3886621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571612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sz="2000" u="sng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Микола</a:t>
            </a:r>
            <a:r>
              <a:rPr lang="ru-RU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Іванович</a:t>
            </a:r>
            <a:r>
              <a:rPr lang="ru-RU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Сташкова (1907-1943) - голова </a:t>
            </a:r>
            <a:r>
              <a:rPr lang="ru-RU" sz="2000" u="sng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Дніпропетровського</a:t>
            </a:r>
            <a:r>
              <a:rPr lang="ru-RU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підпільного</a:t>
            </a:r>
            <a:r>
              <a:rPr lang="ru-RU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обкому КП(б)У  1941 – 1943 </a:t>
            </a:r>
            <a:r>
              <a:rPr lang="ru-RU" sz="2000" u="sng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рр</a:t>
            </a:r>
            <a:r>
              <a:rPr lang="ru-RU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endParaRPr lang="uk-UA" sz="1200" dirty="0" smtClean="0"/>
          </a:p>
          <a:p>
            <a:pPr>
              <a:buNone/>
            </a:pPr>
            <a:endParaRPr lang="ru-RU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В 1921 р. Сташков – курсант </a:t>
            </a:r>
            <a:r>
              <a:rPr lang="ru-RU" sz="1400" dirty="0" err="1" smtClean="0"/>
              <a:t>Харківської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школи</a:t>
            </a:r>
            <a:r>
              <a:rPr lang="ru-RU" sz="1400" dirty="0" smtClean="0"/>
              <a:t> </a:t>
            </a:r>
            <a:r>
              <a:rPr lang="ru-RU" sz="1400" dirty="0" err="1" smtClean="0"/>
              <a:t>червоних</a:t>
            </a:r>
            <a:r>
              <a:rPr lang="ru-RU" sz="1400" dirty="0" smtClean="0"/>
              <a:t> старшин.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в 1925 р.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направлений у </a:t>
            </a:r>
            <a:r>
              <a:rPr lang="ru-RU" sz="1400" dirty="0" err="1" smtClean="0"/>
              <a:t>машинобудівний</a:t>
            </a:r>
            <a:r>
              <a:rPr lang="ru-RU" sz="1400" dirty="0" smtClean="0"/>
              <a:t> завод </a:t>
            </a:r>
            <a:r>
              <a:rPr lang="ru-RU" sz="1400" dirty="0" err="1" smtClean="0"/>
              <a:t>ім</a:t>
            </a:r>
            <a:r>
              <a:rPr lang="ru-RU" sz="1400" dirty="0" smtClean="0"/>
              <a:t>. </a:t>
            </a:r>
            <a:br>
              <a:rPr lang="ru-RU" sz="1400" dirty="0" smtClean="0"/>
            </a:br>
            <a:r>
              <a:rPr lang="ru-RU" sz="1400" dirty="0" err="1" smtClean="0"/>
              <a:t>Жовтневої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революції</a:t>
            </a:r>
            <a:r>
              <a:rPr lang="ru-RU" sz="1400" dirty="0" smtClean="0"/>
              <a:t> у м. </a:t>
            </a:r>
            <a:r>
              <a:rPr lang="ru-RU" sz="1400" dirty="0" err="1" smtClean="0"/>
              <a:t>Луганськ</a:t>
            </a:r>
            <a:r>
              <a:rPr lang="ru-RU" sz="1400" dirty="0" smtClean="0"/>
              <a:t>, де </a:t>
            </a:r>
            <a:r>
              <a:rPr lang="ru-RU" sz="1400" dirty="0" err="1" smtClean="0"/>
              <a:t>працював</a:t>
            </a:r>
            <a:r>
              <a:rPr lang="ru-RU" sz="1400" dirty="0" smtClean="0"/>
              <a:t> </a:t>
            </a:r>
            <a:r>
              <a:rPr lang="ru-RU" sz="1400" dirty="0" err="1" smtClean="0"/>
              <a:t>слюсарем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В 1926 р. переїхав у Дніпропетровськ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У 1930 </a:t>
            </a:r>
            <a:r>
              <a:rPr lang="ru-RU" sz="1400" dirty="0" err="1" smtClean="0"/>
              <a:t>році</a:t>
            </a:r>
            <a:r>
              <a:rPr lang="ru-RU" sz="1400" dirty="0" smtClean="0"/>
              <a:t> окружком комсомолу послав Сташкова </a:t>
            </a:r>
            <a:r>
              <a:rPr lang="ru-RU" sz="1400" dirty="0" err="1" smtClean="0"/>
              <a:t>вчитися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 err="1" smtClean="0"/>
              <a:t>Дніпропетровській</a:t>
            </a:r>
            <a:r>
              <a:rPr lang="ru-RU" sz="1400" dirty="0" smtClean="0"/>
              <a:t> </a:t>
            </a:r>
            <a:r>
              <a:rPr lang="ru-RU" sz="1400" dirty="0" err="1" smtClean="0"/>
              <a:t>мелалургій</a:t>
            </a:r>
            <a:r>
              <a:rPr lang="uk-UA" sz="1400" dirty="0" smtClean="0"/>
              <a:t>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інст</a:t>
            </a:r>
            <a:r>
              <a:rPr lang="uk-UA" sz="1400" dirty="0" smtClean="0"/>
              <a:t>и</a:t>
            </a:r>
            <a:r>
              <a:rPr lang="ru-RU" sz="1400" dirty="0" smtClean="0"/>
              <a:t>т</a:t>
            </a:r>
            <a:r>
              <a:rPr lang="uk-UA" sz="1400" dirty="0" smtClean="0"/>
              <a:t>у</a:t>
            </a:r>
            <a:r>
              <a:rPr lang="ru-RU" sz="1400" dirty="0" smtClean="0"/>
              <a:t>т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У</a:t>
            </a:r>
            <a:r>
              <a:rPr lang="ru-RU" sz="1400" dirty="0" smtClean="0"/>
              <a:t> </a:t>
            </a:r>
            <a:r>
              <a:rPr lang="ru-RU" sz="1400" dirty="0" err="1" smtClean="0"/>
              <a:t>вересні</a:t>
            </a:r>
            <a:r>
              <a:rPr lang="ru-RU" sz="1400" dirty="0" smtClean="0"/>
              <a:t> 1939 року за </a:t>
            </a:r>
            <a:r>
              <a:rPr lang="ru-RU" sz="1400" dirty="0" err="1" smtClean="0"/>
              <a:t>рекомендацією</a:t>
            </a:r>
            <a:r>
              <a:rPr lang="ru-RU" sz="1400" dirty="0" smtClean="0"/>
              <a:t> обкому парт</a:t>
            </a:r>
            <a:r>
              <a:rPr lang="uk-UA" sz="1400" dirty="0" err="1" smtClean="0"/>
              <a:t>ії</a:t>
            </a:r>
            <a:r>
              <a:rPr lang="ru-RU" sz="1400" dirty="0" smtClean="0"/>
              <a:t> Н. І. Сташков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призначений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комісаром</a:t>
            </a:r>
            <a:r>
              <a:rPr lang="ru-RU" sz="1400" dirty="0" smtClean="0"/>
              <a:t> 14- го </a:t>
            </a:r>
            <a:r>
              <a:rPr lang="ru-RU" sz="1400" dirty="0" err="1" smtClean="0"/>
              <a:t>гірськострілкового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батальйону</a:t>
            </a:r>
            <a:r>
              <a:rPr lang="ru-RU" sz="1400" dirty="0" smtClean="0"/>
              <a:t>. Але через </a:t>
            </a:r>
            <a:r>
              <a:rPr lang="ru-RU" sz="1400" dirty="0" err="1" smtClean="0"/>
              <a:t>важку</a:t>
            </a:r>
            <a:r>
              <a:rPr lang="ru-RU" sz="1400" dirty="0" smtClean="0"/>
              <a:t> хворобу ( </a:t>
            </a:r>
            <a:r>
              <a:rPr lang="ru-RU" sz="1400" dirty="0" err="1" smtClean="0"/>
              <a:t>туберкульоз</a:t>
            </a:r>
            <a:r>
              <a:rPr lang="ru-RU" sz="1400" dirty="0" smtClean="0"/>
              <a:t> </a:t>
            </a:r>
            <a:r>
              <a:rPr lang="ru-RU" sz="1400" dirty="0" err="1" smtClean="0"/>
              <a:t>легенів</a:t>
            </a:r>
            <a:r>
              <a:rPr lang="ru-RU" sz="1400" dirty="0" smtClean="0"/>
              <a:t>)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знову</a:t>
            </a:r>
            <a:r>
              <a:rPr lang="ru-RU" sz="1400" dirty="0" smtClean="0"/>
              <a:t> </a:t>
            </a:r>
            <a:r>
              <a:rPr lang="ru-RU" sz="1400" dirty="0" err="1" smtClean="0"/>
              <a:t>звільню</a:t>
            </a:r>
            <a:r>
              <a:rPr lang="uk-UA" sz="1400" dirty="0" err="1" smtClean="0"/>
              <a:t>ють</a:t>
            </a:r>
            <a:r>
              <a:rPr lang="uk-UA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служби</a:t>
            </a:r>
            <a:r>
              <a:rPr lang="ru-RU" sz="1400" dirty="0" smtClean="0"/>
              <a:t> в </a:t>
            </a:r>
            <a:r>
              <a:rPr lang="ru-RU" sz="1400" dirty="0" err="1" smtClean="0"/>
              <a:t>Червоній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Армії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зняли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військового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обліку</a:t>
            </a:r>
            <a:r>
              <a:rPr lang="ru-RU" sz="1400" dirty="0" smtClean="0"/>
              <a:t> 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20 </a:t>
            </a:r>
            <a:r>
              <a:rPr lang="ru-RU" sz="1400" dirty="0" err="1" smtClean="0"/>
              <a:t>червня</a:t>
            </a:r>
            <a:r>
              <a:rPr lang="ru-RU" sz="1400" dirty="0" smtClean="0"/>
              <a:t> 1941</a:t>
            </a:r>
            <a:r>
              <a:rPr lang="uk-UA" sz="1400" dirty="0" smtClean="0"/>
              <a:t> р.</a:t>
            </a:r>
            <a:r>
              <a:rPr lang="ru-RU" sz="1400" dirty="0" smtClean="0"/>
              <a:t> Сташков </a:t>
            </a:r>
            <a:r>
              <a:rPr lang="ru-RU" sz="1400" dirty="0" err="1" smtClean="0"/>
              <a:t>повернувся</a:t>
            </a:r>
            <a:r>
              <a:rPr lang="ru-RU" sz="1400" dirty="0" smtClean="0"/>
              <a:t> до </a:t>
            </a:r>
            <a:r>
              <a:rPr lang="ru-RU" sz="1400" dirty="0" err="1" smtClean="0"/>
              <a:t>Дніпропетровська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призначений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інструктором</a:t>
            </a:r>
            <a:r>
              <a:rPr lang="ru-RU" sz="1400" dirty="0" smtClean="0"/>
              <a:t> , а </a:t>
            </a:r>
            <a:r>
              <a:rPr lang="ru-RU" sz="1400" dirty="0" err="1" smtClean="0"/>
              <a:t>з</a:t>
            </a:r>
            <a:r>
              <a:rPr lang="ru-RU" sz="1400" dirty="0" smtClean="0"/>
              <a:t> часом - </a:t>
            </a:r>
            <a:r>
              <a:rPr lang="ru-RU" sz="1400" dirty="0" err="1" smtClean="0"/>
              <a:t>завідувач</a:t>
            </a:r>
            <a:r>
              <a:rPr lang="ru-RU" sz="1400" dirty="0" smtClean="0"/>
              <a:t> сектором </a:t>
            </a:r>
            <a:r>
              <a:rPr lang="ru-RU" sz="1400" dirty="0" err="1" smtClean="0"/>
              <a:t>відділу</a:t>
            </a:r>
            <a:r>
              <a:rPr lang="ru-RU" sz="1400" dirty="0" smtClean="0"/>
              <a:t> </a:t>
            </a:r>
            <a:r>
              <a:rPr lang="ru-RU" sz="1400" dirty="0" err="1" smtClean="0"/>
              <a:t>кадрів</a:t>
            </a:r>
            <a:r>
              <a:rPr lang="ru-RU" sz="1400" dirty="0" smtClean="0"/>
              <a:t> обкому </a:t>
            </a:r>
            <a:r>
              <a:rPr lang="ru-RU" sz="1400" dirty="0" err="1" smtClean="0"/>
              <a:t>партії</a:t>
            </a: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Коли </a:t>
            </a:r>
            <a:r>
              <a:rPr lang="ru-RU" sz="1400" dirty="0" err="1" smtClean="0"/>
              <a:t>почалася</a:t>
            </a:r>
            <a:r>
              <a:rPr lang="ru-RU" sz="1400" dirty="0" smtClean="0"/>
              <a:t> Велика </a:t>
            </a:r>
            <a:r>
              <a:rPr lang="ru-RU" sz="1400" dirty="0" err="1" smtClean="0"/>
              <a:t>Вітчизняна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війна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німецько</a:t>
            </a:r>
            <a:r>
              <a:rPr lang="ru-RU" sz="1400" dirty="0" smtClean="0"/>
              <a:t> -</a:t>
            </a:r>
            <a:r>
              <a:rPr lang="ru-RU" sz="1400" dirty="0" err="1" smtClean="0"/>
              <a:t>фашистські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загарбники</a:t>
            </a:r>
            <a:r>
              <a:rPr lang="ru-RU" sz="1400" dirty="0" smtClean="0"/>
              <a:t> </a:t>
            </a:r>
            <a:r>
              <a:rPr lang="ru-RU" sz="1400" dirty="0" err="1" smtClean="0"/>
              <a:t>наближались</a:t>
            </a:r>
            <a:r>
              <a:rPr lang="ru-RU" sz="1400" dirty="0" smtClean="0"/>
              <a:t> до </a:t>
            </a:r>
            <a:r>
              <a:rPr lang="ru-RU" sz="1400" dirty="0" err="1" smtClean="0"/>
              <a:t>міста</a:t>
            </a:r>
            <a:r>
              <a:rPr lang="ru-RU" sz="1400" dirty="0" smtClean="0"/>
              <a:t> , </a:t>
            </a:r>
            <a:r>
              <a:rPr lang="ru-RU" sz="1400" dirty="0" err="1" smtClean="0"/>
              <a:t>Дніпропетровський</a:t>
            </a:r>
            <a:r>
              <a:rPr lang="ru-RU" sz="1400" dirty="0" smtClean="0"/>
              <a:t> обком КП ( б) У приступив до 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підпілля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партизанських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формувань</a:t>
            </a:r>
            <a:r>
              <a:rPr lang="ru-RU" sz="1400" dirty="0" smtClean="0"/>
              <a:t> .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затверджений</a:t>
            </a:r>
            <a:r>
              <a:rPr lang="ru-RU" sz="1400" dirty="0" smtClean="0"/>
              <a:t> склад </a:t>
            </a:r>
            <a:r>
              <a:rPr lang="ru-RU" sz="1400" dirty="0" err="1" smtClean="0"/>
              <a:t>Дніпропетровського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підпільного</a:t>
            </a:r>
            <a:r>
              <a:rPr lang="ru-RU" sz="1400" dirty="0" smtClean="0"/>
              <a:t> обкому </a:t>
            </a:r>
            <a:r>
              <a:rPr lang="ru-RU" sz="1400" dirty="0" err="1" smtClean="0"/>
              <a:t>партії</a:t>
            </a:r>
            <a:r>
              <a:rPr lang="ru-RU" sz="1400" dirty="0" smtClean="0"/>
              <a:t> на </a:t>
            </a:r>
            <a:r>
              <a:rPr lang="ru-RU" sz="1400" dirty="0" err="1" smtClean="0"/>
              <a:t>чолі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М. І. Сташкова . </a:t>
            </a:r>
            <a:r>
              <a:rPr lang="ru-RU" sz="1400" dirty="0" err="1" smtClean="0"/>
              <a:t>Місцем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перебування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підпільного</a:t>
            </a:r>
            <a:r>
              <a:rPr lang="ru-RU" sz="1400" dirty="0" smtClean="0"/>
              <a:t> обкому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визначений</a:t>
            </a:r>
            <a:r>
              <a:rPr lang="ru-RU" sz="1400" dirty="0" smtClean="0"/>
              <a:t> Павлоград</a:t>
            </a:r>
            <a:r>
              <a:rPr lang="uk-UA" sz="1400" dirty="0" smtClean="0"/>
              <a:t>. 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200" dirty="0" smtClean="0"/>
          </a:p>
        </p:txBody>
      </p:sp>
      <p:pic>
        <p:nvPicPr>
          <p:cNvPr id="4" name="Рисунок 3" descr="Kpu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eptPr0TmmUg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67" r="10495"/>
          <a:stretch>
            <a:fillRect/>
          </a:stretch>
        </p:blipFill>
        <p:spPr>
          <a:xfrm>
            <a:off x="1214414" y="571480"/>
            <a:ext cx="7072362" cy="590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Kpu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402032" cy="150017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0" y="2000240"/>
            <a:ext cx="9072626" cy="3143272"/>
          </a:xfrm>
        </p:spPr>
        <p:txBody>
          <a:bodyPr/>
          <a:lstStyle/>
          <a:p>
            <a:pPr algn="ctr"/>
            <a:r>
              <a:rPr lang="uk-UA" sz="2800" dirty="0" smtClean="0"/>
              <a:t>Для сприяння настанню радянських військ було прийнято рішення організувати збройне повстання в Павлограді. З цією метою було створено 19 бойових груп загальною кількістю близько 500 осіб. Вони були озброєні за допомогою підпільника С. А. Чумака - співробітника шляхової жандармерії. Керівництвом формування груп займалися секретарі обкому і міськкому партії - Д. І. </a:t>
            </a:r>
            <a:r>
              <a:rPr lang="uk-UA" sz="2800" dirty="0" err="1" smtClean="0"/>
              <a:t>Садовіченко</a:t>
            </a:r>
            <a:r>
              <a:rPr lang="uk-UA" sz="2800" dirty="0" smtClean="0"/>
              <a:t> і А. П. </a:t>
            </a:r>
            <a:r>
              <a:rPr lang="uk-UA" sz="2800" dirty="0" err="1" smtClean="0"/>
              <a:t>Караванченко</a:t>
            </a:r>
            <a:r>
              <a:rPr lang="uk-UA" sz="2800" dirty="0" smtClean="0"/>
              <a:t> .</a:t>
            </a:r>
            <a:endParaRPr lang="ru-RU" sz="2800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318" y="428604"/>
            <a:ext cx="8951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Підготовка</a:t>
            </a:r>
            <a:r>
              <a:rPr lang="ru-RU" sz="5400" b="1" u="sng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 </a:t>
            </a:r>
            <a:r>
              <a:rPr lang="ru-RU" sz="5400" b="1" u="sng" cap="none" spc="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повстання</a:t>
            </a:r>
            <a:r>
              <a:rPr lang="ru-RU" sz="5400" b="1" u="sng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u="sng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u brown lines">
  <a:themeElements>
    <a:clrScheme name="1_Edu brown lin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Edu brown lin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u brown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u brown 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u brown 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u brown 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u brown 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u brown 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u brown 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u brown 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u brown 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u brown 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u brown 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u brown 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585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Оформление по умолчанию</vt:lpstr>
      <vt:lpstr>1_Edu brown lines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Джерела використаної інформації: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Франция. Транспорт. Внешние экономические связи.</dc:title>
  <dc:creator>Irina</dc:creator>
  <cp:lastModifiedBy>пк</cp:lastModifiedBy>
  <cp:revision>80</cp:revision>
  <dcterms:created xsi:type="dcterms:W3CDTF">2012-03-11T18:59:23Z</dcterms:created>
  <dcterms:modified xsi:type="dcterms:W3CDTF">2013-10-10T16:42:04Z</dcterms:modified>
</cp:coreProperties>
</file>