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2065-F5F5-49BE-B0DC-1AD36D9A385A}" type="datetimeFigureOut">
              <a:rPr lang="ru-RU" smtClean="0"/>
              <a:t>15.09.2012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B73C-B8B3-49A4-A5FB-211D0F279BB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2065-F5F5-49BE-B0DC-1AD36D9A385A}" type="datetimeFigureOut">
              <a:rPr lang="ru-RU" smtClean="0"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B73C-B8B3-49A4-A5FB-211D0F279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2065-F5F5-49BE-B0DC-1AD36D9A385A}" type="datetimeFigureOut">
              <a:rPr lang="ru-RU" smtClean="0"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B73C-B8B3-49A4-A5FB-211D0F279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2065-F5F5-49BE-B0DC-1AD36D9A385A}" type="datetimeFigureOut">
              <a:rPr lang="ru-RU" smtClean="0"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B73C-B8B3-49A4-A5FB-211D0F279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2065-F5F5-49BE-B0DC-1AD36D9A385A}" type="datetimeFigureOut">
              <a:rPr lang="ru-RU" smtClean="0"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B73C-B8B3-49A4-A5FB-211D0F279BB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2065-F5F5-49BE-B0DC-1AD36D9A385A}" type="datetimeFigureOut">
              <a:rPr lang="ru-RU" smtClean="0"/>
              <a:t>15.09.2012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B73C-B8B3-49A4-A5FB-211D0F279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2065-F5F5-49BE-B0DC-1AD36D9A385A}" type="datetimeFigureOut">
              <a:rPr lang="ru-RU" smtClean="0"/>
              <a:t>15.09.2012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B73C-B8B3-49A4-A5FB-211D0F279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2065-F5F5-49BE-B0DC-1AD36D9A385A}" type="datetimeFigureOut">
              <a:rPr lang="ru-RU" smtClean="0"/>
              <a:t>15.09.2012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99B73C-B8B3-49A4-A5FB-211D0F279BB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2065-F5F5-49BE-B0DC-1AD36D9A385A}" type="datetimeFigureOut">
              <a:rPr lang="ru-RU" smtClean="0"/>
              <a:t>15.09.2012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B73C-B8B3-49A4-A5FB-211D0F279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2065-F5F5-49BE-B0DC-1AD36D9A385A}" type="datetimeFigureOut">
              <a:rPr lang="ru-RU" smtClean="0"/>
              <a:t>15.09.2012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199B73C-B8B3-49A4-A5FB-211D0F279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E282065-F5F5-49BE-B0DC-1AD36D9A385A}" type="datetimeFigureOut">
              <a:rPr lang="ru-RU" smtClean="0"/>
              <a:t>15.09.2012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B73C-B8B3-49A4-A5FB-211D0F279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E282065-F5F5-49BE-B0DC-1AD36D9A385A}" type="datetimeFigureOut">
              <a:rPr lang="ru-RU" smtClean="0"/>
              <a:t>15.09.2012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199B73C-B8B3-49A4-A5FB-211D0F279BB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1604" y="2214554"/>
            <a:ext cx="6000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dirty="0" smtClean="0"/>
              <a:t>Первісні музичні інструменти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2-03_th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142984"/>
            <a:ext cx="3929089" cy="52387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71736" y="214290"/>
            <a:ext cx="4786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/>
              <a:t>   Сопілка</a:t>
            </a:r>
            <a:endParaRPr lang="ru-RU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14810" y="1142984"/>
            <a:ext cx="457203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err="1" smtClean="0"/>
              <a:t>Сопілка</a:t>
            </a:r>
            <a:r>
              <a:rPr lang="ru-RU" sz="2200" dirty="0" smtClean="0"/>
              <a:t> – </a:t>
            </a:r>
            <a:r>
              <a:rPr lang="ru-RU" sz="2200" dirty="0" err="1" smtClean="0"/>
              <a:t>народний</a:t>
            </a:r>
            <a:r>
              <a:rPr lang="ru-RU" sz="2200" dirty="0" smtClean="0"/>
              <a:t> </a:t>
            </a:r>
            <a:r>
              <a:rPr lang="ru-RU" sz="2200" dirty="0" err="1" smtClean="0"/>
              <a:t>інструмент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отримав</a:t>
            </a:r>
            <a:r>
              <a:rPr lang="ru-RU" sz="2200" dirty="0" smtClean="0"/>
              <a:t> </a:t>
            </a:r>
            <a:r>
              <a:rPr lang="ru-RU" sz="2200" dirty="0" err="1" smtClean="0"/>
              <a:t>широке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розповсюдження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серед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українців</a:t>
            </a:r>
            <a:r>
              <a:rPr lang="ru-RU" sz="2200" dirty="0" smtClean="0"/>
              <a:t> </a:t>
            </a:r>
            <a:r>
              <a:rPr lang="ru-RU" sz="2200" dirty="0" err="1" smtClean="0"/>
              <a:t>ще</a:t>
            </a:r>
            <a:r>
              <a:rPr lang="ru-RU" sz="2200" dirty="0" smtClean="0"/>
              <a:t> в </a:t>
            </a:r>
            <a:r>
              <a:rPr lang="ru-RU" sz="2200" dirty="0" err="1" smtClean="0"/>
              <a:t>епоху</a:t>
            </a:r>
            <a:r>
              <a:rPr lang="ru-RU" sz="2200" dirty="0" smtClean="0"/>
              <a:t> </a:t>
            </a:r>
            <a:r>
              <a:rPr lang="ru-RU" sz="2200" dirty="0" err="1" smtClean="0"/>
              <a:t>Київської</a:t>
            </a:r>
            <a:r>
              <a:rPr lang="ru-RU" sz="2200" dirty="0" smtClean="0"/>
              <a:t> </a:t>
            </a:r>
            <a:r>
              <a:rPr lang="ru-RU" sz="2200" dirty="0" err="1" smtClean="0"/>
              <a:t>Русі</a:t>
            </a:r>
            <a:r>
              <a:rPr lang="ru-RU" sz="2200" dirty="0" smtClean="0"/>
              <a:t>. За способом </a:t>
            </a:r>
            <a:r>
              <a:rPr lang="ru-RU" sz="2200" dirty="0" err="1" smtClean="0"/>
              <a:t>видобування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звуків</a:t>
            </a:r>
            <a:r>
              <a:rPr lang="ru-RU" sz="2200" dirty="0" smtClean="0"/>
              <a:t> вона </a:t>
            </a:r>
            <a:r>
              <a:rPr lang="ru-RU" sz="2200" dirty="0" err="1" smtClean="0"/>
              <a:t>належить</a:t>
            </a:r>
            <a:r>
              <a:rPr lang="ru-RU" sz="2200" dirty="0" smtClean="0"/>
              <a:t> до </a:t>
            </a:r>
            <a:r>
              <a:rPr lang="ru-RU" sz="2200" dirty="0" err="1" smtClean="0"/>
              <a:t>найдавніших</a:t>
            </a:r>
            <a:r>
              <a:rPr lang="ru-RU" sz="2200" dirty="0" smtClean="0"/>
              <a:t> </a:t>
            </a:r>
            <a:r>
              <a:rPr lang="ru-RU" sz="2200" dirty="0" err="1" smtClean="0"/>
              <a:t>духових</a:t>
            </a:r>
            <a:r>
              <a:rPr lang="ru-RU" sz="2200" dirty="0" smtClean="0"/>
              <a:t> </a:t>
            </a:r>
            <a:r>
              <a:rPr lang="ru-RU" sz="2200" dirty="0" err="1" smtClean="0"/>
              <a:t>інструментів</a:t>
            </a:r>
            <a:r>
              <a:rPr lang="ru-RU" sz="2200" dirty="0" smtClean="0"/>
              <a:t>. </a:t>
            </a:r>
            <a:r>
              <a:rPr lang="ru-RU" sz="2200" dirty="0" err="1" smtClean="0"/>
              <a:t>Зустрічаємо</a:t>
            </a:r>
            <a:r>
              <a:rPr lang="ru-RU" sz="2200" dirty="0" smtClean="0"/>
              <a:t> </a:t>
            </a:r>
            <a:r>
              <a:rPr lang="ru-RU" sz="2200" dirty="0" err="1" smtClean="0"/>
              <a:t>згадки</a:t>
            </a:r>
            <a:r>
              <a:rPr lang="ru-RU" sz="2200" dirty="0" smtClean="0"/>
              <a:t> про </a:t>
            </a:r>
            <a:r>
              <a:rPr lang="ru-RU" sz="2200" dirty="0" err="1" smtClean="0"/>
              <a:t>цей</a:t>
            </a:r>
            <a:r>
              <a:rPr lang="ru-RU" sz="2200" dirty="0" smtClean="0"/>
              <a:t> </a:t>
            </a:r>
            <a:r>
              <a:rPr lang="ru-RU" sz="2200" dirty="0" err="1" smtClean="0"/>
              <a:t>інструмент</a:t>
            </a:r>
            <a:r>
              <a:rPr lang="ru-RU" sz="2200" dirty="0" smtClean="0"/>
              <a:t> в </a:t>
            </a:r>
            <a:r>
              <a:rPr lang="ru-RU" sz="2200" dirty="0" err="1" smtClean="0"/>
              <a:t>стародавніх</a:t>
            </a:r>
            <a:r>
              <a:rPr lang="ru-RU" sz="2200" dirty="0" smtClean="0"/>
              <a:t> </a:t>
            </a:r>
            <a:r>
              <a:rPr lang="ru-RU" sz="2200" dirty="0" err="1" smtClean="0"/>
              <a:t>літописах</a:t>
            </a:r>
            <a:r>
              <a:rPr lang="ru-RU" sz="2200" dirty="0" smtClean="0"/>
              <a:t> </a:t>
            </a:r>
            <a:r>
              <a:rPr lang="ru-RU" sz="2200" dirty="0" err="1" smtClean="0"/>
              <a:t>східних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слов’ян</a:t>
            </a:r>
            <a:r>
              <a:rPr lang="ru-RU" sz="2200" dirty="0" smtClean="0"/>
              <a:t> ХІ ст. </a:t>
            </a:r>
            <a:r>
              <a:rPr lang="ru-RU" sz="2200" dirty="0" err="1" smtClean="0"/>
              <a:t>Ці</a:t>
            </a:r>
            <a:r>
              <a:rPr lang="ru-RU" sz="2200" dirty="0" smtClean="0"/>
              <a:t> </a:t>
            </a:r>
            <a:r>
              <a:rPr lang="ru-RU" sz="2200" dirty="0" err="1" smtClean="0"/>
              <a:t>інструменти</a:t>
            </a:r>
            <a:r>
              <a:rPr lang="ru-RU" sz="2200" dirty="0" smtClean="0"/>
              <a:t> </a:t>
            </a:r>
            <a:r>
              <a:rPr lang="ru-RU" sz="2200" dirty="0" err="1" smtClean="0"/>
              <a:t>були</a:t>
            </a:r>
            <a:r>
              <a:rPr lang="ru-RU" sz="2200" dirty="0" smtClean="0"/>
              <a:t> </a:t>
            </a:r>
            <a:r>
              <a:rPr lang="ru-RU" sz="2200" dirty="0" err="1" smtClean="0"/>
              <a:t>діатонічними</a:t>
            </a:r>
            <a:r>
              <a:rPr lang="ru-RU" sz="2200" dirty="0" smtClean="0"/>
              <a:t>, </a:t>
            </a:r>
            <a:r>
              <a:rPr lang="ru-RU" sz="2200" dirty="0" err="1" smtClean="0"/>
              <a:t>послуговували</a:t>
            </a:r>
            <a:r>
              <a:rPr lang="ru-RU" sz="2200" dirty="0" smtClean="0"/>
              <a:t> до </a:t>
            </a:r>
            <a:r>
              <a:rPr lang="ru-RU" sz="2200" dirty="0" err="1" smtClean="0"/>
              <a:t>вигравання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співів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до</a:t>
            </a:r>
            <a:r>
              <a:rPr lang="ru-RU" sz="2200" dirty="0" smtClean="0"/>
              <a:t> </a:t>
            </a:r>
            <a:r>
              <a:rPr lang="ru-RU" sz="2200" dirty="0" err="1" smtClean="0"/>
              <a:t>танців</a:t>
            </a:r>
            <a:r>
              <a:rPr lang="ru-RU" sz="2200" dirty="0" smtClean="0"/>
              <a:t>, в </a:t>
            </a:r>
            <a:r>
              <a:rPr lang="ru-RU" sz="2200" dirty="0" err="1" smtClean="0"/>
              <a:t>репертуарі</a:t>
            </a:r>
            <a:r>
              <a:rPr lang="ru-RU" sz="2200" dirty="0" smtClean="0"/>
              <a:t> </a:t>
            </a:r>
            <a:r>
              <a:rPr lang="ru-RU" sz="2200" dirty="0" err="1" smtClean="0"/>
              <a:t>присутні</a:t>
            </a:r>
            <a:r>
              <a:rPr lang="ru-RU" sz="2200" dirty="0" smtClean="0"/>
              <a:t> „</a:t>
            </a:r>
            <a:r>
              <a:rPr lang="ru-RU" sz="2200" dirty="0" err="1" smtClean="0"/>
              <a:t>пастуші</a:t>
            </a:r>
            <a:r>
              <a:rPr lang="ru-RU" sz="2200" dirty="0" smtClean="0"/>
              <a:t> </a:t>
            </a:r>
            <a:r>
              <a:rPr lang="ru-RU" sz="2200" dirty="0" err="1" smtClean="0"/>
              <a:t>епічні</a:t>
            </a:r>
            <a:r>
              <a:rPr lang="ru-RU" sz="2200" dirty="0" smtClean="0"/>
              <a:t> </a:t>
            </a:r>
            <a:r>
              <a:rPr lang="ru-RU" sz="2200" dirty="0" err="1" smtClean="0"/>
              <a:t>пісні</a:t>
            </a:r>
            <a:r>
              <a:rPr lang="ru-RU" sz="2200" dirty="0" smtClean="0"/>
              <a:t>” (ХІ</a:t>
            </a:r>
            <a:r>
              <a:rPr lang="en-US" sz="2200" dirty="0" smtClean="0"/>
              <a:t>V – </a:t>
            </a:r>
            <a:r>
              <a:rPr lang="ru-RU" sz="2200" dirty="0" smtClean="0"/>
              <a:t>Х</a:t>
            </a:r>
            <a:r>
              <a:rPr lang="en-US" sz="2200" dirty="0" smtClean="0"/>
              <a:t>V</a:t>
            </a:r>
            <a:r>
              <a:rPr lang="ru-RU" sz="2200" dirty="0" err="1" smtClean="0"/>
              <a:t>ІІст</a:t>
            </a:r>
            <a:r>
              <a:rPr lang="ru-RU" sz="2200" dirty="0" smtClean="0"/>
              <a:t>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214290"/>
            <a:ext cx="6000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 smtClean="0"/>
              <a:t>Кобза-бандура</a:t>
            </a:r>
            <a:endParaRPr lang="ru-RU" sz="6000" b="1" dirty="0"/>
          </a:p>
        </p:txBody>
      </p:sp>
      <p:pic>
        <p:nvPicPr>
          <p:cNvPr id="7" name="Рисунок 6" descr="m_kobz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357298"/>
            <a:ext cx="3095625" cy="5238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43306" y="1500174"/>
            <a:ext cx="528641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Кобза-бандура </a:t>
            </a:r>
            <a:r>
              <a:rPr lang="ru-RU" sz="2200" dirty="0" err="1" smtClean="0"/>
              <a:t>належить</a:t>
            </a:r>
            <a:r>
              <a:rPr lang="ru-RU" sz="2200" dirty="0" smtClean="0"/>
              <a:t> до </a:t>
            </a:r>
            <a:r>
              <a:rPr lang="ru-RU" sz="2200" dirty="0" err="1" smtClean="0"/>
              <a:t>струнно-щипкових</a:t>
            </a:r>
            <a:r>
              <a:rPr lang="ru-RU" sz="2200" dirty="0" smtClean="0"/>
              <a:t> </a:t>
            </a:r>
            <a:r>
              <a:rPr lang="ru-RU" sz="2200" dirty="0" err="1" smtClean="0"/>
              <a:t>інструментів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існував</a:t>
            </a:r>
            <a:r>
              <a:rPr lang="ru-RU" sz="2200" dirty="0" smtClean="0"/>
              <a:t> у </a:t>
            </a:r>
            <a:r>
              <a:rPr lang="ru-RU" sz="2200" dirty="0" err="1" smtClean="0"/>
              <a:t>східних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слов’ян</a:t>
            </a:r>
            <a:r>
              <a:rPr lang="ru-RU" sz="2200" dirty="0" smtClean="0"/>
              <a:t> </a:t>
            </a:r>
            <a:r>
              <a:rPr lang="ru-RU" sz="2200" dirty="0" err="1" smtClean="0"/>
              <a:t>ще</a:t>
            </a:r>
            <a:r>
              <a:rPr lang="ru-RU" sz="2200" dirty="0" smtClean="0"/>
              <a:t> в </a:t>
            </a:r>
            <a:r>
              <a:rPr lang="ru-RU" sz="2200" dirty="0" err="1" smtClean="0"/>
              <a:t>докиївську</a:t>
            </a:r>
            <a:r>
              <a:rPr lang="ru-RU" sz="2200" dirty="0" smtClean="0"/>
              <a:t> </a:t>
            </a:r>
            <a:r>
              <a:rPr lang="ru-RU" sz="2200" dirty="0" err="1" smtClean="0"/>
              <a:t>добу</a:t>
            </a:r>
            <a:r>
              <a:rPr lang="ru-RU" sz="2200" dirty="0" smtClean="0"/>
              <a:t>. Про </a:t>
            </a:r>
            <a:r>
              <a:rPr lang="ru-RU" sz="2200" dirty="0" err="1" smtClean="0"/>
              <a:t>це</a:t>
            </a:r>
            <a:r>
              <a:rPr lang="ru-RU" sz="2200" dirty="0" smtClean="0"/>
              <a:t> </a:t>
            </a:r>
            <a:r>
              <a:rPr lang="ru-RU" sz="2200" dirty="0" err="1" smtClean="0"/>
              <a:t>свідчать</a:t>
            </a:r>
            <a:r>
              <a:rPr lang="ru-RU" sz="2200" dirty="0" smtClean="0"/>
              <a:t> </a:t>
            </a:r>
            <a:r>
              <a:rPr lang="ru-RU" sz="2200" dirty="0" err="1" smtClean="0"/>
              <a:t>історичні</a:t>
            </a:r>
            <a:r>
              <a:rPr lang="ru-RU" sz="2200" dirty="0" smtClean="0"/>
              <a:t> </a:t>
            </a:r>
            <a:r>
              <a:rPr lang="ru-RU" sz="2200" dirty="0" err="1" smtClean="0"/>
              <a:t>пам’ятки</a:t>
            </a:r>
            <a:r>
              <a:rPr lang="ru-RU" sz="2200" dirty="0" smtClean="0"/>
              <a:t> </a:t>
            </a:r>
            <a:r>
              <a:rPr lang="ru-RU" sz="2200" dirty="0" err="1" smtClean="0"/>
              <a:t>стародавньої</a:t>
            </a:r>
            <a:r>
              <a:rPr lang="ru-RU" sz="2200" dirty="0" smtClean="0"/>
              <a:t> </a:t>
            </a:r>
            <a:r>
              <a:rPr lang="ru-RU" sz="2200" dirty="0" err="1" smtClean="0"/>
              <a:t>культури</a:t>
            </a:r>
            <a:r>
              <a:rPr lang="ru-RU" sz="2200" dirty="0" smtClean="0"/>
              <a:t>, фрески </a:t>
            </a:r>
            <a:r>
              <a:rPr lang="ru-RU" sz="2200" dirty="0" err="1" smtClean="0"/>
              <a:t>Києво-Софійського</a:t>
            </a:r>
            <a:r>
              <a:rPr lang="ru-RU" sz="2200" dirty="0" smtClean="0"/>
              <a:t> собору (1037 </a:t>
            </a:r>
            <a:r>
              <a:rPr lang="ru-RU" sz="2200" dirty="0" err="1" smtClean="0"/>
              <a:t>рік</a:t>
            </a:r>
            <a:r>
              <a:rPr lang="ru-RU" sz="2200" dirty="0" smtClean="0"/>
              <a:t>). </a:t>
            </a:r>
            <a:r>
              <a:rPr lang="ru-RU" sz="2200" dirty="0" err="1" smtClean="0"/>
              <a:t>Перші</a:t>
            </a:r>
            <a:r>
              <a:rPr lang="ru-RU" sz="2200" dirty="0" smtClean="0"/>
              <a:t> </a:t>
            </a:r>
            <a:r>
              <a:rPr lang="ru-RU" sz="2200" dirty="0" err="1" smtClean="0"/>
              <a:t>зразки</a:t>
            </a:r>
            <a:r>
              <a:rPr lang="ru-RU" sz="2200" dirty="0" smtClean="0"/>
              <a:t> </a:t>
            </a:r>
            <a:r>
              <a:rPr lang="ru-RU" sz="2200" dirty="0" err="1" smtClean="0"/>
              <a:t>цього</a:t>
            </a:r>
            <a:r>
              <a:rPr lang="ru-RU" sz="2200" dirty="0" smtClean="0"/>
              <a:t> </a:t>
            </a:r>
            <a:r>
              <a:rPr lang="ru-RU" sz="2200" dirty="0" err="1" smtClean="0"/>
              <a:t>старовинного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українського</a:t>
            </a:r>
            <a:r>
              <a:rPr lang="ru-RU" sz="2200" dirty="0" smtClean="0"/>
              <a:t> </a:t>
            </a:r>
            <a:r>
              <a:rPr lang="ru-RU" sz="2200" dirty="0" err="1" smtClean="0"/>
              <a:t>інструмента</a:t>
            </a:r>
            <a:r>
              <a:rPr lang="ru-RU" sz="2200" dirty="0" smtClean="0"/>
              <a:t> </a:t>
            </a:r>
            <a:r>
              <a:rPr lang="ru-RU" sz="2200" dirty="0" err="1" smtClean="0"/>
              <a:t>були</a:t>
            </a:r>
            <a:r>
              <a:rPr lang="ru-RU" sz="2200" dirty="0" smtClean="0"/>
              <a:t> </a:t>
            </a:r>
            <a:r>
              <a:rPr lang="ru-RU" sz="2200" dirty="0" err="1" smtClean="0"/>
              <a:t>технічно</a:t>
            </a:r>
            <a:r>
              <a:rPr lang="ru-RU" sz="2200" dirty="0" smtClean="0"/>
              <a:t> </a:t>
            </a:r>
            <a:r>
              <a:rPr lang="ru-RU" sz="2200" dirty="0" err="1" smtClean="0"/>
              <a:t>обмеженими</a:t>
            </a:r>
            <a:r>
              <a:rPr lang="ru-RU" sz="2200" dirty="0" smtClean="0"/>
              <a:t>, </a:t>
            </a:r>
            <a:r>
              <a:rPr lang="ru-RU" sz="2200" dirty="0" err="1" smtClean="0"/>
              <a:t>діатонічними</a:t>
            </a:r>
            <a:r>
              <a:rPr lang="ru-RU" sz="2200" dirty="0" smtClean="0"/>
              <a:t>, </a:t>
            </a:r>
            <a:r>
              <a:rPr lang="ru-RU" sz="2200" dirty="0" err="1" smtClean="0"/>
              <a:t>з</a:t>
            </a:r>
            <a:r>
              <a:rPr lang="ru-RU" sz="2200" dirty="0" smtClean="0"/>
              <a:t> малою </a:t>
            </a:r>
            <a:r>
              <a:rPr lang="ru-RU" sz="2200" dirty="0" err="1" smtClean="0"/>
              <a:t>кількістю</a:t>
            </a:r>
            <a:r>
              <a:rPr lang="ru-RU" sz="2200" dirty="0" smtClean="0"/>
              <a:t> струн. До ХХ </a:t>
            </a:r>
            <a:r>
              <a:rPr lang="ru-RU" sz="2200" dirty="0" err="1" smtClean="0"/>
              <a:t>століття</a:t>
            </a:r>
            <a:r>
              <a:rPr lang="ru-RU" sz="2200" dirty="0" smtClean="0"/>
              <a:t> бандура як </a:t>
            </a:r>
            <a:r>
              <a:rPr lang="ru-RU" sz="2200" dirty="0" err="1" smtClean="0"/>
              <a:t>ансамблевий</a:t>
            </a:r>
            <a:r>
              <a:rPr lang="ru-RU" sz="2200" dirty="0" smtClean="0"/>
              <a:t> </a:t>
            </a:r>
            <a:r>
              <a:rPr lang="ru-RU" sz="2200" dirty="0" err="1" smtClean="0"/>
              <a:t>інструмент</a:t>
            </a:r>
            <a:r>
              <a:rPr lang="ru-RU" sz="2200" dirty="0" smtClean="0"/>
              <a:t> не </a:t>
            </a:r>
            <a:r>
              <a:rPr lang="ru-RU" sz="2200" dirty="0" err="1" smtClean="0"/>
              <a:t>використовувалась</a:t>
            </a:r>
            <a:r>
              <a:rPr lang="ru-RU" sz="2200" dirty="0" smtClean="0"/>
              <a:t>. І </a:t>
            </a:r>
            <a:r>
              <a:rPr lang="ru-RU" sz="2200" dirty="0" err="1" smtClean="0"/>
              <a:t>тільки</a:t>
            </a:r>
            <a:r>
              <a:rPr lang="ru-RU" sz="2200" dirty="0" smtClean="0"/>
              <a:t> в ХХ </a:t>
            </a:r>
            <a:r>
              <a:rPr lang="ru-RU" sz="2200" dirty="0" err="1" smtClean="0"/>
              <a:t>столітті</a:t>
            </a:r>
            <a:r>
              <a:rPr lang="ru-RU" sz="2200" dirty="0" smtClean="0"/>
              <a:t> </a:t>
            </a:r>
            <a:r>
              <a:rPr lang="ru-RU" sz="2200" dirty="0" err="1" smtClean="0"/>
              <a:t>завдяки</a:t>
            </a:r>
            <a:r>
              <a:rPr lang="ru-RU" sz="2200" dirty="0" smtClean="0"/>
              <a:t> </a:t>
            </a:r>
            <a:r>
              <a:rPr lang="ru-RU" sz="2200" dirty="0" err="1" smtClean="0"/>
              <a:t>удосконаленню</a:t>
            </a:r>
            <a:r>
              <a:rPr lang="ru-RU" sz="2200" dirty="0" smtClean="0"/>
              <a:t> </a:t>
            </a:r>
            <a:r>
              <a:rPr lang="ru-RU" sz="2200" dirty="0" err="1" smtClean="0"/>
              <a:t>конструкції</a:t>
            </a:r>
            <a:r>
              <a:rPr lang="ru-RU" sz="2200" dirty="0" smtClean="0"/>
              <a:t> </a:t>
            </a:r>
            <a:r>
              <a:rPr lang="ru-RU" sz="2200" dirty="0" err="1" smtClean="0"/>
              <a:t>інструмента</a:t>
            </a:r>
            <a:r>
              <a:rPr lang="ru-RU" sz="2200" dirty="0" smtClean="0"/>
              <a:t> </a:t>
            </a:r>
            <a:r>
              <a:rPr lang="ru-RU" sz="2200" dirty="0" err="1" smtClean="0"/>
              <a:t>співаки-бандуристи</a:t>
            </a:r>
            <a:r>
              <a:rPr lang="ru-RU" sz="2200" dirty="0" smtClean="0"/>
              <a:t> почали </a:t>
            </a:r>
            <a:r>
              <a:rPr lang="ru-RU" sz="2200" dirty="0" err="1" smtClean="0"/>
              <a:t>збиратися</a:t>
            </a:r>
            <a:r>
              <a:rPr lang="ru-RU" sz="2200" dirty="0" smtClean="0"/>
              <a:t> у гурти.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728" y="28572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dirty="0" smtClean="0"/>
              <a:t>Цимбали</a:t>
            </a:r>
            <a:endParaRPr lang="ru-RU" sz="5400" dirty="0"/>
          </a:p>
        </p:txBody>
      </p:sp>
      <p:pic>
        <p:nvPicPr>
          <p:cNvPr id="12" name="Рисунок 11" descr="kum-ovcharchin_c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1" y="1357298"/>
            <a:ext cx="3714776" cy="507209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286248" y="1500174"/>
            <a:ext cx="45720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Цимбали</a:t>
            </a:r>
            <a:r>
              <a:rPr lang="ru-RU" sz="2400" dirty="0" smtClean="0"/>
              <a:t> – </a:t>
            </a:r>
            <a:r>
              <a:rPr lang="ru-RU" sz="2400" dirty="0" err="1" smtClean="0"/>
              <a:t>стародавній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народний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інструмент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належить</a:t>
            </a:r>
            <a:r>
              <a:rPr lang="ru-RU" sz="2400" dirty="0" smtClean="0"/>
              <a:t> до </a:t>
            </a:r>
            <a:r>
              <a:rPr lang="ru-RU" sz="2400" dirty="0" err="1" smtClean="0"/>
              <a:t>групи</a:t>
            </a:r>
            <a:r>
              <a:rPr lang="ru-RU" sz="2400" dirty="0" smtClean="0"/>
              <a:t> </a:t>
            </a:r>
            <a:r>
              <a:rPr lang="ru-RU" sz="2400" dirty="0" err="1" smtClean="0"/>
              <a:t>струнно-ударних</a:t>
            </a:r>
            <a:r>
              <a:rPr lang="ru-RU" sz="2400" dirty="0" smtClean="0"/>
              <a:t>. </a:t>
            </a:r>
            <a:r>
              <a:rPr lang="ru-RU" sz="2400" dirty="0" err="1" smtClean="0"/>
              <a:t>Найбільшого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розповсюдження</a:t>
            </a:r>
            <a:r>
              <a:rPr lang="ru-RU" sz="2400" dirty="0" smtClean="0"/>
              <a:t> в </a:t>
            </a:r>
            <a:r>
              <a:rPr lang="ru-RU" sz="2400" dirty="0" err="1" smtClean="0"/>
              <a:t>Україні</a:t>
            </a:r>
            <a:r>
              <a:rPr lang="ru-RU" sz="2400" dirty="0" smtClean="0"/>
              <a:t> </a:t>
            </a:r>
            <a:r>
              <a:rPr lang="ru-RU" sz="2400" dirty="0" err="1" smtClean="0"/>
              <a:t>цимбали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отримали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в</a:t>
            </a:r>
            <a:r>
              <a:rPr lang="ru-RU" sz="2400" dirty="0" smtClean="0"/>
              <a:t> ХVІІ – ХVІІІ ст. </a:t>
            </a:r>
            <a:r>
              <a:rPr lang="ru-RU" sz="2400" dirty="0" err="1" smtClean="0"/>
              <a:t>Процес</a:t>
            </a:r>
            <a:r>
              <a:rPr lang="ru-RU" sz="2400" dirty="0" smtClean="0"/>
              <a:t> </a:t>
            </a:r>
            <a:r>
              <a:rPr lang="ru-RU" sz="2400" dirty="0" err="1" smtClean="0"/>
              <a:t>удосконалення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цимбалів</a:t>
            </a:r>
            <a:r>
              <a:rPr lang="ru-RU" sz="2400" dirty="0" smtClean="0"/>
              <a:t>, </a:t>
            </a:r>
            <a:r>
              <a:rPr lang="ru-RU" sz="2400" dirty="0" err="1" smtClean="0"/>
              <a:t>концертні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виступи</a:t>
            </a:r>
            <a:r>
              <a:rPr lang="ru-RU" sz="2400" dirty="0" smtClean="0"/>
              <a:t> перших </a:t>
            </a:r>
            <a:r>
              <a:rPr lang="ru-RU" sz="2400" dirty="0" err="1" smtClean="0"/>
              <a:t>ансамблів</a:t>
            </a:r>
            <a:r>
              <a:rPr lang="ru-RU" sz="2400" dirty="0" smtClean="0"/>
              <a:t> дали </a:t>
            </a:r>
            <a:r>
              <a:rPr lang="ru-RU" sz="2400" dirty="0" err="1" smtClean="0"/>
              <a:t>поштовх</a:t>
            </a:r>
            <a:r>
              <a:rPr lang="ru-RU" sz="2400" dirty="0" smtClean="0"/>
              <a:t> до </a:t>
            </a:r>
            <a:r>
              <a:rPr lang="ru-RU" sz="2400" dirty="0" err="1" smtClean="0"/>
              <a:t>створення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гри</a:t>
            </a:r>
            <a:r>
              <a:rPr lang="ru-RU" sz="2400" dirty="0" smtClean="0"/>
              <a:t> на цимбалах, </a:t>
            </a:r>
            <a:r>
              <a:rPr lang="ru-RU" sz="2400" dirty="0" err="1" smtClean="0"/>
              <a:t>відкриття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класів</a:t>
            </a:r>
            <a:r>
              <a:rPr lang="ru-RU" sz="2400" dirty="0" smtClean="0"/>
              <a:t> в </a:t>
            </a:r>
            <a:r>
              <a:rPr lang="ru-RU" sz="2400" dirty="0" err="1" smtClean="0"/>
              <a:t>багатьох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містах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3208" y="428604"/>
            <a:ext cx="6000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 smtClean="0"/>
              <a:t>Баян</a:t>
            </a:r>
            <a:endParaRPr lang="ru-RU" sz="6000" b="1" dirty="0"/>
          </a:p>
        </p:txBody>
      </p:sp>
      <p:pic>
        <p:nvPicPr>
          <p:cNvPr id="5" name="Рисунок 4" descr="bay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571612"/>
            <a:ext cx="3143272" cy="47149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57620" y="1500174"/>
            <a:ext cx="4857784" cy="5313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Баян </a:t>
            </a:r>
            <a:r>
              <a:rPr lang="ru-RU" sz="2200" dirty="0" err="1" smtClean="0"/>
              <a:t>належить</a:t>
            </a:r>
            <a:r>
              <a:rPr lang="ru-RU" sz="2200" dirty="0" smtClean="0"/>
              <a:t> до роду </a:t>
            </a:r>
            <a:r>
              <a:rPr lang="ru-RU" sz="2200" dirty="0" err="1" smtClean="0"/>
              <a:t>язичкових</a:t>
            </a:r>
            <a:r>
              <a:rPr lang="ru-RU" sz="2200" dirty="0" smtClean="0"/>
              <a:t> </a:t>
            </a:r>
            <a:r>
              <a:rPr lang="ru-RU" sz="2200" dirty="0" err="1" smtClean="0"/>
              <a:t>клавішно-пневматичних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інструментів</a:t>
            </a:r>
            <a:r>
              <a:rPr lang="ru-RU" sz="2200" dirty="0" smtClean="0"/>
              <a:t>. </a:t>
            </a:r>
            <a:r>
              <a:rPr lang="ru-RU" sz="2200" dirty="0" err="1" smtClean="0"/>
              <a:t>Він</a:t>
            </a:r>
            <a:r>
              <a:rPr lang="ru-RU" sz="2200" dirty="0" smtClean="0"/>
              <a:t> </a:t>
            </a:r>
            <a:r>
              <a:rPr lang="ru-RU" sz="2200" dirty="0" err="1" smtClean="0"/>
              <a:t>являє</a:t>
            </a:r>
            <a:r>
              <a:rPr lang="ru-RU" sz="2200" dirty="0" smtClean="0"/>
              <a:t> собою один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видів</a:t>
            </a:r>
            <a:r>
              <a:rPr lang="ru-RU" sz="2200" dirty="0" smtClean="0"/>
              <a:t> </a:t>
            </a:r>
            <a:r>
              <a:rPr lang="ru-RU" sz="2200" dirty="0" err="1" smtClean="0"/>
              <a:t>гармонік</a:t>
            </a:r>
            <a:r>
              <a:rPr lang="ru-RU" sz="2200" dirty="0" smtClean="0"/>
              <a:t>, </a:t>
            </a:r>
            <a:r>
              <a:rPr lang="ru-RU" sz="2200" dirty="0" err="1" smtClean="0"/>
              <a:t>перші</a:t>
            </a:r>
            <a:r>
              <a:rPr lang="ru-RU" sz="2200" dirty="0" smtClean="0"/>
              <a:t> </a:t>
            </a:r>
            <a:r>
              <a:rPr lang="ru-RU" sz="2200" dirty="0" err="1" smtClean="0"/>
              <a:t>зразки</a:t>
            </a:r>
            <a:r>
              <a:rPr lang="ru-RU" sz="2200" dirty="0" smtClean="0"/>
              <a:t> </a:t>
            </a:r>
            <a:r>
              <a:rPr lang="ru-RU" sz="2200" dirty="0" err="1" smtClean="0"/>
              <a:t>яких</a:t>
            </a:r>
            <a:r>
              <a:rPr lang="ru-RU" sz="2200" dirty="0" smtClean="0"/>
              <a:t> </a:t>
            </a:r>
            <a:r>
              <a:rPr lang="ru-RU" sz="2200" dirty="0" err="1" smtClean="0"/>
              <a:t>були</a:t>
            </a:r>
            <a:r>
              <a:rPr lang="ru-RU" sz="2200" dirty="0" smtClean="0"/>
              <a:t> </a:t>
            </a:r>
            <a:r>
              <a:rPr lang="ru-RU" sz="2200" dirty="0" err="1" smtClean="0"/>
              <a:t>створені</a:t>
            </a:r>
            <a:r>
              <a:rPr lang="ru-RU" sz="2200" dirty="0" smtClean="0"/>
              <a:t> в 1829 </a:t>
            </a:r>
            <a:r>
              <a:rPr lang="ru-RU" sz="2200" dirty="0" err="1" smtClean="0"/>
              <a:t>році</a:t>
            </a:r>
            <a:r>
              <a:rPr lang="ru-RU" sz="2200" dirty="0" smtClean="0"/>
              <a:t> </a:t>
            </a:r>
            <a:r>
              <a:rPr lang="ru-RU" sz="2200" dirty="0" err="1" smtClean="0"/>
              <a:t>австрійським</a:t>
            </a:r>
            <a:r>
              <a:rPr lang="ru-RU" sz="2200" dirty="0" smtClean="0"/>
              <a:t> </a:t>
            </a:r>
            <a:r>
              <a:rPr lang="ru-RU" sz="2200" dirty="0" err="1" smtClean="0"/>
              <a:t>майстром-конструктором</a:t>
            </a:r>
            <a:r>
              <a:rPr lang="ru-RU" sz="2200" dirty="0" smtClean="0"/>
              <a:t>. </a:t>
            </a:r>
            <a:r>
              <a:rPr lang="ru-RU" sz="2200" dirty="0" err="1" smtClean="0"/>
              <a:t>Вперше</a:t>
            </a:r>
            <a:r>
              <a:rPr lang="ru-RU" sz="2200" dirty="0" smtClean="0"/>
              <a:t> баян як </a:t>
            </a:r>
            <a:r>
              <a:rPr lang="ru-RU" sz="2200" dirty="0" err="1" smtClean="0"/>
              <a:t>специфічна</a:t>
            </a:r>
            <a:r>
              <a:rPr lang="ru-RU" sz="2200" dirty="0" smtClean="0"/>
              <a:t> </a:t>
            </a:r>
            <a:r>
              <a:rPr lang="ru-RU" sz="2200" dirty="0" err="1" smtClean="0"/>
              <a:t>конструкція</a:t>
            </a:r>
            <a:r>
              <a:rPr lang="ru-RU" sz="2200" dirty="0" smtClean="0"/>
              <a:t> </a:t>
            </a:r>
            <a:r>
              <a:rPr lang="ru-RU" sz="2200" dirty="0" err="1" smtClean="0"/>
              <a:t>гармоніки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являла собою </a:t>
            </a:r>
            <a:r>
              <a:rPr lang="ru-RU" sz="2200" dirty="0" err="1" smtClean="0"/>
              <a:t>повний</a:t>
            </a:r>
            <a:r>
              <a:rPr lang="ru-RU" sz="2200" dirty="0" smtClean="0"/>
              <a:t> </a:t>
            </a:r>
            <a:r>
              <a:rPr lang="ru-RU" sz="2200" dirty="0" err="1" smtClean="0"/>
              <a:t>набір</a:t>
            </a:r>
            <a:r>
              <a:rPr lang="ru-RU" sz="2200" dirty="0" smtClean="0"/>
              <a:t> </a:t>
            </a:r>
            <a:r>
              <a:rPr lang="ru-RU" sz="2200" dirty="0" err="1" smtClean="0"/>
              <a:t>хроматичного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басо-акордового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акомпанементу</a:t>
            </a:r>
            <a:r>
              <a:rPr lang="ru-RU" sz="2200" dirty="0" smtClean="0"/>
              <a:t> в </a:t>
            </a:r>
            <a:r>
              <a:rPr lang="ru-RU" sz="2200" dirty="0" err="1" smtClean="0"/>
              <a:t>лівій</a:t>
            </a:r>
            <a:r>
              <a:rPr lang="ru-RU" sz="2200" dirty="0" smtClean="0"/>
              <a:t> </a:t>
            </a:r>
            <a:r>
              <a:rPr lang="ru-RU" sz="2200" dirty="0" err="1" smtClean="0"/>
              <a:t>клавіатурі</a:t>
            </a:r>
            <a:r>
              <a:rPr lang="ru-RU" sz="2200" dirty="0" smtClean="0"/>
              <a:t>, а </a:t>
            </a:r>
            <a:r>
              <a:rPr lang="ru-RU" sz="2200" dirty="0" err="1" smtClean="0"/>
              <a:t>також</a:t>
            </a:r>
            <a:r>
              <a:rPr lang="ru-RU" sz="2200" dirty="0" smtClean="0"/>
              <a:t> </a:t>
            </a:r>
            <a:r>
              <a:rPr lang="ru-RU" sz="2200" dirty="0" err="1" smtClean="0"/>
              <a:t>наявністю</a:t>
            </a:r>
            <a:r>
              <a:rPr lang="ru-RU" sz="2200" dirty="0" smtClean="0"/>
              <a:t> </a:t>
            </a:r>
            <a:r>
              <a:rPr lang="ru-RU" sz="2200" dirty="0" err="1" smtClean="0"/>
              <a:t>хроматичного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темперованого</a:t>
            </a:r>
            <a:r>
              <a:rPr lang="ru-RU" sz="2200" dirty="0" smtClean="0"/>
              <a:t> звукоряду в </a:t>
            </a:r>
            <a:r>
              <a:rPr lang="ru-RU" sz="2200" dirty="0" err="1" smtClean="0"/>
              <a:t>правій</a:t>
            </a:r>
            <a:r>
              <a:rPr lang="ru-RU" sz="2200" dirty="0" smtClean="0"/>
              <a:t> </a:t>
            </a:r>
            <a:r>
              <a:rPr lang="ru-RU" sz="2200" dirty="0" err="1" smtClean="0"/>
              <a:t>клавіатурі</a:t>
            </a:r>
            <a:r>
              <a:rPr lang="ru-RU" sz="2200" dirty="0" smtClean="0"/>
              <a:t> </a:t>
            </a:r>
            <a:r>
              <a:rPr lang="ru-RU" sz="2200" dirty="0" err="1" smtClean="0"/>
              <a:t>з’явився</a:t>
            </a:r>
            <a:r>
              <a:rPr lang="ru-RU" sz="2200" dirty="0" smtClean="0"/>
              <a:t> в </a:t>
            </a:r>
            <a:r>
              <a:rPr lang="ru-RU" sz="2200" dirty="0" err="1" smtClean="0"/>
              <a:t>Західній</a:t>
            </a:r>
            <a:r>
              <a:rPr lang="ru-RU" sz="2200" dirty="0" smtClean="0"/>
              <a:t> </a:t>
            </a:r>
            <a:r>
              <a:rPr lang="ru-RU" sz="2200" dirty="0" err="1" smtClean="0"/>
              <a:t>Європі</a:t>
            </a:r>
            <a:r>
              <a:rPr lang="ru-RU" sz="2200" dirty="0" smtClean="0"/>
              <a:t> </a:t>
            </a:r>
            <a:r>
              <a:rPr lang="ru-RU" sz="2200" dirty="0" err="1" smtClean="0"/>
              <a:t>в</a:t>
            </a:r>
            <a:r>
              <a:rPr lang="ru-RU" sz="2200" dirty="0" smtClean="0"/>
              <a:t> 90-х роках ХІХ </a:t>
            </a:r>
            <a:r>
              <a:rPr lang="ru-RU" sz="2200" dirty="0" err="1" smtClean="0"/>
              <a:t>століття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3174" y="428604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/>
              <a:t>  Домра</a:t>
            </a:r>
            <a:endParaRPr lang="ru-RU" sz="5400" b="1" dirty="0"/>
          </a:p>
        </p:txBody>
      </p:sp>
      <p:pic>
        <p:nvPicPr>
          <p:cNvPr id="7" name="Рисунок 6" descr="721978_slavyanin_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500174"/>
            <a:ext cx="3857652" cy="48577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29124" y="1571612"/>
            <a:ext cx="457203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Домра </a:t>
            </a:r>
            <a:r>
              <a:rPr lang="ru-RU" sz="2200" dirty="0" err="1" smtClean="0"/>
              <a:t>належить</a:t>
            </a:r>
            <a:r>
              <a:rPr lang="ru-RU" sz="2200" dirty="0" smtClean="0"/>
              <a:t> до </a:t>
            </a:r>
            <a:r>
              <a:rPr lang="ru-RU" sz="2200" dirty="0" err="1" smtClean="0"/>
              <a:t>струннощипкових</a:t>
            </a:r>
            <a:r>
              <a:rPr lang="ru-RU" sz="2200" dirty="0" smtClean="0"/>
              <a:t> </a:t>
            </a:r>
            <a:r>
              <a:rPr lang="ru-RU" sz="2200" dirty="0" err="1" smtClean="0"/>
              <a:t>інструментів</a:t>
            </a:r>
            <a:r>
              <a:rPr lang="ru-RU" sz="2200" dirty="0" smtClean="0"/>
              <a:t>. Вона </a:t>
            </a:r>
            <a:r>
              <a:rPr lang="ru-RU" sz="2200" dirty="0" err="1" smtClean="0"/>
              <a:t>отримала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розповсюдження</a:t>
            </a:r>
            <a:r>
              <a:rPr lang="ru-RU" sz="2200" dirty="0" smtClean="0"/>
              <a:t> та </a:t>
            </a:r>
            <a:r>
              <a:rPr lang="ru-RU" sz="2200" dirty="0" err="1" smtClean="0"/>
              <a:t>популярність</a:t>
            </a:r>
            <a:r>
              <a:rPr lang="ru-RU" sz="2200" dirty="0" smtClean="0"/>
              <a:t> в </a:t>
            </a:r>
            <a:r>
              <a:rPr lang="ru-RU" sz="2200" dirty="0" err="1" smtClean="0"/>
              <a:t>Україні</a:t>
            </a:r>
            <a:r>
              <a:rPr lang="ru-RU" sz="2200" dirty="0" smtClean="0"/>
              <a:t> на початку ХХ </a:t>
            </a:r>
            <a:r>
              <a:rPr lang="ru-RU" sz="2200" dirty="0" err="1" smtClean="0"/>
              <a:t>століття</a:t>
            </a:r>
            <a:r>
              <a:rPr lang="ru-RU" sz="2200" dirty="0" smtClean="0"/>
              <a:t>. Домра </a:t>
            </a:r>
            <a:r>
              <a:rPr lang="ru-RU" sz="2200" dirty="0" err="1" smtClean="0"/>
              <a:t>відома</a:t>
            </a:r>
            <a:r>
              <a:rPr lang="ru-RU" sz="2200" dirty="0" smtClean="0"/>
              <a:t> </a:t>
            </a:r>
            <a:r>
              <a:rPr lang="ru-RU" sz="2200" dirty="0" err="1" smtClean="0"/>
              <a:t>слов’янським</a:t>
            </a:r>
            <a:r>
              <a:rPr lang="ru-RU" sz="2200" dirty="0" smtClean="0"/>
              <a:t> племенам </a:t>
            </a:r>
            <a:r>
              <a:rPr lang="ru-RU" sz="2200" dirty="0" err="1" smtClean="0"/>
              <a:t>ще</a:t>
            </a:r>
            <a:r>
              <a:rPr lang="ru-RU" sz="2200" dirty="0" smtClean="0"/>
              <a:t> в </a:t>
            </a:r>
            <a:r>
              <a:rPr lang="ru-RU" sz="2200" dirty="0" err="1" smtClean="0"/>
              <a:t>докиївську</a:t>
            </a:r>
            <a:r>
              <a:rPr lang="ru-RU" sz="2200" dirty="0" smtClean="0"/>
              <a:t> </a:t>
            </a:r>
            <a:r>
              <a:rPr lang="ru-RU" sz="2200" dirty="0" err="1" smtClean="0"/>
              <a:t>добу</a:t>
            </a:r>
            <a:r>
              <a:rPr lang="ru-RU" sz="2200" dirty="0" smtClean="0"/>
              <a:t>. </a:t>
            </a:r>
            <a:r>
              <a:rPr lang="ru-RU" sz="2200" dirty="0" err="1" smtClean="0"/>
              <a:t>Перші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відомості</a:t>
            </a:r>
            <a:r>
              <a:rPr lang="ru-RU" sz="2200" dirty="0" smtClean="0"/>
              <a:t> про </a:t>
            </a:r>
            <a:r>
              <a:rPr lang="ru-RU" sz="2200" dirty="0" err="1" smtClean="0"/>
              <a:t>цей</a:t>
            </a:r>
            <a:r>
              <a:rPr lang="ru-RU" sz="2200" dirty="0" smtClean="0"/>
              <a:t> </a:t>
            </a:r>
            <a:r>
              <a:rPr lang="ru-RU" sz="2200" dirty="0" err="1" smtClean="0"/>
              <a:t>інструмент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назвою</a:t>
            </a:r>
            <a:r>
              <a:rPr lang="ru-RU" sz="2200" dirty="0" smtClean="0"/>
              <a:t> „домра” </a:t>
            </a:r>
            <a:r>
              <a:rPr lang="ru-RU" sz="2200" dirty="0" err="1" smtClean="0"/>
              <a:t>знаходимо</a:t>
            </a:r>
            <a:r>
              <a:rPr lang="ru-RU" sz="2200" dirty="0" smtClean="0"/>
              <a:t> в документах ХVІ </a:t>
            </a:r>
            <a:r>
              <a:rPr lang="ru-RU" sz="2200" dirty="0" err="1" smtClean="0"/>
              <a:t>століття</a:t>
            </a:r>
            <a:r>
              <a:rPr lang="ru-RU" sz="2200" dirty="0" smtClean="0"/>
              <a:t>. І </a:t>
            </a:r>
            <a:r>
              <a:rPr lang="ru-RU" sz="2200" dirty="0" err="1" smtClean="0"/>
              <a:t>звичайно</a:t>
            </a:r>
            <a:r>
              <a:rPr lang="ru-RU" sz="2200" dirty="0" smtClean="0"/>
              <a:t> на </a:t>
            </a:r>
            <a:r>
              <a:rPr lang="ru-RU" sz="2200" dirty="0" err="1" smtClean="0"/>
              <a:t>зміну</a:t>
            </a:r>
            <a:r>
              <a:rPr lang="ru-RU" sz="2200" dirty="0" smtClean="0"/>
              <a:t> </a:t>
            </a:r>
            <a:r>
              <a:rPr lang="ru-RU" sz="2200" dirty="0" err="1" smtClean="0"/>
              <a:t>домрі</a:t>
            </a:r>
            <a:r>
              <a:rPr lang="ru-RU" sz="2200" dirty="0" smtClean="0"/>
              <a:t>, як </a:t>
            </a:r>
            <a:r>
              <a:rPr lang="ru-RU" sz="2200" dirty="0" err="1" smtClean="0"/>
              <a:t>її</a:t>
            </a:r>
            <a:r>
              <a:rPr lang="ru-RU" sz="2200" dirty="0" smtClean="0"/>
              <a:t> </a:t>
            </a:r>
            <a:r>
              <a:rPr lang="ru-RU" sz="2200" dirty="0" err="1" smtClean="0"/>
              <a:t>фольклорна</a:t>
            </a:r>
            <a:r>
              <a:rPr lang="ru-RU" sz="2200" dirty="0" smtClean="0"/>
              <a:t> </a:t>
            </a:r>
            <a:r>
              <a:rPr lang="ru-RU" sz="2200" dirty="0" err="1" smtClean="0"/>
              <a:t>паралель</a:t>
            </a:r>
            <a:r>
              <a:rPr lang="ru-RU" sz="2200" dirty="0" smtClean="0"/>
              <a:t>, приходить </a:t>
            </a:r>
            <a:r>
              <a:rPr lang="ru-RU" sz="2200" dirty="0" err="1" smtClean="0"/>
              <a:t>балабайка</a:t>
            </a:r>
            <a:r>
              <a:rPr lang="ru-RU" sz="2200" dirty="0" smtClean="0"/>
              <a:t>, яка стала „символом” </a:t>
            </a:r>
            <a:r>
              <a:rPr lang="ru-RU" sz="2200" dirty="0" err="1" smtClean="0"/>
              <a:t>російської</a:t>
            </a:r>
            <a:r>
              <a:rPr lang="ru-RU" sz="2200" dirty="0" smtClean="0"/>
              <a:t> </a:t>
            </a:r>
            <a:r>
              <a:rPr lang="ru-RU" sz="2200" dirty="0" err="1" smtClean="0"/>
              <a:t>музичної</a:t>
            </a:r>
            <a:r>
              <a:rPr lang="ru-RU" sz="2200" dirty="0" smtClean="0"/>
              <a:t> </a:t>
            </a:r>
            <a:r>
              <a:rPr lang="ru-RU" sz="2200" dirty="0" err="1" smtClean="0"/>
              <a:t>традиції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285728"/>
            <a:ext cx="6786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 smtClean="0"/>
              <a:t>Гітара</a:t>
            </a:r>
            <a:endParaRPr lang="ru-RU" sz="5400" b="1" dirty="0"/>
          </a:p>
        </p:txBody>
      </p:sp>
      <p:pic>
        <p:nvPicPr>
          <p:cNvPr id="6" name="Рисунок 5" descr="yamaha_c-40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214422"/>
            <a:ext cx="2786082" cy="52863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28992" y="1357298"/>
            <a:ext cx="535785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err="1" smtClean="0"/>
              <a:t>Гітара</a:t>
            </a:r>
            <a:r>
              <a:rPr lang="ru-RU" sz="2200" dirty="0" smtClean="0"/>
              <a:t> </a:t>
            </a:r>
            <a:r>
              <a:rPr lang="ru-RU" sz="2200" dirty="0" err="1" smtClean="0"/>
              <a:t>належить</a:t>
            </a:r>
            <a:r>
              <a:rPr lang="ru-RU" sz="2200" dirty="0" smtClean="0"/>
              <a:t> до </a:t>
            </a:r>
            <a:r>
              <a:rPr lang="ru-RU" sz="2200" dirty="0" err="1" smtClean="0"/>
              <a:t>грифнощипкових</a:t>
            </a:r>
            <a:r>
              <a:rPr lang="ru-RU" sz="2200" dirty="0" smtClean="0"/>
              <a:t> </a:t>
            </a:r>
            <a:r>
              <a:rPr lang="ru-RU" sz="2200" dirty="0" err="1" smtClean="0"/>
              <a:t>танбуровидних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інструментів</a:t>
            </a:r>
            <a:r>
              <a:rPr lang="ru-RU" sz="2200" dirty="0" smtClean="0"/>
              <a:t>. Слово „</a:t>
            </a:r>
            <a:r>
              <a:rPr lang="ru-RU" sz="2200" dirty="0" err="1" smtClean="0"/>
              <a:t>гітара</a:t>
            </a:r>
            <a:r>
              <a:rPr lang="ru-RU" sz="2200" dirty="0" smtClean="0"/>
              <a:t>” </a:t>
            </a:r>
            <a:r>
              <a:rPr lang="ru-RU" sz="2200" dirty="0" err="1" smtClean="0"/>
              <a:t>запозичене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слова „</a:t>
            </a:r>
            <a:r>
              <a:rPr lang="ru-RU" sz="2200" dirty="0" err="1" smtClean="0"/>
              <a:t>кіфара</a:t>
            </a:r>
            <a:r>
              <a:rPr lang="ru-RU" sz="2200" dirty="0" smtClean="0"/>
              <a:t>”, </a:t>
            </a:r>
            <a:r>
              <a:rPr lang="ru-RU" sz="2200" dirty="0" err="1" smtClean="0"/>
              <a:t>що</a:t>
            </a:r>
            <a:r>
              <a:rPr lang="ru-RU" sz="2200" dirty="0" smtClean="0"/>
              <a:t> означало </a:t>
            </a:r>
            <a:r>
              <a:rPr lang="ru-RU" sz="2200" dirty="0" err="1" smtClean="0"/>
              <a:t>струнний</a:t>
            </a:r>
            <a:r>
              <a:rPr lang="ru-RU" sz="2200" dirty="0" smtClean="0"/>
              <a:t> </a:t>
            </a:r>
            <a:r>
              <a:rPr lang="ru-RU" sz="2200" dirty="0" err="1" smtClean="0"/>
              <a:t>музичний</a:t>
            </a:r>
            <a:r>
              <a:rPr lang="ru-RU" sz="2200" dirty="0" smtClean="0"/>
              <a:t> </a:t>
            </a:r>
            <a:r>
              <a:rPr lang="ru-RU" sz="2200" dirty="0" err="1" smtClean="0"/>
              <a:t>інструмент</a:t>
            </a:r>
            <a:r>
              <a:rPr lang="ru-RU" sz="2200" dirty="0" smtClean="0"/>
              <a:t> </a:t>
            </a:r>
            <a:r>
              <a:rPr lang="ru-RU" sz="2200" dirty="0" err="1" smtClean="0"/>
              <a:t>древніх</a:t>
            </a:r>
            <a:r>
              <a:rPr lang="ru-RU" sz="2200" dirty="0" smtClean="0"/>
              <a:t> </a:t>
            </a:r>
            <a:r>
              <a:rPr lang="ru-RU" sz="2200" dirty="0" err="1" smtClean="0"/>
              <a:t>греків</a:t>
            </a:r>
            <a:r>
              <a:rPr lang="ru-RU" sz="2200" dirty="0" smtClean="0"/>
              <a:t>. </a:t>
            </a:r>
            <a:r>
              <a:rPr lang="ru-RU" sz="2200" dirty="0" err="1" smtClean="0"/>
              <a:t>Самі</a:t>
            </a:r>
            <a:r>
              <a:rPr lang="ru-RU" sz="2200" dirty="0" smtClean="0"/>
              <a:t> </a:t>
            </a:r>
            <a:r>
              <a:rPr lang="ru-RU" sz="2200" dirty="0" err="1" smtClean="0"/>
              <a:t>ранні</a:t>
            </a:r>
            <a:r>
              <a:rPr lang="ru-RU" sz="2200" dirty="0" smtClean="0"/>
              <a:t> </a:t>
            </a:r>
            <a:r>
              <a:rPr lang="ru-RU" sz="2200" dirty="0" err="1" smtClean="0"/>
              <a:t>зображення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гітари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відносять</a:t>
            </a:r>
            <a:r>
              <a:rPr lang="ru-RU" sz="2200" dirty="0" smtClean="0"/>
              <a:t> до ІІ ст. н. е. </a:t>
            </a:r>
            <a:r>
              <a:rPr lang="ru-RU" sz="2200" dirty="0" err="1" smtClean="0"/>
              <a:t>Існувало</a:t>
            </a:r>
            <a:r>
              <a:rPr lang="ru-RU" sz="2200" dirty="0" smtClean="0"/>
              <a:t> </a:t>
            </a:r>
            <a:r>
              <a:rPr lang="ru-RU" sz="2200" dirty="0" err="1" smtClean="0"/>
              <a:t>її</a:t>
            </a:r>
            <a:r>
              <a:rPr lang="ru-RU" sz="2200" dirty="0" smtClean="0"/>
              <a:t> 2 </a:t>
            </a:r>
            <a:r>
              <a:rPr lang="ru-RU" sz="2200" dirty="0" err="1" smtClean="0"/>
              <a:t>різновиди</a:t>
            </a:r>
            <a:r>
              <a:rPr lang="ru-RU" sz="2200" dirty="0" smtClean="0"/>
              <a:t>: </a:t>
            </a:r>
            <a:r>
              <a:rPr lang="ru-RU" sz="2200" dirty="0" err="1" smtClean="0"/>
              <a:t>мавританська</a:t>
            </a:r>
            <a:r>
              <a:rPr lang="ru-RU" sz="2200" dirty="0" smtClean="0"/>
              <a:t> 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латинська</a:t>
            </a:r>
            <a:r>
              <a:rPr lang="ru-RU" sz="2200" dirty="0" smtClean="0"/>
              <a:t>. </a:t>
            </a:r>
            <a:r>
              <a:rPr lang="ru-RU" sz="2200" dirty="0" err="1" smtClean="0"/>
              <a:t>Перші</a:t>
            </a:r>
            <a:r>
              <a:rPr lang="ru-RU" sz="2200" dirty="0" smtClean="0"/>
              <a:t> </a:t>
            </a:r>
            <a:r>
              <a:rPr lang="ru-RU" sz="2200" dirty="0" err="1" smtClean="0"/>
              <a:t>згадки</a:t>
            </a:r>
            <a:r>
              <a:rPr lang="ru-RU" sz="2200" dirty="0" smtClean="0"/>
              <a:t> про </a:t>
            </a:r>
            <a:r>
              <a:rPr lang="ru-RU" sz="2200" dirty="0" err="1" smtClean="0"/>
              <a:t>шестиструнну</a:t>
            </a:r>
            <a:r>
              <a:rPr lang="ru-RU" sz="2200" dirty="0" smtClean="0"/>
              <a:t> </a:t>
            </a:r>
            <a:r>
              <a:rPr lang="ru-RU" sz="2200" dirty="0" err="1" smtClean="0"/>
              <a:t>гітару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одинарними</a:t>
            </a:r>
            <a:r>
              <a:rPr lang="ru-RU" sz="2200" dirty="0" smtClean="0"/>
              <a:t> струнами, </a:t>
            </a:r>
            <a:r>
              <a:rPr lang="ru-RU" sz="2200" dirty="0" err="1" smtClean="0"/>
              <a:t>її</a:t>
            </a:r>
            <a:r>
              <a:rPr lang="ru-RU" sz="2200" dirty="0" smtClean="0"/>
              <a:t> </a:t>
            </a:r>
            <a:r>
              <a:rPr lang="ru-RU" sz="2200" dirty="0" err="1" smtClean="0"/>
              <a:t>використання</a:t>
            </a:r>
            <a:r>
              <a:rPr lang="ru-RU" sz="2200" dirty="0" smtClean="0"/>
              <a:t> як в народному так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професійному</a:t>
            </a:r>
            <a:r>
              <a:rPr lang="ru-RU" sz="2200" dirty="0" smtClean="0"/>
              <a:t> </a:t>
            </a:r>
            <a:r>
              <a:rPr lang="ru-RU" sz="2200" dirty="0" err="1" smtClean="0"/>
              <a:t>музикуванні</a:t>
            </a:r>
            <a:r>
              <a:rPr lang="ru-RU" sz="2200" dirty="0" smtClean="0"/>
              <a:t> та </a:t>
            </a:r>
            <a:r>
              <a:rPr lang="ru-RU" sz="2200" dirty="0" err="1" smtClean="0"/>
              <a:t>розповсюдження</a:t>
            </a:r>
            <a:r>
              <a:rPr lang="ru-RU" sz="2200" dirty="0" smtClean="0"/>
              <a:t> в </a:t>
            </a:r>
            <a:r>
              <a:rPr lang="ru-RU" sz="2200" dirty="0" err="1" smtClean="0"/>
              <a:t>країнах</a:t>
            </a:r>
            <a:r>
              <a:rPr lang="ru-RU" sz="2200" dirty="0" smtClean="0"/>
              <a:t> </a:t>
            </a:r>
            <a:r>
              <a:rPr lang="ru-RU" sz="2200" dirty="0" err="1" smtClean="0"/>
              <a:t>Європи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відносимо</a:t>
            </a:r>
            <a:r>
              <a:rPr lang="ru-RU" sz="2200" dirty="0" smtClean="0"/>
              <a:t> до </a:t>
            </a:r>
            <a:r>
              <a:rPr lang="ru-RU" sz="2200" dirty="0" err="1" smtClean="0"/>
              <a:t>середини</a:t>
            </a:r>
            <a:r>
              <a:rPr lang="ru-RU" sz="2200" dirty="0" smtClean="0"/>
              <a:t> ХVІІІ </a:t>
            </a:r>
            <a:r>
              <a:rPr lang="ru-RU" sz="2200" dirty="0" err="1" smtClean="0"/>
              <a:t>століття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65</TotalTime>
  <Words>410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2012-09-15T12:05:31Z</dcterms:created>
  <dcterms:modified xsi:type="dcterms:W3CDTF">2012-09-15T13:10:33Z</dcterms:modified>
</cp:coreProperties>
</file>