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6" r:id="rId2"/>
    <p:sldId id="287" r:id="rId3"/>
    <p:sldId id="288" r:id="rId4"/>
    <p:sldId id="289" r:id="rId5"/>
    <p:sldId id="291" r:id="rId6"/>
    <p:sldId id="304" r:id="rId7"/>
    <p:sldId id="305" r:id="rId8"/>
    <p:sldId id="315" r:id="rId9"/>
    <p:sldId id="306" r:id="rId10"/>
    <p:sldId id="312" r:id="rId11"/>
    <p:sldId id="310" r:id="rId12"/>
    <p:sldId id="318" r:id="rId13"/>
    <p:sldId id="311" r:id="rId14"/>
    <p:sldId id="307" r:id="rId15"/>
    <p:sldId id="309" r:id="rId16"/>
    <p:sldId id="314" r:id="rId17"/>
    <p:sldId id="317" r:id="rId18"/>
    <p:sldId id="308" r:id="rId19"/>
    <p:sldId id="30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5E091-09DD-4F5B-A324-B23F15BE4EAA}" type="datetimeFigureOut">
              <a:rPr lang="ru-RU"/>
              <a:pPr>
                <a:defRPr/>
              </a:pPr>
              <a:t>23.04.2012</a:t>
            </a:fld>
            <a:endParaRPr lang="ru-RU" dirty="0"/>
          </a:p>
        </p:txBody>
      </p:sp>
      <p:sp>
        <p:nvSpPr>
          <p:cNvPr id="5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70E45-179F-4447-AC98-C40763E58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C8D75-58C8-4E89-AF58-2FF4C3CC02D7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BD4A4-B901-44D9-BC70-EB529A91F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913AB-3B6A-4AD4-804C-51CE1FDFEB46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B0369-3890-4176-B8AE-0C1670270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Courier New" pitchFamily="49" charset="0"/>
                <a:cs typeface="Courier New" pitchFamily="49" charset="0"/>
              </a:defRPr>
            </a:lvl1pPr>
            <a:lvl2pPr>
              <a:defRPr b="1">
                <a:latin typeface="Courier New" pitchFamily="49" charset="0"/>
                <a:cs typeface="Courier New" pitchFamily="49" charset="0"/>
              </a:defRPr>
            </a:lvl2pPr>
            <a:lvl3pPr>
              <a:defRPr b="1">
                <a:latin typeface="Courier New" pitchFamily="49" charset="0"/>
                <a:cs typeface="Courier New" pitchFamily="49" charset="0"/>
              </a:defRPr>
            </a:lvl3pPr>
            <a:lvl4pPr>
              <a:defRPr b="1">
                <a:latin typeface="Courier New" pitchFamily="49" charset="0"/>
                <a:cs typeface="Courier New" pitchFamily="49" charset="0"/>
              </a:defRPr>
            </a:lvl4pPr>
            <a:lvl5pPr>
              <a:defRPr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F6EDD-46F5-4F49-90BD-7E08F396916D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B8A75-4C74-4CBE-97F5-483DC6143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ea typeface="+mj-ea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F608B-134A-46F2-9D8D-8A594ACEA1D2}" type="datetimeFigureOut">
              <a:rPr lang="ru-RU"/>
              <a:pPr>
                <a:defRPr/>
              </a:pPr>
              <a:t>23.04.2012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C1F4B-9CEB-4D70-BF5E-82C820548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>
                <a:latin typeface="Courier New" pitchFamily="49" charset="0"/>
                <a:cs typeface="Courier New" pitchFamily="49" charset="0"/>
              </a:defRPr>
            </a:lvl1pPr>
            <a:lvl2pPr>
              <a:defRPr sz="2400">
                <a:latin typeface="Courier New" pitchFamily="49" charset="0"/>
                <a:cs typeface="Courier New" pitchFamily="49" charset="0"/>
              </a:defRPr>
            </a:lvl2pPr>
            <a:lvl3pPr>
              <a:defRPr sz="2000">
                <a:latin typeface="Courier New" pitchFamily="49" charset="0"/>
                <a:cs typeface="Courier New" pitchFamily="49" charset="0"/>
              </a:defRPr>
            </a:lvl3pPr>
            <a:lvl4pPr>
              <a:defRPr sz="1800">
                <a:latin typeface="Courier New" pitchFamily="49" charset="0"/>
                <a:cs typeface="Courier New" pitchFamily="49" charset="0"/>
              </a:defRPr>
            </a:lvl4pPr>
            <a:lvl5pPr>
              <a:defRPr sz="18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>
                <a:latin typeface="Courier New" pitchFamily="49" charset="0"/>
                <a:cs typeface="Courier New" pitchFamily="49" charset="0"/>
              </a:defRPr>
            </a:lvl1pPr>
            <a:lvl2pPr>
              <a:defRPr sz="2400">
                <a:latin typeface="Courier New" pitchFamily="49" charset="0"/>
                <a:cs typeface="Courier New" pitchFamily="49" charset="0"/>
              </a:defRPr>
            </a:lvl2pPr>
            <a:lvl3pPr>
              <a:defRPr sz="2000">
                <a:latin typeface="Courier New" pitchFamily="49" charset="0"/>
                <a:cs typeface="Courier New" pitchFamily="49" charset="0"/>
              </a:defRPr>
            </a:lvl3pPr>
            <a:lvl4pPr>
              <a:defRPr sz="1800">
                <a:latin typeface="Courier New" pitchFamily="49" charset="0"/>
                <a:cs typeface="Courier New" pitchFamily="49" charset="0"/>
              </a:defRPr>
            </a:lvl4pPr>
            <a:lvl5pPr>
              <a:defRPr sz="18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000E8-14F1-432A-A853-E1412E95C903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452F4-D3F1-4BA7-9041-17B90CA04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>
                <a:latin typeface="Courier New" pitchFamily="49" charset="0"/>
                <a:cs typeface="Courier New" pitchFamily="49" charset="0"/>
              </a:defRPr>
            </a:lvl1pPr>
            <a:lvl2pPr>
              <a:defRPr sz="2000">
                <a:latin typeface="Courier New" pitchFamily="49" charset="0"/>
                <a:cs typeface="Courier New" pitchFamily="49" charset="0"/>
              </a:defRPr>
            </a:lvl2pPr>
            <a:lvl3pPr>
              <a:defRPr sz="1800">
                <a:latin typeface="Courier New" pitchFamily="49" charset="0"/>
                <a:cs typeface="Courier New" pitchFamily="49" charset="0"/>
              </a:defRPr>
            </a:lvl3pPr>
            <a:lvl4pPr>
              <a:defRPr sz="1600">
                <a:latin typeface="Courier New" pitchFamily="49" charset="0"/>
                <a:cs typeface="Courier New" pitchFamily="49" charset="0"/>
              </a:defRPr>
            </a:lvl4pPr>
            <a:lvl5pPr>
              <a:defRPr sz="16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>
                <a:latin typeface="Courier New" pitchFamily="49" charset="0"/>
                <a:cs typeface="Courier New" pitchFamily="49" charset="0"/>
              </a:defRPr>
            </a:lvl1pPr>
            <a:lvl2pPr>
              <a:defRPr sz="2000">
                <a:latin typeface="Courier New" pitchFamily="49" charset="0"/>
                <a:cs typeface="Courier New" pitchFamily="49" charset="0"/>
              </a:defRPr>
            </a:lvl2pPr>
            <a:lvl3pPr>
              <a:defRPr sz="1800">
                <a:latin typeface="Courier New" pitchFamily="49" charset="0"/>
                <a:cs typeface="Courier New" pitchFamily="49" charset="0"/>
              </a:defRPr>
            </a:lvl3pPr>
            <a:lvl4pPr>
              <a:defRPr sz="1600">
                <a:latin typeface="Courier New" pitchFamily="49" charset="0"/>
                <a:cs typeface="Courier New" pitchFamily="49" charset="0"/>
              </a:defRPr>
            </a:lvl4pPr>
            <a:lvl5pPr>
              <a:defRPr sz="16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CAD07-E7BB-4BE9-B1A7-9C15BA1F3869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8FE92-D9CF-4605-AF95-4ACAD39AC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40080-CB00-4E34-AC17-B24D7B034AD9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081CE-957B-41DD-A4AE-E93B7F79E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13C2D-E048-474F-8D06-13A03E458D58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9FBBD-C838-403C-B47E-D8CE3C487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8E1E8-22AF-42C2-A011-C6CFAF3C297C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5C55-E961-42D0-BAFC-C35686D83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4947F-3041-4E60-BC19-4A384AAF987C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D67CD-E982-4AAB-89F8-F8C795C120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090F08-B05B-4B0E-8731-B55D088C601F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3C8951-C6D5-4B9C-ADD3-19BC8DE54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solidFill>
            <a:srgbClr val="F2F2F2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Courier New" pitchFamily="49" charset="0"/>
          <a:ea typeface="+mj-ea"/>
          <a:cs typeface="Courier New" pitchFamily="49" charset="0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793" y="3501008"/>
            <a:ext cx="8458200" cy="1222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err="1" smtClean="0"/>
              <a:t>Веймарська</a:t>
            </a:r>
            <a:r>
              <a:rPr lang="uk-UA" smtClean="0"/>
              <a:t> республіка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Політичний устрій Німеччини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11413" y="1700213"/>
            <a:ext cx="3024187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ПРЕЗИДЕНТ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84888" y="1700213"/>
            <a:ext cx="2808287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ПАРЛАМЕНТ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( Рейхстаг )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84438" y="3213100"/>
            <a:ext cx="2951162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Канцлер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Уряд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84438" y="5084763"/>
            <a:ext cx="2951162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Федеральні земельні уряди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5435600" y="2492375"/>
            <a:ext cx="649288" cy="720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3" idx="2"/>
          </p:cNvCxnSpPr>
          <p:nvPr/>
        </p:nvCxnSpPr>
        <p:spPr>
          <a:xfrm>
            <a:off x="3924300" y="2492375"/>
            <a:ext cx="0" cy="649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2"/>
          </p:cNvCxnSpPr>
          <p:nvPr/>
        </p:nvCxnSpPr>
        <p:spPr>
          <a:xfrm>
            <a:off x="3959225" y="4005263"/>
            <a:ext cx="0" cy="1008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4" idx="1"/>
          </p:cNvCxnSpPr>
          <p:nvPr/>
        </p:nvCxnSpPr>
        <p:spPr>
          <a:xfrm>
            <a:off x="5435600" y="2097088"/>
            <a:ext cx="64928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8" name="TextBox 14"/>
          <p:cNvSpPr txBox="1">
            <a:spLocks noChangeArrowheads="1"/>
          </p:cNvSpPr>
          <p:nvPr/>
        </p:nvSpPr>
        <p:spPr bwMode="auto">
          <a:xfrm>
            <a:off x="5651500" y="4508500"/>
            <a:ext cx="34925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b="1" u="sng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Яка форма політичного устрою була встановлена у Німеччині за Конституцією 1919року?</a:t>
            </a:r>
            <a:endParaRPr lang="ru-RU" b="1" u="sng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25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062163"/>
            <a:ext cx="11906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888" y="3429000"/>
            <a:ext cx="8096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Права і свободи німецьких громадян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Гарантування особистої свободи;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Право на мирні зібрання і мітинги;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Право на </a:t>
            </a:r>
            <a:r>
              <a:rPr lang="uk-UA" dirty="0" err="1" smtClean="0"/>
              <a:t>об»єднання</a:t>
            </a:r>
            <a:r>
              <a:rPr lang="uk-UA" dirty="0" smtClean="0"/>
              <a:t> в спілки і товариства;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Свобода слова;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Право на власність та недоторканність власності;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Недоторканність житла.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>
                <a:solidFill>
                  <a:srgbClr val="FFFF00"/>
                </a:solidFill>
              </a:rPr>
              <a:t>Які політичні права мали громадяни </a:t>
            </a:r>
            <a:r>
              <a:rPr lang="uk-UA" b="1" dirty="0" err="1" smtClean="0">
                <a:solidFill>
                  <a:srgbClr val="FFFF00"/>
                </a:solidFill>
              </a:rPr>
              <a:t>Веймарської</a:t>
            </a:r>
            <a:r>
              <a:rPr lang="uk-UA" b="1" dirty="0" smtClean="0">
                <a:solidFill>
                  <a:srgbClr val="FFFF00"/>
                </a:solidFill>
              </a:rPr>
              <a:t> республіки?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>
                <a:solidFill>
                  <a:srgbClr val="FFFF00"/>
                </a:solidFill>
              </a:rPr>
              <a:t>Чи відповідали політичні права німецьких громадян формі державного управління?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3706813"/>
            <a:ext cx="3455988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Баварська радянська республіка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1919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94350" y="3716338"/>
            <a:ext cx="3527425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>
                <a:latin typeface="Courier New" pitchFamily="49" charset="0"/>
                <a:cs typeface="Courier New" pitchFamily="49" charset="0"/>
              </a:rPr>
              <a:t>Капповський</a:t>
            </a:r>
            <a:r>
              <a:rPr lang="uk-UA" dirty="0">
                <a:latin typeface="Courier New" pitchFamily="49" charset="0"/>
                <a:cs typeface="Courier New" pitchFamily="49" charset="0"/>
              </a:rPr>
              <a:t> путч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1920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4213" y="5395913"/>
            <a:ext cx="3455987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Масові виступи робітників в Саксонії та Тюрінгії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1923 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9338" y="5435600"/>
            <a:ext cx="3384550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Збройне повстанні в Гамбурзі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1923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19250" y="981075"/>
            <a:ext cx="6337300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Внутрішня нестабільність </a:t>
            </a:r>
            <a:r>
              <a:rPr lang="uk-UA" dirty="0" err="1">
                <a:latin typeface="Courier New" pitchFamily="49" charset="0"/>
                <a:cs typeface="Courier New" pitchFamily="49" charset="0"/>
              </a:rPr>
              <a:t>Веймарської</a:t>
            </a:r>
            <a:r>
              <a:rPr lang="uk-UA" dirty="0">
                <a:latin typeface="Courier New" pitchFamily="49" charset="0"/>
                <a:cs typeface="Courier New" pitchFamily="49" charset="0"/>
              </a:rPr>
              <a:t> республіки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1" name="Прямая со стрелкой 10"/>
          <p:cNvCxnSpPr>
            <a:stCxn id="9" idx="2"/>
          </p:cNvCxnSpPr>
          <p:nvPr/>
        </p:nvCxnSpPr>
        <p:spPr>
          <a:xfrm flipH="1">
            <a:off x="3455988" y="1773238"/>
            <a:ext cx="1331912" cy="1933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9" idx="2"/>
          </p:cNvCxnSpPr>
          <p:nvPr/>
        </p:nvCxnSpPr>
        <p:spPr>
          <a:xfrm>
            <a:off x="4787900" y="1773238"/>
            <a:ext cx="806450" cy="1933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9" idx="2"/>
          </p:cNvCxnSpPr>
          <p:nvPr/>
        </p:nvCxnSpPr>
        <p:spPr>
          <a:xfrm flipH="1">
            <a:off x="3924300" y="1773238"/>
            <a:ext cx="863600" cy="3527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9" idx="2"/>
          </p:cNvCxnSpPr>
          <p:nvPr/>
        </p:nvCxnSpPr>
        <p:spPr>
          <a:xfrm>
            <a:off x="4787900" y="1773238"/>
            <a:ext cx="403225" cy="3527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59000" y="476250"/>
            <a:ext cx="4826000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Економічні проблеми </a:t>
            </a:r>
            <a:r>
              <a:rPr lang="uk-UA" dirty="0" err="1">
                <a:latin typeface="Courier New" pitchFamily="49" charset="0"/>
                <a:cs typeface="Courier New" pitchFamily="49" charset="0"/>
              </a:rPr>
              <a:t>Веймарської</a:t>
            </a:r>
            <a:r>
              <a:rPr lang="uk-UA" dirty="0">
                <a:latin typeface="Courier New" pitchFamily="49" charset="0"/>
                <a:cs typeface="Courier New" pitchFamily="49" charset="0"/>
              </a:rPr>
              <a:t> республіки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388" y="2060575"/>
            <a:ext cx="3240087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Великі людські втрати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188" y="3141663"/>
            <a:ext cx="338455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Виплата репарацій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67400" y="1989138"/>
            <a:ext cx="316865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Падіння довіри до національної валюти та держави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92725" y="3141663"/>
            <a:ext cx="3382963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Окупація Францією Рурської області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03350" y="4437063"/>
            <a:ext cx="295275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Відмова від підвищення податків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16463" y="4437063"/>
            <a:ext cx="3024187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інфляція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" name="Прямая со стрелкой 2"/>
          <p:cNvCxnSpPr>
            <a:stCxn id="5" idx="2"/>
          </p:cNvCxnSpPr>
          <p:nvPr/>
        </p:nvCxnSpPr>
        <p:spPr>
          <a:xfrm flipH="1">
            <a:off x="3492500" y="1196975"/>
            <a:ext cx="1079500" cy="936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2"/>
          </p:cNvCxnSpPr>
          <p:nvPr/>
        </p:nvCxnSpPr>
        <p:spPr>
          <a:xfrm>
            <a:off x="4572000" y="1196975"/>
            <a:ext cx="1295400" cy="792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2"/>
          </p:cNvCxnSpPr>
          <p:nvPr/>
        </p:nvCxnSpPr>
        <p:spPr>
          <a:xfrm flipH="1">
            <a:off x="3924300" y="1196975"/>
            <a:ext cx="647700" cy="1944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2"/>
          </p:cNvCxnSpPr>
          <p:nvPr/>
        </p:nvCxnSpPr>
        <p:spPr>
          <a:xfrm>
            <a:off x="4572000" y="1196975"/>
            <a:ext cx="720725" cy="18716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2"/>
          </p:cNvCxnSpPr>
          <p:nvPr/>
        </p:nvCxnSpPr>
        <p:spPr>
          <a:xfrm flipH="1">
            <a:off x="4248150" y="1196975"/>
            <a:ext cx="323850" cy="316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2"/>
          </p:cNvCxnSpPr>
          <p:nvPr/>
        </p:nvCxnSpPr>
        <p:spPr>
          <a:xfrm>
            <a:off x="4572000" y="1196975"/>
            <a:ext cx="576263" cy="316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5594350"/>
            <a:ext cx="2430462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5413375"/>
            <a:ext cx="242887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6" name="Прямоугольник 21"/>
          <p:cNvSpPr>
            <a:spLocks noChangeArrowheads="1"/>
          </p:cNvSpPr>
          <p:nvPr/>
        </p:nvSpPr>
        <p:spPr bwMode="auto">
          <a:xfrm>
            <a:off x="2441575" y="5949950"/>
            <a:ext cx="42735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Courier New" pitchFamily="49" charset="0"/>
                <a:cs typeface="Courier New" pitchFamily="49" charset="0"/>
              </a:rPr>
              <a:t>Банкноти у двадцять і сто міліардів марок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8726487" cy="576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Зародження нацистської партії</a:t>
            </a:r>
            <a:endParaRPr lang="ru-RU" dirty="0"/>
          </a:p>
        </p:txBody>
      </p:sp>
      <p:sp>
        <p:nvSpPr>
          <p:cNvPr id="28674" name="Объект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602163" cy="5141913"/>
          </a:xfrm>
        </p:spPr>
        <p:txBody>
          <a:bodyPr/>
          <a:lstStyle/>
          <a:p>
            <a:r>
              <a:rPr lang="ru-RU" sz="1600" b="1" u="sng" smtClean="0">
                <a:solidFill>
                  <a:srgbClr val="FFFF00"/>
                </a:solidFill>
              </a:rPr>
              <a:t>Націонал-соціалістську робітничу партію Німеччини (НСДАП), </a:t>
            </a:r>
            <a:r>
              <a:rPr lang="ru-RU" sz="1600" smtClean="0"/>
              <a:t>що стала центром тяжіння усіх фашистів, було утворено 1919 р. (до 1920 р. вона називалася Робітнича партія Німеччини). </a:t>
            </a:r>
          </a:p>
          <a:p>
            <a:r>
              <a:rPr lang="ru-RU" sz="1600" smtClean="0"/>
              <a:t>Лідер партії </a:t>
            </a:r>
            <a:r>
              <a:rPr lang="ru-RU" sz="1600" b="1" u="sng" smtClean="0">
                <a:solidFill>
                  <a:srgbClr val="FFFF00"/>
                </a:solidFill>
              </a:rPr>
              <a:t>-  Адольф Гітлер.</a:t>
            </a:r>
          </a:p>
          <a:p>
            <a:r>
              <a:rPr lang="ru-RU" sz="1600" smtClean="0"/>
              <a:t>У 1923 р. нацисти намагались організувати заколот у Баварії («пивний путч»), але зазнали поразки. </a:t>
            </a:r>
          </a:p>
          <a:p>
            <a:r>
              <a:rPr lang="ru-RU" sz="1600" smtClean="0"/>
              <a:t>Все керівництво НСДАП опинилось у в`язниці. Тут у в`язниці Гітлер написав книгу </a:t>
            </a:r>
            <a:r>
              <a:rPr lang="ru-RU" sz="1600" b="1" u="sng" smtClean="0">
                <a:solidFill>
                  <a:srgbClr val="FFFF00"/>
                </a:solidFill>
              </a:rPr>
              <a:t>"Майн кампф" ("Моя боротьба")</a:t>
            </a:r>
            <a:r>
              <a:rPr lang="ru-RU" sz="1600" smtClean="0"/>
              <a:t>, в якій виклав основні програмні положення фашистського руху в Німеччині. 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2163" y="1916113"/>
            <a:ext cx="417195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Прямоугольник 4"/>
          <p:cNvSpPr>
            <a:spLocks noChangeArrowheads="1"/>
          </p:cNvSpPr>
          <p:nvPr/>
        </p:nvSpPr>
        <p:spPr bwMode="auto">
          <a:xfrm>
            <a:off x="4602163" y="4392613"/>
            <a:ext cx="4170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Courier New" pitchFamily="49" charset="0"/>
                <a:cs typeface="Courier New" pitchFamily="49" charset="0"/>
              </a:rPr>
              <a:t>Виступ А.Гітлера на одних з перших зборів нацистів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548640" indent="-411480" algn="just" fontAlgn="auto">
              <a:spcBef>
                <a:spcPct val="5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/>
              <a:t>Після виходу з в'язниці Гітлер переглянув свої плани і </a:t>
            </a:r>
            <a:r>
              <a:rPr lang="uk-UA" b="1" u="sng" dirty="0">
                <a:solidFill>
                  <a:srgbClr val="FFFF00"/>
                </a:solidFill>
              </a:rPr>
              <a:t>вирішив прийти до влади законним шляхом. </a:t>
            </a:r>
          </a:p>
          <a:p>
            <a:pPr marL="548640" indent="-411480" algn="just" fontAlgn="auto">
              <a:spcBef>
                <a:spcPct val="5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/>
              <a:t>Він реорганізував партію і почав інтенсивну кампанію по збору голосів. </a:t>
            </a:r>
          </a:p>
          <a:p>
            <a:pPr marL="548640" indent="-411480" algn="just" fontAlgn="auto">
              <a:spcBef>
                <a:spcPct val="5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/>
              <a:t>У своїх промовах Гітлер повторював одні й ті ж теми: помститися за Версальський договір , розтрощити «зрадників </a:t>
            </a:r>
            <a:r>
              <a:rPr lang="uk-UA" dirty="0" err="1"/>
              <a:t>Веймарської</a:t>
            </a:r>
            <a:r>
              <a:rPr lang="uk-UA" dirty="0"/>
              <a:t> республіки», знищити євреїв і комуністів, відродити велич батьківщини</a:t>
            </a:r>
            <a:endParaRPr lang="ru-RU" dirty="0"/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35600" y="2420938"/>
            <a:ext cx="3384550" cy="29083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188913"/>
            <a:ext cx="3313113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Версальський договір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63938" y="188913"/>
            <a:ext cx="2736850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Тягар репарацій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88125" y="188913"/>
            <a:ext cx="2555875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Комплекс «винуватості» у І світовій війні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76375" y="2060575"/>
            <a:ext cx="3095625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>
                <a:latin typeface="Courier New" pitchFamily="49" charset="0"/>
                <a:cs typeface="Courier New" pitchFamily="49" charset="0"/>
              </a:rPr>
              <a:t>Обов»язкове</a:t>
            </a:r>
            <a:r>
              <a:rPr lang="uk-UA" dirty="0">
                <a:latin typeface="Courier New" pitchFamily="49" charset="0"/>
                <a:cs typeface="Courier New" pitchFamily="49" charset="0"/>
              </a:rPr>
              <a:t> роззброєння країни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24525" y="2060575"/>
            <a:ext cx="2376488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Світова економічна криза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288" y="4292600"/>
            <a:ext cx="8569325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Криза </a:t>
            </a:r>
            <a:r>
              <a:rPr lang="uk-UA" dirty="0" err="1">
                <a:latin typeface="Courier New" pitchFamily="49" charset="0"/>
                <a:cs typeface="Courier New" pitchFamily="49" charset="0"/>
              </a:rPr>
              <a:t>Веймарської</a:t>
            </a:r>
            <a:r>
              <a:rPr lang="uk-UA" dirty="0">
                <a:latin typeface="Courier New" pitchFamily="49" charset="0"/>
                <a:cs typeface="Courier New" pitchFamily="49" charset="0"/>
              </a:rPr>
              <a:t> республіки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288" y="5589588"/>
            <a:ext cx="8569325" cy="719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Посилення реваншизму та </a:t>
            </a:r>
            <a:r>
              <a:rPr lang="uk-UA" dirty="0" err="1">
                <a:latin typeface="Courier New" pitchFamily="49" charset="0"/>
                <a:cs typeface="Courier New" pitchFamily="49" charset="0"/>
              </a:rPr>
              <a:t>антиреспубліканські</a:t>
            </a:r>
            <a:r>
              <a:rPr lang="uk-UA" dirty="0">
                <a:latin typeface="Courier New" pitchFamily="49" charset="0"/>
                <a:cs typeface="Courier New" pitchFamily="49" charset="0"/>
              </a:rPr>
              <a:t> настрої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827088" y="1196975"/>
            <a:ext cx="0" cy="2952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2"/>
          </p:cNvCxnSpPr>
          <p:nvPr/>
        </p:nvCxnSpPr>
        <p:spPr>
          <a:xfrm>
            <a:off x="4932363" y="1196975"/>
            <a:ext cx="0" cy="2952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8459788" y="1196975"/>
            <a:ext cx="73025" cy="3024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2"/>
          </p:cNvCxnSpPr>
          <p:nvPr/>
        </p:nvCxnSpPr>
        <p:spPr>
          <a:xfrm>
            <a:off x="3024188" y="3068638"/>
            <a:ext cx="0" cy="1081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8" idx="2"/>
          </p:cNvCxnSpPr>
          <p:nvPr/>
        </p:nvCxnSpPr>
        <p:spPr>
          <a:xfrm>
            <a:off x="6911975" y="3068638"/>
            <a:ext cx="0" cy="1081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9" idx="2"/>
            <a:endCxn id="10" idx="0"/>
          </p:cNvCxnSpPr>
          <p:nvPr/>
        </p:nvCxnSpPr>
        <p:spPr>
          <a:xfrm>
            <a:off x="4679950" y="5013325"/>
            <a:ext cx="0" cy="576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Закріплення</a:t>
            </a:r>
            <a:endParaRPr lang="ru-RU" dirty="0"/>
          </a:p>
        </p:txBody>
      </p:sp>
      <p:sp>
        <p:nvSpPr>
          <p:cNvPr id="3174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Які причини і наслідки Листопадової революції 1918 р.?</a:t>
            </a:r>
          </a:p>
          <a:p>
            <a:r>
              <a:rPr lang="ru-RU" smtClean="0"/>
              <a:t>2. Чому комуністи не змогли взяти владу під час революційних подій 1918-1919 рр.?</a:t>
            </a:r>
          </a:p>
          <a:p>
            <a:r>
              <a:rPr lang="ru-RU" smtClean="0"/>
              <a:t>3. На яких засадах було створено Веймарську республіку? З’ясуйте слабкі риси Веймарської республіки.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Завдання уроку</a:t>
            </a:r>
            <a:endParaRPr lang="ru-RU" dirty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mtClean="0"/>
              <a:t>визначити причини Листопадової революції в Німеччині;</a:t>
            </a:r>
          </a:p>
          <a:p>
            <a:pPr algn="just"/>
            <a:r>
              <a:rPr lang="uk-UA" smtClean="0"/>
              <a:t>Охарактеризувати Веймарську республіку, визначити основні напрямки внутрішньої політики, її досягнення;</a:t>
            </a:r>
          </a:p>
          <a:p>
            <a:pPr algn="just"/>
            <a:r>
              <a:rPr lang="uk-UA" smtClean="0"/>
              <a:t>Вчитися встановлювати причинно – наслідкові зв»язки, робити висновки та узагальнення.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15362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 2" pitchFamily="18" charset="2"/>
              <a:buAutoNum type="arabicPeriod"/>
            </a:pPr>
            <a:r>
              <a:rPr lang="ru-RU" smtClean="0"/>
              <a:t>Листопадова революція в Німеччині.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ru-RU" smtClean="0"/>
              <a:t>Веймарська республіка.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ru-RU" smtClean="0"/>
              <a:t>Конституція Німеччини. </a:t>
            </a:r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Опорні поняття і дати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950" y="1600200"/>
            <a:ext cx="4387850" cy="4724400"/>
          </a:xfrm>
        </p:spPr>
        <p:txBody>
          <a:bodyPr>
            <a:normAutofit fontScale="77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/>
              <a:t>Опорні поняття: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/>
              <a:t>Листопадова революція;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err="1"/>
              <a:t>Веймарська</a:t>
            </a:r>
            <a:r>
              <a:rPr lang="uk-UA" dirty="0"/>
              <a:t> республіка;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uk-UA" b="1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419600" cy="4724400"/>
          </a:xfrm>
        </p:spPr>
        <p:txBody>
          <a:bodyPr>
            <a:normAutofit fontScale="77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/>
              <a:t>Опорні дати: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/>
              <a:t>3 листопада 1918 р</a:t>
            </a:r>
            <a:r>
              <a:rPr lang="uk-UA" dirty="0" smtClean="0"/>
              <a:t>. -   початок </a:t>
            </a:r>
            <a:r>
              <a:rPr lang="uk-UA" dirty="0"/>
              <a:t>революції в Німеччині</a:t>
            </a:r>
            <a:r>
              <a:rPr lang="uk-UA" dirty="0" smtClean="0"/>
              <a:t>.</a:t>
            </a:r>
            <a:endParaRPr lang="uk-UA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/>
              <a:t>9 листопада 1918 р</a:t>
            </a:r>
            <a:r>
              <a:rPr lang="uk-UA" dirty="0" smtClean="0"/>
              <a:t>. -   повалення </a:t>
            </a:r>
            <a:r>
              <a:rPr lang="uk-UA" dirty="0"/>
              <a:t>монархії та проголошення республіки</a:t>
            </a:r>
            <a:r>
              <a:rPr lang="uk-UA" dirty="0" smtClean="0"/>
              <a:t>.</a:t>
            </a:r>
            <a:endParaRPr lang="uk-UA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/>
              <a:t>Січень 1919 р. </a:t>
            </a:r>
            <a:r>
              <a:rPr lang="uk-UA" dirty="0" smtClean="0"/>
              <a:t>-  збройний </a:t>
            </a:r>
            <a:r>
              <a:rPr lang="uk-UA" dirty="0"/>
              <a:t>виступ комуністів у Берліні</a:t>
            </a:r>
            <a:r>
              <a:rPr lang="uk-UA" dirty="0" smtClean="0"/>
              <a:t>.</a:t>
            </a:r>
            <a:endParaRPr lang="uk-UA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/>
              <a:t>1919 - 1933 рр</a:t>
            </a:r>
            <a:r>
              <a:rPr lang="uk-UA" dirty="0" smtClean="0"/>
              <a:t>. -   </a:t>
            </a:r>
            <a:r>
              <a:rPr lang="uk-UA" dirty="0" err="1"/>
              <a:t>Веймарська</a:t>
            </a:r>
            <a:r>
              <a:rPr lang="uk-UA" dirty="0"/>
              <a:t> республіка</a:t>
            </a:r>
            <a:r>
              <a:rPr lang="uk-UA" dirty="0" smtClean="0"/>
              <a:t>.</a:t>
            </a:r>
            <a:endParaRPr lang="uk-UA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/>
              <a:t>Квітень-травень 1919 р.  Баварська радянська республіка</a:t>
            </a:r>
            <a:r>
              <a:rPr lang="uk-UA" dirty="0" smtClean="0"/>
              <a:t>.</a:t>
            </a:r>
            <a:endParaRPr lang="uk-UA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/>
              <a:t>1923 р.  </a:t>
            </a:r>
            <a:r>
              <a:rPr lang="uk-UA" dirty="0" smtClean="0"/>
              <a:t> - заколот </a:t>
            </a:r>
            <a:r>
              <a:rPr lang="uk-UA" dirty="0"/>
              <a:t>нацистів у Баварії.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Актуалізація опорних знань</a:t>
            </a:r>
            <a:endParaRPr lang="ru-RU" dirty="0"/>
          </a:p>
        </p:txBody>
      </p:sp>
      <p:sp>
        <p:nvSpPr>
          <p:cNvPr id="17410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Які наслідки Першої світової війни для Німеччини?</a:t>
            </a:r>
          </a:p>
          <a:p>
            <a:r>
              <a:rPr lang="uk-UA" smtClean="0"/>
              <a:t>Що, на вашу думку, було найбільш образливим для Німеччини в умовах Версальського договору?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0488"/>
            <a:ext cx="5364163" cy="6862762"/>
          </a:xfrm>
        </p:spPr>
      </p:pic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5508625" y="404813"/>
            <a:ext cx="3455988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uk-UA">
                <a:latin typeface="Courier New" pitchFamily="49" charset="0"/>
                <a:cs typeface="Courier New" pitchFamily="49" charset="0"/>
              </a:rPr>
              <a:t>Показати на каті кордони Німеччини в 1914 році.</a:t>
            </a:r>
          </a:p>
          <a:p>
            <a:pPr marL="342900" indent="-342900">
              <a:buFontTx/>
              <a:buAutoNum type="arabicPeriod"/>
            </a:pPr>
            <a:r>
              <a:rPr lang="uk-UA">
                <a:latin typeface="Courier New" pitchFamily="49" charset="0"/>
                <a:cs typeface="Courier New" pitchFamily="49" charset="0"/>
              </a:rPr>
              <a:t>Які території Німеччини були передані сусіднім державам за умовами Версальського договору?</a:t>
            </a:r>
          </a:p>
          <a:p>
            <a:pPr marL="342900" indent="-342900">
              <a:buFontTx/>
              <a:buAutoNum type="arabicPeriod"/>
            </a:pPr>
            <a:r>
              <a:rPr lang="uk-UA">
                <a:latin typeface="Courier New" pitchFamily="49" charset="0"/>
                <a:cs typeface="Courier New" pitchFamily="49" charset="0"/>
              </a:rPr>
              <a:t>Показати територію Німеччини на 1923 рік.</a:t>
            </a:r>
          </a:p>
          <a:p>
            <a:pPr marL="342900" indent="-342900">
              <a:buFontTx/>
              <a:buAutoNum type="arabicPeriod"/>
            </a:pPr>
            <a:endParaRPr lang="uk-UA">
              <a:latin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388" y="260350"/>
            <a:ext cx="3097212" cy="1081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Поразки німецьких військ на Західному фронті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08400" y="260350"/>
            <a:ext cx="5111750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Капітуляція союзників: 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29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вересня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1918 р. —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Болгарія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, 10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жовтня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—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Туреччина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, 3 листопада — Австро-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Угорщина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6463" y="1844675"/>
            <a:ext cx="4103687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3 листопада 1918р. – початок революції в Німеччині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4213" y="1844675"/>
            <a:ext cx="3382962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09.11.1918р – зречення кайзера;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68538" y="3357563"/>
            <a:ext cx="3598862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10.11.1918р. – утворення тимчасового уряду -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ourier New" pitchFamily="49" charset="0"/>
                <a:cs typeface="Courier New" pitchFamily="49" charset="0"/>
              </a:rPr>
              <a:t>Ради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народних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уповноважених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388" y="5157788"/>
            <a:ext cx="3673475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11.11.1918р. – укладення </a:t>
            </a:r>
            <a:r>
              <a:rPr lang="uk-UA" dirty="0" err="1">
                <a:latin typeface="Courier New" pitchFamily="49" charset="0"/>
                <a:cs typeface="Courier New" pitchFamily="49" charset="0"/>
              </a:rPr>
              <a:t>Комп»єнського</a:t>
            </a:r>
            <a:r>
              <a:rPr lang="uk-UA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uk-UA" dirty="0" err="1">
                <a:latin typeface="Courier New" pitchFamily="49" charset="0"/>
                <a:cs typeface="Courier New" pitchFamily="49" charset="0"/>
              </a:rPr>
              <a:t>перемир»я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00563" y="4724400"/>
            <a:ext cx="4535487" cy="2017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Courier New" pitchFamily="49" charset="0"/>
                <a:cs typeface="Courier New" pitchFamily="49" charset="0"/>
              </a:rPr>
              <a:t>скасувала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надзвичайні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закони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встановила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8-годинний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робочий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день і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зобов’язала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підприємців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укласти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колективні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угоди з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профспілками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висловилася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за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скликання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Установчих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зборів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для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створення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конституції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.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3348038" y="800100"/>
            <a:ext cx="287337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трелка влево 2"/>
          <p:cNvSpPr/>
          <p:nvPr/>
        </p:nvSpPr>
        <p:spPr>
          <a:xfrm>
            <a:off x="4140200" y="2276475"/>
            <a:ext cx="503238" cy="460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2" name="Прямая со стрелкой 11"/>
          <p:cNvCxnSpPr>
            <a:stCxn id="8" idx="2"/>
          </p:cNvCxnSpPr>
          <p:nvPr/>
        </p:nvCxnSpPr>
        <p:spPr>
          <a:xfrm flipH="1">
            <a:off x="3708400" y="4437063"/>
            <a:ext cx="358775" cy="720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8" idx="2"/>
          </p:cNvCxnSpPr>
          <p:nvPr/>
        </p:nvCxnSpPr>
        <p:spPr>
          <a:xfrm>
            <a:off x="4067175" y="4437063"/>
            <a:ext cx="433388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Выгнутая вправо стрелка 14"/>
          <p:cNvSpPr/>
          <p:nvPr/>
        </p:nvSpPr>
        <p:spPr>
          <a:xfrm>
            <a:off x="8820150" y="765175"/>
            <a:ext cx="215900" cy="143986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>
            <a:off x="990600" y="2755900"/>
            <a:ext cx="1276350" cy="146526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0"/>
            <a:ext cx="9148763" cy="604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Прямоугольник 4"/>
          <p:cNvSpPr>
            <a:spLocks noChangeArrowheads="1"/>
          </p:cNvSpPr>
          <p:nvPr/>
        </p:nvSpPr>
        <p:spPr bwMode="auto">
          <a:xfrm>
            <a:off x="2284413" y="6142038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ourier New" pitchFamily="49" charset="0"/>
                <a:cs typeface="Courier New" pitchFamily="49" charset="0"/>
              </a:rPr>
              <a:t>Рада Народних уповноважених – революційний уряд Німеччини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4925" y="188913"/>
            <a:ext cx="3097213" cy="151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Листопадова революція, внутрішня нестабільність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19475" y="188913"/>
            <a:ext cx="2520950" cy="151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Боротьба за владу між політичними силами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56325" y="188913"/>
            <a:ext cx="2987675" cy="151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Зовнішньополітичний тиск з боку Франції та Великої Британії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00338" y="2781300"/>
            <a:ext cx="5364162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ЗАВДАННЯ: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Встановлення демократичної республіки.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Уникнення комуністичної диктатури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00338" y="4292600"/>
            <a:ext cx="5364162" cy="865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1919р. – прийняття </a:t>
            </a:r>
            <a:r>
              <a:rPr lang="uk-UA" dirty="0" err="1">
                <a:latin typeface="Courier New" pitchFamily="49" charset="0"/>
                <a:cs typeface="Courier New" pitchFamily="49" charset="0"/>
              </a:rPr>
              <a:t>Веймарської</a:t>
            </a:r>
            <a:r>
              <a:rPr lang="uk-UA" dirty="0">
                <a:latin typeface="Courier New" pitchFamily="49" charset="0"/>
                <a:cs typeface="Courier New" pitchFamily="49" charset="0"/>
              </a:rPr>
              <a:t> конституції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227263"/>
            <a:ext cx="2435225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Прямоугольник 9"/>
          <p:cNvSpPr>
            <a:spLocks noChangeArrowheads="1"/>
          </p:cNvSpPr>
          <p:nvPr/>
        </p:nvSpPr>
        <p:spPr bwMode="auto">
          <a:xfrm>
            <a:off x="755650" y="5300663"/>
            <a:ext cx="1149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urier New" pitchFamily="49" charset="0"/>
                <a:cs typeface="Courier New" pitchFamily="49" charset="0"/>
              </a:rPr>
              <a:t>Ф.Еберт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344</TotalTime>
  <Words>527</Words>
  <Application>Microsoft Office PowerPoint</Application>
  <PresentationFormat>Экран (4:3)</PresentationFormat>
  <Paragraphs>88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Times New Roman</vt:lpstr>
      <vt:lpstr>Arial</vt:lpstr>
      <vt:lpstr>Courier New</vt:lpstr>
      <vt:lpstr>Wingdings 2</vt:lpstr>
      <vt:lpstr>Wingdings</vt:lpstr>
      <vt:lpstr>Wingdings 3</vt:lpstr>
      <vt:lpstr>Calibri</vt:lpstr>
      <vt:lpstr>Апекс</vt:lpstr>
      <vt:lpstr>Апекс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Початок революції у Франції</dc:title>
  <cp:lastModifiedBy>Makas</cp:lastModifiedBy>
  <cp:revision>50</cp:revision>
  <dcterms:modified xsi:type="dcterms:W3CDTF">2012-04-23T12:50:45Z</dcterms:modified>
</cp:coreProperties>
</file>