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0"/>
  </p:notes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4" r:id="rId12"/>
    <p:sldId id="265" r:id="rId13"/>
    <p:sldId id="266" r:id="rId14"/>
    <p:sldId id="267" r:id="rId15"/>
    <p:sldId id="268" r:id="rId16"/>
    <p:sldId id="269" r:id="rId17"/>
    <p:sldId id="270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33FACA-236D-42A7-A1C4-586E3E0725A0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0FF975E-B3FA-4CF9-AEA3-A5A32FD40F3D}">
      <dgm:prSet phldrT="[Текст]" custT="1"/>
      <dgm:spPr/>
      <dgm:t>
        <a:bodyPr/>
        <a:lstStyle/>
        <a:p>
          <a:r>
            <a:rPr lang="ru-RU" sz="2400" dirty="0" smtClean="0"/>
            <a:t>Продолжительное вооружённое противостояние сторон</a:t>
          </a:r>
          <a:endParaRPr lang="ru-RU" sz="2400" dirty="0"/>
        </a:p>
      </dgm:t>
    </dgm:pt>
    <dgm:pt modelId="{99ED6044-FE4F-40E1-9D37-34E6C6892E86}" type="parTrans" cxnId="{D742E3E6-4B58-4F5C-8BE1-1C77AB1A802E}">
      <dgm:prSet/>
      <dgm:spPr/>
      <dgm:t>
        <a:bodyPr/>
        <a:lstStyle/>
        <a:p>
          <a:endParaRPr lang="ru-RU"/>
        </a:p>
      </dgm:t>
    </dgm:pt>
    <dgm:pt modelId="{803320BB-9D03-46E8-AD78-0DCDD64AA878}" type="sibTrans" cxnId="{D742E3E6-4B58-4F5C-8BE1-1C77AB1A802E}">
      <dgm:prSet/>
      <dgm:spPr/>
      <dgm:t>
        <a:bodyPr/>
        <a:lstStyle/>
        <a:p>
          <a:endParaRPr lang="ru-RU"/>
        </a:p>
      </dgm:t>
    </dgm:pt>
    <dgm:pt modelId="{4643D246-F8BB-49AB-B053-DCA444074115}">
      <dgm:prSet phldrT="[Текст]" custT="1"/>
      <dgm:spPr/>
      <dgm:t>
        <a:bodyPr/>
        <a:lstStyle/>
        <a:p>
          <a:r>
            <a:rPr lang="ru-RU" sz="2400" dirty="0" smtClean="0"/>
            <a:t>при военной поддержке Ограниченного контингента советских войск в Афганистане </a:t>
          </a:r>
          <a:endParaRPr lang="ru-RU" sz="2400" dirty="0"/>
        </a:p>
      </dgm:t>
    </dgm:pt>
    <dgm:pt modelId="{DE8F1765-5C4A-4CB8-BF04-A7AB36BB4504}" type="parTrans" cxnId="{E7D50B5F-E622-4EB3-8C56-466997512FD1}">
      <dgm:prSet/>
      <dgm:spPr/>
      <dgm:t>
        <a:bodyPr/>
        <a:lstStyle/>
        <a:p>
          <a:endParaRPr lang="ru-RU"/>
        </a:p>
      </dgm:t>
    </dgm:pt>
    <dgm:pt modelId="{270A2EF2-56DA-470E-8B1F-1C28A98925AB}" type="sibTrans" cxnId="{E7D50B5F-E622-4EB3-8C56-466997512FD1}">
      <dgm:prSet/>
      <dgm:spPr/>
      <dgm:t>
        <a:bodyPr/>
        <a:lstStyle/>
        <a:p>
          <a:endParaRPr lang="ru-RU"/>
        </a:p>
      </dgm:t>
    </dgm:pt>
    <dgm:pt modelId="{1C2CD6F3-2F84-4A50-960A-784A1FA1BF17}" type="pres">
      <dgm:prSet presAssocID="{0233FACA-236D-42A7-A1C4-586E3E0725A0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EE8DFD-E189-4159-8AB0-986F118A8279}" type="pres">
      <dgm:prSet presAssocID="{0233FACA-236D-42A7-A1C4-586E3E0725A0}" presName="divider" presStyleLbl="fgShp" presStyleIdx="0" presStyleCnt="1"/>
      <dgm:spPr/>
    </dgm:pt>
    <dgm:pt modelId="{E8B00A27-6A04-4446-A3E3-3DB4A72B70D0}" type="pres">
      <dgm:prSet presAssocID="{B0FF975E-B3FA-4CF9-AEA3-A5A32FD40F3D}" presName="downArrow" presStyleLbl="node1" presStyleIdx="0" presStyleCnt="2" custLinFactNeighborX="-2240" custLinFactNeighborY="2636"/>
      <dgm:spPr/>
    </dgm:pt>
    <dgm:pt modelId="{13FC21DF-6B95-4762-A76F-D3627882AF65}" type="pres">
      <dgm:prSet presAssocID="{B0FF975E-B3FA-4CF9-AEA3-A5A32FD40F3D}" presName="downArrowText" presStyleLbl="revTx" presStyleIdx="0" presStyleCnt="2" custScaleX="1771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1487A4-EA4C-4717-9D24-D5A049CE870B}" type="pres">
      <dgm:prSet presAssocID="{4643D246-F8BB-49AB-B053-DCA444074115}" presName="upArrow" presStyleLbl="node1" presStyleIdx="1" presStyleCnt="2"/>
      <dgm:spPr/>
    </dgm:pt>
    <dgm:pt modelId="{83DF2E0E-70AC-4DFE-8DF2-453F7830ACDA}" type="pres">
      <dgm:prSet presAssocID="{4643D246-F8BB-49AB-B053-DCA444074115}" presName="upArrowText" presStyleLbl="revTx" presStyleIdx="1" presStyleCnt="2" custScaleX="177157" custScaleY="1206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8954A9-B82D-4E98-9C40-4F39B37A5379}" type="presOf" srcId="{4643D246-F8BB-49AB-B053-DCA444074115}" destId="{83DF2E0E-70AC-4DFE-8DF2-453F7830ACDA}" srcOrd="0" destOrd="0" presId="urn:microsoft.com/office/officeart/2005/8/layout/arrow3"/>
    <dgm:cxn modelId="{7474E218-A528-480F-BD80-2E86AE3D179D}" type="presOf" srcId="{B0FF975E-B3FA-4CF9-AEA3-A5A32FD40F3D}" destId="{13FC21DF-6B95-4762-A76F-D3627882AF65}" srcOrd="0" destOrd="0" presId="urn:microsoft.com/office/officeart/2005/8/layout/arrow3"/>
    <dgm:cxn modelId="{E7D50B5F-E622-4EB3-8C56-466997512FD1}" srcId="{0233FACA-236D-42A7-A1C4-586E3E0725A0}" destId="{4643D246-F8BB-49AB-B053-DCA444074115}" srcOrd="1" destOrd="0" parTransId="{DE8F1765-5C4A-4CB8-BF04-A7AB36BB4504}" sibTransId="{270A2EF2-56DA-470E-8B1F-1C28A98925AB}"/>
    <dgm:cxn modelId="{ACFEB0A1-B0AA-46DD-BFF4-6AEEC9DE4B4F}" type="presOf" srcId="{0233FACA-236D-42A7-A1C4-586E3E0725A0}" destId="{1C2CD6F3-2F84-4A50-960A-784A1FA1BF17}" srcOrd="0" destOrd="0" presId="urn:microsoft.com/office/officeart/2005/8/layout/arrow3"/>
    <dgm:cxn modelId="{D742E3E6-4B58-4F5C-8BE1-1C77AB1A802E}" srcId="{0233FACA-236D-42A7-A1C4-586E3E0725A0}" destId="{B0FF975E-B3FA-4CF9-AEA3-A5A32FD40F3D}" srcOrd="0" destOrd="0" parTransId="{99ED6044-FE4F-40E1-9D37-34E6C6892E86}" sibTransId="{803320BB-9D03-46E8-AD78-0DCDD64AA878}"/>
    <dgm:cxn modelId="{5BCF6E05-3AB0-4DE8-95F0-3020A002E8E8}" type="presParOf" srcId="{1C2CD6F3-2F84-4A50-960A-784A1FA1BF17}" destId="{2AEE8DFD-E189-4159-8AB0-986F118A8279}" srcOrd="0" destOrd="0" presId="urn:microsoft.com/office/officeart/2005/8/layout/arrow3"/>
    <dgm:cxn modelId="{AF04DD0D-FD65-4FF6-802F-1DFF622F1F2A}" type="presParOf" srcId="{1C2CD6F3-2F84-4A50-960A-784A1FA1BF17}" destId="{E8B00A27-6A04-4446-A3E3-3DB4A72B70D0}" srcOrd="1" destOrd="0" presId="urn:microsoft.com/office/officeart/2005/8/layout/arrow3"/>
    <dgm:cxn modelId="{F92D63BC-A44A-40C4-8540-FAA5BFA342F3}" type="presParOf" srcId="{1C2CD6F3-2F84-4A50-960A-784A1FA1BF17}" destId="{13FC21DF-6B95-4762-A76F-D3627882AF65}" srcOrd="2" destOrd="0" presId="urn:microsoft.com/office/officeart/2005/8/layout/arrow3"/>
    <dgm:cxn modelId="{FA6ABE2F-7C3E-476E-A7A2-DCAFA5420646}" type="presParOf" srcId="{1C2CD6F3-2F84-4A50-960A-784A1FA1BF17}" destId="{211487A4-EA4C-4717-9D24-D5A049CE870B}" srcOrd="3" destOrd="0" presId="urn:microsoft.com/office/officeart/2005/8/layout/arrow3"/>
    <dgm:cxn modelId="{EDAA2B3F-B791-4091-B3C6-208B51F540B2}" type="presParOf" srcId="{1C2CD6F3-2F84-4A50-960A-784A1FA1BF17}" destId="{83DF2E0E-70AC-4DFE-8DF2-453F7830ACDA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AEE8DFD-E189-4159-8AB0-986F118A8279}">
      <dsp:nvSpPr>
        <dsp:cNvPr id="0" name=""/>
        <dsp:cNvSpPr/>
      </dsp:nvSpPr>
      <dsp:spPr>
        <a:xfrm rot="21300000">
          <a:off x="675644" y="1170464"/>
          <a:ext cx="6721204" cy="588029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B00A27-6A04-4446-A3E3-3DB4A72B70D0}">
      <dsp:nvSpPr>
        <dsp:cNvPr id="0" name=""/>
        <dsp:cNvSpPr/>
      </dsp:nvSpPr>
      <dsp:spPr>
        <a:xfrm>
          <a:off x="914452" y="177330"/>
          <a:ext cx="2421748" cy="1171583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FC21DF-6B95-4762-A76F-D3627882AF65}">
      <dsp:nvSpPr>
        <dsp:cNvPr id="0" name=""/>
        <dsp:cNvSpPr/>
      </dsp:nvSpPr>
      <dsp:spPr>
        <a:xfrm>
          <a:off x="3281862" y="0"/>
          <a:ext cx="4576316" cy="12301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Продолжительное вооружённое противостояние сторон</a:t>
          </a:r>
          <a:endParaRPr lang="ru-RU" sz="2400" kern="1200" dirty="0"/>
        </a:p>
      </dsp:txBody>
      <dsp:txXfrm>
        <a:off x="3281862" y="0"/>
        <a:ext cx="4576316" cy="1230162"/>
      </dsp:txXfrm>
    </dsp:sp>
    <dsp:sp modelId="{211487A4-EA4C-4717-9D24-D5A049CE870B}">
      <dsp:nvSpPr>
        <dsp:cNvPr id="0" name=""/>
        <dsp:cNvSpPr/>
      </dsp:nvSpPr>
      <dsp:spPr>
        <a:xfrm>
          <a:off x="4682046" y="1610926"/>
          <a:ext cx="2421748" cy="1171583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DF2E0E-70AC-4DFE-8DF2-453F7830ACDA}">
      <dsp:nvSpPr>
        <dsp:cNvPr id="0" name=""/>
        <dsp:cNvSpPr/>
      </dsp:nvSpPr>
      <dsp:spPr>
        <a:xfrm>
          <a:off x="214315" y="1571633"/>
          <a:ext cx="4576316" cy="1484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при военной поддержке Ограниченного контингента советских войск в Афганистане </a:t>
          </a:r>
          <a:endParaRPr lang="ru-RU" sz="2400" kern="1200" dirty="0"/>
        </a:p>
      </dsp:txBody>
      <dsp:txXfrm>
        <a:off x="214315" y="1571633"/>
        <a:ext cx="4576316" cy="14844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756AF-7312-4B9E-90BC-1E2608678684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E1D5B-F609-40BA-B984-DAFCB497659E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0448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кут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Округлений прямокут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28" name="Місце для дати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17" name="Місце для нижнього колонтитула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Місце для номера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7" name="Прямокут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кут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кут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Місце для вмісту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кут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Округлений прямокут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кут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кут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кут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9" name="Місце для вмісту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1" name="Місце для вмісту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Округлений прямокут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1" name="Прямокут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кут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кут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Округлений прямокут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Місце для заголовка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Місце для номера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circl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http://ru.wikipedia.org/wiki/%D0%90%D1%84%D0%B3%D0%B0%D0%BD%D1%81%D0%BA%D0%B0%D1%8F_%D0%B2%D0%BE%D0%B9%D0%BD%D0%B0_%281979%E2%80%941989%29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8.xml"/><Relationship Id="rId5" Type="http://schemas.openxmlformats.org/officeDocument/2006/relationships/slide" Target="slide6.xml"/><Relationship Id="rId10" Type="http://schemas.openxmlformats.org/officeDocument/2006/relationships/slide" Target="slide12.xml"/><Relationship Id="rId4" Type="http://schemas.openxmlformats.org/officeDocument/2006/relationships/slide" Target="slide5.xml"/><Relationship Id="rId9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29256" y="4929198"/>
            <a:ext cx="3500462" cy="1600200"/>
          </a:xfrm>
        </p:spPr>
        <p:txBody>
          <a:bodyPr/>
          <a:lstStyle/>
          <a:p>
            <a:r>
              <a:rPr lang="ru-RU" dirty="0" smtClean="0"/>
              <a:t>Подготовила </a:t>
            </a:r>
          </a:p>
          <a:p>
            <a:r>
              <a:rPr lang="ru-RU" dirty="0" smtClean="0"/>
              <a:t>Коваль Юлия </a:t>
            </a:r>
          </a:p>
          <a:p>
            <a:r>
              <a:rPr lang="ru-RU" dirty="0" smtClean="0"/>
              <a:t>10-А класс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Афганская война (1979—1989)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5854050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332657"/>
            <a:ext cx="8424936" cy="3600400"/>
          </a:xfrm>
        </p:spPr>
        <p:txBody>
          <a:bodyPr>
            <a:normAutofit/>
          </a:bodyPr>
          <a:lstStyle/>
          <a:p>
            <a:r>
              <a:rPr lang="ru-RU" dirty="0" smtClean="0"/>
              <a:t>Председатель Совета министров СССР Н. Рыжков сформировал группу экономистов, которые совместно со специалистами различных министерств и ведомств должны были подсчитать стоимость этой войны для Советского Союза. Результаты работы этой комиссии неизвестны.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5918" y="2928934"/>
            <a:ext cx="5054100" cy="3525542"/>
          </a:xfrm>
          <a:prstGeom prst="rect">
            <a:avLst/>
          </a:prstGeom>
        </p:spPr>
      </p:pic>
      <p:sp>
        <p:nvSpPr>
          <p:cNvPr id="5" name="Кнопка дії: додому 4">
            <a:hlinkClick r:id="rId3" action="ppaction://hlinksldjump" highlightClick="1"/>
          </p:cNvPr>
          <p:cNvSpPr/>
          <p:nvPr/>
        </p:nvSpPr>
        <p:spPr>
          <a:xfrm>
            <a:off x="428596" y="6143644"/>
            <a:ext cx="540000" cy="540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3334357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 войны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Женевские соглашения (</a:t>
            </a:r>
            <a:r>
              <a:rPr lang="ru-RU" dirty="0" smtClean="0"/>
              <a:t>1988)</a:t>
            </a:r>
          </a:p>
          <a:p>
            <a:r>
              <a:rPr lang="ru-RU" dirty="0" smtClean="0"/>
              <a:t>Политическое </a:t>
            </a:r>
            <a:r>
              <a:rPr lang="ru-RU" dirty="0" smtClean="0"/>
              <a:t>поражение </a:t>
            </a:r>
            <a:r>
              <a:rPr lang="ru-RU" dirty="0" err="1" smtClean="0"/>
              <a:t>СССР:Вывод</a:t>
            </a:r>
            <a:r>
              <a:rPr lang="ru-RU" dirty="0" smtClean="0"/>
              <a:t> советских войск из Афганистана</a:t>
            </a:r>
          </a:p>
          <a:p>
            <a:r>
              <a:rPr lang="ru-RU" dirty="0" smtClean="0"/>
              <a:t>ОКСВ не разгромил вооруженную оппозицию моджахедов</a:t>
            </a:r>
          </a:p>
          <a:p>
            <a:r>
              <a:rPr lang="ru-RU" dirty="0" smtClean="0"/>
              <a:t>Гражданская война </a:t>
            </a:r>
            <a:r>
              <a:rPr lang="ru-RU" dirty="0" smtClean="0"/>
              <a:t>возобновилась</a:t>
            </a:r>
            <a:endParaRPr lang="ru-RU" dirty="0" smtClean="0"/>
          </a:p>
        </p:txBody>
      </p:sp>
      <p:sp>
        <p:nvSpPr>
          <p:cNvPr id="4" name="Кнопка дії: додому 3">
            <a:hlinkClick r:id="rId2" action="ppaction://hlinksldjump" highlightClick="1"/>
          </p:cNvPr>
          <p:cNvSpPr/>
          <p:nvPr/>
        </p:nvSpPr>
        <p:spPr>
          <a:xfrm>
            <a:off x="500034" y="6143644"/>
            <a:ext cx="540000" cy="540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Память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Памятники воинам-афганцам имеются во многих городах бывшего Советского Союза: Вильнюсе, Одессе, Ульяновске, Нежине, Екатеринбурге («Черный тюльпан», 1995), Норильске и др.</a:t>
            </a:r>
            <a:endParaRPr lang="ru-RU" dirty="0"/>
          </a:p>
        </p:txBody>
      </p:sp>
      <p:sp>
        <p:nvSpPr>
          <p:cNvPr id="4" name="Кнопка дії: додому 3">
            <a:hlinkClick r:id="rId2" action="ppaction://hlinksldjump" highlightClick="1"/>
          </p:cNvPr>
          <p:cNvSpPr/>
          <p:nvPr/>
        </p:nvSpPr>
        <p:spPr>
          <a:xfrm>
            <a:off x="428596" y="6143644"/>
            <a:ext cx="540000" cy="540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Кнопка дії: далі 4">
            <a:hlinkClick r:id="" action="ppaction://hlinkshowjump?jump=nextslide" highlightClick="1"/>
          </p:cNvPr>
          <p:cNvSpPr/>
          <p:nvPr/>
        </p:nvSpPr>
        <p:spPr>
          <a:xfrm>
            <a:off x="1214414" y="6143644"/>
            <a:ext cx="540000" cy="54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6688389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1604" y="500042"/>
            <a:ext cx="4572032" cy="60960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56176" y="1700808"/>
            <a:ext cx="26642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Остров </a:t>
            </a:r>
            <a:r>
              <a:rPr lang="ru-RU" sz="4000" dirty="0"/>
              <a:t>Слез − Памятник воинам-афганцам, Минск</a:t>
            </a:r>
          </a:p>
        </p:txBody>
      </p:sp>
      <p:sp>
        <p:nvSpPr>
          <p:cNvPr id="4" name="Кнопка дії: додому 3">
            <a:hlinkClick r:id="rId3" action="ppaction://hlinksldjump" highlightClick="1"/>
          </p:cNvPr>
          <p:cNvSpPr/>
          <p:nvPr/>
        </p:nvSpPr>
        <p:spPr>
          <a:xfrm>
            <a:off x="214282" y="6072206"/>
            <a:ext cx="540000" cy="540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Кнопка дії: далі 4">
            <a:hlinkClick r:id="" action="ppaction://hlinkshowjump?jump=nextslide" highlightClick="1"/>
          </p:cNvPr>
          <p:cNvSpPr/>
          <p:nvPr/>
        </p:nvSpPr>
        <p:spPr>
          <a:xfrm>
            <a:off x="857224" y="6072206"/>
            <a:ext cx="540000" cy="54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2370597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1604" y="214290"/>
            <a:ext cx="4786346" cy="63817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43702" y="1714488"/>
            <a:ext cx="21671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Памятник воинам-афганцам,</a:t>
            </a:r>
          </a:p>
          <a:p>
            <a:r>
              <a:rPr lang="ru-RU" sz="3200" dirty="0"/>
              <a:t>Алма-Ата</a:t>
            </a:r>
          </a:p>
        </p:txBody>
      </p:sp>
      <p:sp>
        <p:nvSpPr>
          <p:cNvPr id="4" name="Кнопка дії: додому 3">
            <a:hlinkClick r:id="rId3" action="ppaction://hlinksldjump" highlightClick="1"/>
          </p:cNvPr>
          <p:cNvSpPr/>
          <p:nvPr/>
        </p:nvSpPr>
        <p:spPr>
          <a:xfrm>
            <a:off x="285720" y="6072206"/>
            <a:ext cx="540000" cy="540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Кнопка дії: далі 4">
            <a:hlinkClick r:id="" action="ppaction://hlinkshowjump?jump=nextslide" highlightClick="1"/>
          </p:cNvPr>
          <p:cNvSpPr/>
          <p:nvPr/>
        </p:nvSpPr>
        <p:spPr>
          <a:xfrm>
            <a:off x="928662" y="6072206"/>
            <a:ext cx="540000" cy="54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6333892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88640"/>
            <a:ext cx="7740352" cy="58052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488" y="6143644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Памятник </a:t>
            </a:r>
            <a:r>
              <a:rPr lang="ru-RU" sz="2800" dirty="0" smtClean="0"/>
              <a:t>воинам-афганцам, Киев</a:t>
            </a:r>
            <a:endParaRPr lang="ru-RU" sz="2800" dirty="0"/>
          </a:p>
        </p:txBody>
      </p:sp>
      <p:sp>
        <p:nvSpPr>
          <p:cNvPr id="4" name="Кнопка дії: додому 3">
            <a:hlinkClick r:id="rId3" action="ppaction://hlinksldjump" highlightClick="1"/>
          </p:cNvPr>
          <p:cNvSpPr/>
          <p:nvPr/>
        </p:nvSpPr>
        <p:spPr>
          <a:xfrm>
            <a:off x="428596" y="6143644"/>
            <a:ext cx="540000" cy="540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Кнопка дії: далі 4">
            <a:hlinkClick r:id="" action="ppaction://hlinkshowjump?jump=nextslide" highlightClick="1"/>
          </p:cNvPr>
          <p:cNvSpPr/>
          <p:nvPr/>
        </p:nvSpPr>
        <p:spPr>
          <a:xfrm>
            <a:off x="1142976" y="6143644"/>
            <a:ext cx="540000" cy="54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6509760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404664"/>
            <a:ext cx="7380312" cy="51754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14612" y="5786454"/>
            <a:ext cx="5875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Памятник </a:t>
            </a:r>
            <a:r>
              <a:rPr lang="ru-RU" sz="2800" dirty="0" smtClean="0"/>
              <a:t>воинам, Кировоград</a:t>
            </a:r>
            <a:endParaRPr lang="ru-RU" sz="2800" dirty="0"/>
          </a:p>
        </p:txBody>
      </p:sp>
      <p:sp>
        <p:nvSpPr>
          <p:cNvPr id="4" name="Кнопка дії: додому 3">
            <a:hlinkClick r:id="rId3" action="ppaction://hlinksldjump" highlightClick="1"/>
          </p:cNvPr>
          <p:cNvSpPr/>
          <p:nvPr/>
        </p:nvSpPr>
        <p:spPr>
          <a:xfrm>
            <a:off x="428596" y="6072206"/>
            <a:ext cx="540000" cy="540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Кнопка дії: далі 4">
            <a:hlinkClick r:id="" action="ppaction://hlinkshowjump?jump=nextslide" highlightClick="1"/>
          </p:cNvPr>
          <p:cNvSpPr/>
          <p:nvPr/>
        </p:nvSpPr>
        <p:spPr>
          <a:xfrm>
            <a:off x="1142976" y="6072206"/>
            <a:ext cx="540000" cy="54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71967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60646"/>
            <a:ext cx="8077989" cy="55536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3042" y="6000768"/>
            <a:ext cx="7500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Памятник погибшим в Афганской войне, Тольятти</a:t>
            </a:r>
          </a:p>
        </p:txBody>
      </p:sp>
      <p:sp>
        <p:nvSpPr>
          <p:cNvPr id="4" name="Кнопка дії: додому 3">
            <a:hlinkClick r:id="rId3" action="ppaction://hlinksldjump" highlightClick="1"/>
          </p:cNvPr>
          <p:cNvSpPr/>
          <p:nvPr/>
        </p:nvSpPr>
        <p:spPr>
          <a:xfrm>
            <a:off x="285720" y="6143644"/>
            <a:ext cx="576000" cy="540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640209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smtClean="0">
                <a:hlinkClick r:id="rId2"/>
              </a:rPr>
              <a:t>http://ru.wikipedia.org/wiki/%D0%90%D1%84%D0%B3%D0%B0%D0%BD%D1%81%D0%BA%D0%B0%D1%8F_%D0%B2%D0%BE%D0%B9%D0%BD%D0%B0_%281979%E2%80%941989%29</a:t>
            </a:r>
            <a:endParaRPr lang="ru-RU" dirty="0"/>
          </a:p>
        </p:txBody>
      </p:sp>
      <p:sp>
        <p:nvSpPr>
          <p:cNvPr id="4" name="Кнопка дії: додому 3">
            <a:hlinkClick r:id="rId3" action="ppaction://hlinksldjump" highlightClick="1"/>
          </p:cNvPr>
          <p:cNvSpPr/>
          <p:nvPr/>
        </p:nvSpPr>
        <p:spPr>
          <a:xfrm>
            <a:off x="571472" y="6000768"/>
            <a:ext cx="540000" cy="540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vi-VN" dirty="0" smtClean="0">
                <a:latin typeface="+mj-lt"/>
                <a:hlinkClick r:id="rId2" action="ppaction://hlinksldjump"/>
              </a:rPr>
              <a:t>Афга́нская война́</a:t>
            </a:r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Tahoma" pitchFamily="34" charset="0"/>
                <a:cs typeface="Tahoma" pitchFamily="34" charset="0"/>
                <a:hlinkClick r:id="rId3" action="ppaction://hlinksldjump"/>
              </a:rPr>
              <a:t>Причина войны</a:t>
            </a:r>
            <a:endParaRPr lang="ru-RU" dirty="0" smtClean="0">
              <a:latin typeface="Tahoma" pitchFamily="34" charset="0"/>
              <a:cs typeface="Tahoma" pitchFamily="34" charset="0"/>
            </a:endParaRPr>
          </a:p>
          <a:p>
            <a:r>
              <a:rPr lang="ru-RU" dirty="0" smtClean="0">
                <a:latin typeface="Tahoma" pitchFamily="34" charset="0"/>
                <a:cs typeface="Tahoma" pitchFamily="34" charset="0"/>
                <a:hlinkClick r:id="rId4" action="ppaction://hlinksldjump"/>
              </a:rPr>
              <a:t>Противники</a:t>
            </a:r>
            <a:endParaRPr lang="ru-RU" dirty="0" smtClean="0">
              <a:latin typeface="Tahoma" pitchFamily="34" charset="0"/>
              <a:cs typeface="Tahoma" pitchFamily="34" charset="0"/>
            </a:endParaRPr>
          </a:p>
          <a:p>
            <a:r>
              <a:rPr lang="ru-RU" dirty="0" smtClean="0">
                <a:latin typeface="Tahoma" pitchFamily="34" charset="0"/>
                <a:cs typeface="Tahoma" pitchFamily="34" charset="0"/>
                <a:hlinkClick r:id="rId5" action="ppaction://hlinksldjump"/>
              </a:rPr>
              <a:t>Силы сторон</a:t>
            </a:r>
            <a:endParaRPr lang="ru-RU" dirty="0" smtClean="0">
              <a:latin typeface="Tahoma" pitchFamily="34" charset="0"/>
              <a:cs typeface="Tahoma" pitchFamily="34" charset="0"/>
            </a:endParaRPr>
          </a:p>
          <a:p>
            <a:r>
              <a:rPr lang="ru-RU" dirty="0" smtClean="0">
                <a:latin typeface="Tahoma" pitchFamily="34" charset="0"/>
                <a:cs typeface="Tahoma" pitchFamily="34" charset="0"/>
                <a:hlinkClick r:id="rId6" action="ppaction://hlinksldjump"/>
              </a:rPr>
              <a:t>Военные потери</a:t>
            </a:r>
            <a:endParaRPr lang="ru-RU" dirty="0" smtClean="0">
              <a:latin typeface="Tahoma" pitchFamily="34" charset="0"/>
              <a:cs typeface="Tahoma" pitchFamily="34" charset="0"/>
            </a:endParaRPr>
          </a:p>
          <a:p>
            <a:r>
              <a:rPr lang="ru-RU" dirty="0" smtClean="0">
                <a:latin typeface="Tahoma" pitchFamily="34" charset="0"/>
                <a:cs typeface="Tahoma" pitchFamily="34" charset="0"/>
                <a:hlinkClick r:id="rId7" action="ppaction://hlinksldjump"/>
              </a:rPr>
              <a:t>Общие потери</a:t>
            </a:r>
            <a:endParaRPr lang="ru-RU" dirty="0" smtClean="0">
              <a:latin typeface="Tahoma" pitchFamily="34" charset="0"/>
              <a:cs typeface="Tahoma" pitchFamily="34" charset="0"/>
            </a:endParaRPr>
          </a:p>
          <a:p>
            <a:r>
              <a:rPr lang="ru-RU" dirty="0" smtClean="0">
                <a:latin typeface="Tahoma" pitchFamily="34" charset="0"/>
                <a:cs typeface="Tahoma" pitchFamily="34" charset="0"/>
                <a:hlinkClick r:id="rId8" action="ppaction://hlinksldjump"/>
              </a:rPr>
              <a:t>Экономические потери </a:t>
            </a:r>
            <a:r>
              <a:rPr lang="ru-RU" dirty="0" smtClean="0">
                <a:latin typeface="Tahoma" pitchFamily="34" charset="0"/>
                <a:cs typeface="Tahoma" pitchFamily="34" charset="0"/>
                <a:hlinkClick r:id="rId8" action="ppaction://hlinksldjump"/>
              </a:rPr>
              <a:t>СССР</a:t>
            </a:r>
            <a:endParaRPr lang="ru-RU" dirty="0" smtClean="0">
              <a:latin typeface="Tahoma" pitchFamily="34" charset="0"/>
              <a:cs typeface="Tahoma" pitchFamily="34" charset="0"/>
            </a:endParaRPr>
          </a:p>
          <a:p>
            <a:r>
              <a:rPr lang="ru-RU" dirty="0" smtClean="0">
                <a:latin typeface="Tahoma" pitchFamily="34" charset="0"/>
                <a:cs typeface="Tahoma" pitchFamily="34" charset="0"/>
                <a:hlinkClick r:id="rId9" action="ppaction://hlinksldjump"/>
              </a:rPr>
              <a:t>Итог войны</a:t>
            </a:r>
            <a:endParaRPr lang="ru-RU" dirty="0" smtClean="0">
              <a:latin typeface="Tahoma" pitchFamily="34" charset="0"/>
              <a:cs typeface="Tahoma" pitchFamily="34" charset="0"/>
            </a:endParaRPr>
          </a:p>
          <a:p>
            <a:r>
              <a:rPr lang="ru-RU" dirty="0" smtClean="0">
                <a:latin typeface="Tahoma" pitchFamily="34" charset="0"/>
                <a:cs typeface="Tahoma" pitchFamily="34" charset="0"/>
                <a:hlinkClick r:id="rId10" action="ppaction://hlinksldjump"/>
              </a:rPr>
              <a:t>Память</a:t>
            </a:r>
            <a:endParaRPr lang="ru-RU" dirty="0" smtClean="0">
              <a:latin typeface="Tahoma" pitchFamily="34" charset="0"/>
              <a:cs typeface="Tahoma" pitchFamily="34" charset="0"/>
            </a:endParaRPr>
          </a:p>
          <a:p>
            <a:r>
              <a:rPr lang="ru-RU" dirty="0" smtClean="0">
                <a:latin typeface="Tahoma" pitchFamily="34" charset="0"/>
                <a:cs typeface="Tahoma" pitchFamily="34" charset="0"/>
                <a:hlinkClick r:id="rId11" action="ppaction://hlinksldjump"/>
              </a:rPr>
              <a:t>Источник</a:t>
            </a:r>
            <a:endParaRPr lang="ru-RU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798496"/>
          </a:xfrm>
        </p:spPr>
        <p:txBody>
          <a:bodyPr/>
          <a:lstStyle/>
          <a:p>
            <a:r>
              <a:rPr lang="vi-VN" dirty="0" smtClean="0">
                <a:latin typeface="Calibri" pitchFamily="34" charset="0"/>
              </a:rPr>
              <a:t>Афга́нская война́ 1979—1989 гг</a:t>
            </a:r>
            <a:r>
              <a:rPr lang="ru-RU" dirty="0" smtClean="0">
                <a:latin typeface="Calibri" pitchFamily="34" charset="0"/>
              </a:rPr>
              <a:t>.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4810" y="4071942"/>
            <a:ext cx="3733800" cy="2485644"/>
          </a:xfrm>
        </p:spPr>
      </p:pic>
      <p:graphicFrame>
        <p:nvGraphicFramePr>
          <p:cNvPr id="5" name="Схема 4"/>
          <p:cNvGraphicFramePr/>
          <p:nvPr/>
        </p:nvGraphicFramePr>
        <p:xfrm>
          <a:off x="428596" y="1142984"/>
          <a:ext cx="8072494" cy="2928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Кнопка дії: додому 5">
            <a:hlinkClick r:id="rId8" action="ppaction://hlinksldjump" highlightClick="1"/>
          </p:cNvPr>
          <p:cNvSpPr/>
          <p:nvPr/>
        </p:nvSpPr>
        <p:spPr>
          <a:xfrm>
            <a:off x="500034" y="6072206"/>
            <a:ext cx="540000" cy="540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8647998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Причина войны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700809"/>
            <a:ext cx="8258204" cy="1513878"/>
          </a:xfrm>
        </p:spPr>
        <p:txBody>
          <a:bodyPr/>
          <a:lstStyle/>
          <a:p>
            <a:r>
              <a:rPr lang="ru-RU" dirty="0" smtClean="0"/>
              <a:t>Стремление СССР поддержать Народно-демократическую партию Афганистана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00166" y="2786058"/>
            <a:ext cx="6215106" cy="3768734"/>
          </a:xfrm>
        </p:spPr>
      </p:pic>
      <p:sp>
        <p:nvSpPr>
          <p:cNvPr id="5" name="Кнопка дії: додому 4">
            <a:hlinkClick r:id="rId3" action="ppaction://hlinksldjump" highlightClick="1"/>
          </p:cNvPr>
          <p:cNvSpPr/>
          <p:nvPr/>
        </p:nvSpPr>
        <p:spPr>
          <a:xfrm>
            <a:off x="357158" y="6143644"/>
            <a:ext cx="540000" cy="540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885163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Противники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smtClean="0"/>
              <a:t> СССР</a:t>
            </a:r>
            <a:endParaRPr lang="ru-RU" dirty="0" smtClean="0"/>
          </a:p>
          <a:p>
            <a:r>
              <a:rPr lang="ru-RU" dirty="0" smtClean="0"/>
              <a:t>ДРА</a:t>
            </a:r>
          </a:p>
          <a:p>
            <a:r>
              <a:rPr lang="ru-RU" dirty="0" smtClean="0"/>
              <a:t>Афганские моджахеды</a:t>
            </a:r>
          </a:p>
          <a:p>
            <a:r>
              <a:rPr lang="ru-RU" dirty="0" smtClean="0"/>
              <a:t>Джихад Иностранные моджахеды</a:t>
            </a:r>
            <a:endParaRPr lang="nl-NL" dirty="0" smtClean="0"/>
          </a:p>
        </p:txBody>
      </p:sp>
      <p:sp>
        <p:nvSpPr>
          <p:cNvPr id="6" name="Объект 5"/>
          <p:cNvSpPr>
            <a:spLocks noGrp="1"/>
          </p:cNvSpPr>
          <p:nvPr>
            <p:ph sz="half" idx="4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 поддержке:</a:t>
            </a:r>
          </a:p>
          <a:p>
            <a:r>
              <a:rPr lang="ru-RU" dirty="0" smtClean="0"/>
              <a:t>Пакистан</a:t>
            </a:r>
          </a:p>
          <a:p>
            <a:r>
              <a:rPr lang="ru-RU" dirty="0" smtClean="0"/>
              <a:t>Саудовская Аравия</a:t>
            </a:r>
          </a:p>
          <a:p>
            <a:r>
              <a:rPr lang="ru-RU" dirty="0" smtClean="0"/>
              <a:t>США</a:t>
            </a:r>
          </a:p>
          <a:p>
            <a:r>
              <a:rPr lang="ru-RU" dirty="0" smtClean="0"/>
              <a:t>Великобритания</a:t>
            </a:r>
          </a:p>
          <a:p>
            <a:r>
              <a:rPr lang="ru-RU" dirty="0" smtClean="0"/>
              <a:t>Иран</a:t>
            </a:r>
          </a:p>
          <a:p>
            <a:r>
              <a:rPr lang="ru-RU" dirty="0" smtClean="0"/>
              <a:t>КНР</a:t>
            </a:r>
            <a:endParaRPr lang="ru-RU" dirty="0"/>
          </a:p>
        </p:txBody>
      </p:sp>
      <p:sp>
        <p:nvSpPr>
          <p:cNvPr id="5" name="Кнопка дії: додому 4">
            <a:hlinkClick r:id="rId2" action="ppaction://hlinksldjump" highlightClick="1"/>
          </p:cNvPr>
          <p:cNvSpPr/>
          <p:nvPr/>
        </p:nvSpPr>
        <p:spPr>
          <a:xfrm>
            <a:off x="500034" y="6143644"/>
            <a:ext cx="540000" cy="540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118792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Силы сторон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412776"/>
            <a:ext cx="8329642" cy="265916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80—104 тыс. военнослужащих</a:t>
            </a:r>
          </a:p>
          <a:p>
            <a:r>
              <a:rPr lang="ru-RU" dirty="0" smtClean="0"/>
              <a:t>50—130 тыс. военнослужащих. По данным «НВО», не больше 300 тыс. </a:t>
            </a:r>
          </a:p>
          <a:p>
            <a:r>
              <a:rPr lang="ru-RU" dirty="0" smtClean="0"/>
              <a:t>По советским данным: от 25 тыс. (1980)</a:t>
            </a:r>
          </a:p>
          <a:p>
            <a:r>
              <a:rPr lang="ru-RU" dirty="0" smtClean="0"/>
              <a:t>до более чем 140 тыс. (1988); по данным Д. </a:t>
            </a:r>
            <a:r>
              <a:rPr lang="ru-RU" dirty="0" err="1" smtClean="0"/>
              <a:t>Крайла</a:t>
            </a:r>
            <a:r>
              <a:rPr lang="ru-RU" dirty="0" smtClean="0"/>
              <a:t>, до 400 тыс.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5918" y="3929066"/>
            <a:ext cx="5040560" cy="2672296"/>
          </a:xfrm>
        </p:spPr>
      </p:pic>
      <p:sp>
        <p:nvSpPr>
          <p:cNvPr id="5" name="Кнопка дії: додому 4">
            <a:hlinkClick r:id="rId3" action="ppaction://hlinksldjump" highlightClick="1"/>
          </p:cNvPr>
          <p:cNvSpPr/>
          <p:nvPr/>
        </p:nvSpPr>
        <p:spPr>
          <a:xfrm>
            <a:off x="357158" y="6143644"/>
            <a:ext cx="540000" cy="540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7825857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Военные потери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8596" y="2000240"/>
            <a:ext cx="3733800" cy="3886200"/>
          </a:xfrm>
        </p:spPr>
        <p:txBody>
          <a:bodyPr/>
          <a:lstStyle/>
          <a:p>
            <a:r>
              <a:rPr lang="ru-RU" dirty="0" smtClean="0"/>
              <a:t>15 051 погибших,</a:t>
            </a:r>
          </a:p>
          <a:p>
            <a:r>
              <a:rPr lang="ru-RU" dirty="0" smtClean="0"/>
              <a:t>53 753 раненых,</a:t>
            </a:r>
          </a:p>
          <a:p>
            <a:r>
              <a:rPr lang="ru-RU" dirty="0" smtClean="0"/>
              <a:t>417 пропавших без вести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9124" y="1785926"/>
            <a:ext cx="4271089" cy="3816424"/>
          </a:xfrm>
        </p:spPr>
      </p:pic>
      <p:sp>
        <p:nvSpPr>
          <p:cNvPr id="5" name="Кнопка дії: додому 4">
            <a:hlinkClick r:id="rId3" action="ppaction://hlinksldjump" highlightClick="1"/>
          </p:cNvPr>
          <p:cNvSpPr/>
          <p:nvPr/>
        </p:nvSpPr>
        <p:spPr>
          <a:xfrm>
            <a:off x="357158" y="6143644"/>
            <a:ext cx="540000" cy="540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1566360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Общие потери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от 670 тыс. до 2 млн погибших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3042" y="2285992"/>
            <a:ext cx="5953864" cy="3959320"/>
          </a:xfrm>
          <a:prstGeom prst="rect">
            <a:avLst/>
          </a:prstGeom>
        </p:spPr>
      </p:pic>
      <p:sp>
        <p:nvSpPr>
          <p:cNvPr id="5" name="Кнопка дії: додому 4">
            <a:hlinkClick r:id="rId3" action="ppaction://hlinksldjump" highlightClick="1"/>
          </p:cNvPr>
          <p:cNvSpPr/>
          <p:nvPr/>
        </p:nvSpPr>
        <p:spPr>
          <a:xfrm>
            <a:off x="357158" y="6072206"/>
            <a:ext cx="540000" cy="540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6514164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Экономические потери СССР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На поддержку кабульского правительства из бюджета СССР ежегодно расходовалось около 800 миллионов долларов США.</a:t>
            </a:r>
          </a:p>
          <a:p>
            <a:r>
              <a:rPr lang="ru-RU" dirty="0" smtClean="0"/>
              <a:t>На содержание 40-ой армии и ведение боевых действий из бюджета СССР ежегодно расходовалось около 3 миллиардов долларов США</a:t>
            </a:r>
          </a:p>
          <a:p>
            <a:endParaRPr lang="ru-RU" dirty="0" smtClean="0"/>
          </a:p>
        </p:txBody>
      </p:sp>
      <p:sp>
        <p:nvSpPr>
          <p:cNvPr id="4" name="Кнопка дії: додому 3">
            <a:hlinkClick r:id="rId2" action="ppaction://hlinksldjump" highlightClick="1"/>
          </p:cNvPr>
          <p:cNvSpPr/>
          <p:nvPr/>
        </p:nvSpPr>
        <p:spPr>
          <a:xfrm>
            <a:off x="357158" y="6143644"/>
            <a:ext cx="540000" cy="540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Кнопка дії: далі 4">
            <a:hlinkClick r:id="" action="ppaction://hlinkshowjump?jump=nextslide" highlightClick="1"/>
          </p:cNvPr>
          <p:cNvSpPr/>
          <p:nvPr/>
        </p:nvSpPr>
        <p:spPr>
          <a:xfrm>
            <a:off x="1142976" y="6143644"/>
            <a:ext cx="540000" cy="54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989969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ість">
  <a:themeElements>
    <a:clrScheme name="Справедливі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і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і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225</TotalTime>
  <Words>285</Words>
  <Application>Microsoft Office PowerPoint</Application>
  <PresentationFormat>Екран (4:3)</PresentationFormat>
  <Paragraphs>62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19" baseType="lpstr">
      <vt:lpstr>Справедливість</vt:lpstr>
      <vt:lpstr> Афганская война (1979—1989)  </vt:lpstr>
      <vt:lpstr>План</vt:lpstr>
      <vt:lpstr>Афга́нская война́ 1979—1989 гг.</vt:lpstr>
      <vt:lpstr>Причина войны</vt:lpstr>
      <vt:lpstr>Противники</vt:lpstr>
      <vt:lpstr>Силы сторон</vt:lpstr>
      <vt:lpstr>Военные потери</vt:lpstr>
      <vt:lpstr>Общие потери</vt:lpstr>
      <vt:lpstr>Экономические потери СССР</vt:lpstr>
      <vt:lpstr>Слайд 10</vt:lpstr>
      <vt:lpstr>Итог войны</vt:lpstr>
      <vt:lpstr>Память</vt:lpstr>
      <vt:lpstr>Слайд 13</vt:lpstr>
      <vt:lpstr>Слайд 14</vt:lpstr>
      <vt:lpstr>Слайд 15</vt:lpstr>
      <vt:lpstr>Слайд 16</vt:lpstr>
      <vt:lpstr>Слайд 17</vt:lpstr>
      <vt:lpstr>Источник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Афганская война (1979—1989)  </dc:title>
  <dc:creator>Пользователь</dc:creator>
  <cp:lastModifiedBy>user</cp:lastModifiedBy>
  <cp:revision>20</cp:revision>
  <dcterms:created xsi:type="dcterms:W3CDTF">2013-03-06T16:46:01Z</dcterms:created>
  <dcterms:modified xsi:type="dcterms:W3CDTF">2013-03-21T08:31:30Z</dcterms:modified>
</cp:coreProperties>
</file>