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3" r:id="rId7"/>
    <p:sldId id="260" r:id="rId8"/>
    <p:sldId id="259" r:id="rId9"/>
    <p:sldId id="265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23.04.2013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28288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FFC000"/>
                </a:solidFill>
              </a:rPr>
              <a:t>Фідель Кастро</a:t>
            </a:r>
            <a:endParaRPr lang="uk-UA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90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ЛАД\Desktop\77068238_987331_Fidel_Ka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00800"/>
            <a:ext cx="3647303" cy="485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031" y="5805264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i="1" dirty="0">
                <a:solidFill>
                  <a:schemeClr val="bg1"/>
                </a:solidFill>
              </a:rPr>
              <a:t>13 серпня 1926 року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355976" y="10389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rgbClr val="FFC000"/>
                </a:solidFill>
              </a:rPr>
              <a:t>Фідель Кастро </a:t>
            </a:r>
            <a:r>
              <a:rPr lang="uk-UA" sz="2200" dirty="0" smtClean="0">
                <a:solidFill>
                  <a:schemeClr val="bg1"/>
                </a:solidFill>
              </a:rPr>
              <a:t>сьогодні - один з найвідоміших </a:t>
            </a:r>
            <a:r>
              <a:rPr lang="uk-UA" sz="2200" dirty="0" smtClean="0">
                <a:solidFill>
                  <a:srgbClr val="FFC000"/>
                </a:solidFill>
              </a:rPr>
              <a:t>політичних діячів </a:t>
            </a:r>
            <a:r>
              <a:rPr lang="uk-UA" sz="2200" dirty="0" smtClean="0">
                <a:solidFill>
                  <a:schemeClr val="bg1"/>
                </a:solidFill>
              </a:rPr>
              <a:t>на світовій арені. Навряд чи хто-небудь візьметься заперечувати той факт, що протягом </a:t>
            </a:r>
            <a:r>
              <a:rPr lang="uk-UA" sz="2200" dirty="0" smtClean="0">
                <a:solidFill>
                  <a:srgbClr val="FFC000"/>
                </a:solidFill>
              </a:rPr>
              <a:t>чотирьох останніх десятиліть</a:t>
            </a:r>
            <a:r>
              <a:rPr lang="uk-UA" sz="2200" dirty="0" smtClean="0">
                <a:solidFill>
                  <a:schemeClr val="bg1"/>
                </a:solidFill>
              </a:rPr>
              <a:t> ця людина, вознесена на політичний </a:t>
            </a:r>
            <a:r>
              <a:rPr lang="uk-UA" sz="2200" dirty="0" smtClean="0">
                <a:solidFill>
                  <a:srgbClr val="FFC000"/>
                </a:solidFill>
              </a:rPr>
              <a:t>Олімп Кубинської революції</a:t>
            </a:r>
            <a:r>
              <a:rPr lang="uk-UA" sz="2200" dirty="0" smtClean="0">
                <a:solidFill>
                  <a:schemeClr val="bg1"/>
                </a:solidFill>
              </a:rPr>
              <a:t>, як і раніше не перестає захоплювати невичерпною силою духу, інтелектуальним талантом і здатністю, всупереч усім перешкодам, </a:t>
            </a:r>
            <a:r>
              <a:rPr lang="uk-UA" sz="2200" dirty="0" smtClean="0">
                <a:solidFill>
                  <a:srgbClr val="FFC000"/>
                </a:solidFill>
              </a:rPr>
              <a:t>домагатися поставлених цілей</a:t>
            </a:r>
            <a:r>
              <a:rPr lang="uk-UA" sz="2200" dirty="0" smtClean="0">
                <a:solidFill>
                  <a:schemeClr val="bg1"/>
                </a:solidFill>
              </a:rPr>
              <a:t> як своїх прихильників, так і опонентів.</a:t>
            </a:r>
            <a:endParaRPr lang="uk-U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755576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  </a:t>
            </a:r>
            <a:r>
              <a:rPr lang="uk-UA" dirty="0" smtClean="0">
                <a:solidFill>
                  <a:srgbClr val="FFC000"/>
                </a:solidFill>
              </a:rPr>
              <a:t>Фідель </a:t>
            </a:r>
            <a:r>
              <a:rPr lang="uk-UA" dirty="0">
                <a:solidFill>
                  <a:srgbClr val="FFC000"/>
                </a:solidFill>
              </a:rPr>
              <a:t>Кастро </a:t>
            </a:r>
            <a:r>
              <a:rPr lang="uk-UA" dirty="0">
                <a:solidFill>
                  <a:schemeClr val="bg1"/>
                </a:solidFill>
              </a:rPr>
              <a:t>народився </a:t>
            </a:r>
            <a:r>
              <a:rPr lang="uk-UA" dirty="0">
                <a:solidFill>
                  <a:srgbClr val="FFC000"/>
                </a:solidFill>
              </a:rPr>
              <a:t>в 1926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вивчав </a:t>
            </a:r>
            <a:r>
              <a:rPr lang="uk-UA" dirty="0" smtClean="0">
                <a:solidFill>
                  <a:schemeClr val="bg1"/>
                </a:solidFill>
              </a:rPr>
              <a:t>право</a:t>
            </a:r>
            <a:r>
              <a:rPr lang="uk-UA" dirty="0">
                <a:solidFill>
                  <a:schemeClr val="bg1"/>
                </a:solidFill>
              </a:rPr>
              <a:t> і працював адвокатом. Юрист за освітою, </a:t>
            </a:r>
            <a:r>
              <a:rPr lang="uk-UA" dirty="0">
                <a:solidFill>
                  <a:srgbClr val="FFC000"/>
                </a:solidFill>
              </a:rPr>
              <a:t>в 1953 році </a:t>
            </a:r>
            <a:r>
              <a:rPr lang="uk-UA" dirty="0">
                <a:solidFill>
                  <a:schemeClr val="bg1"/>
                </a:solidFill>
              </a:rPr>
              <a:t>очолив невдалу спробу </a:t>
            </a:r>
            <a:r>
              <a:rPr lang="uk-UA" dirty="0">
                <a:solidFill>
                  <a:srgbClr val="FFC000"/>
                </a:solidFill>
              </a:rPr>
              <a:t>перевороту проти кубинського диктатора </a:t>
            </a:r>
            <a:r>
              <a:rPr lang="uk-UA" dirty="0" err="1">
                <a:solidFill>
                  <a:srgbClr val="FFC000"/>
                </a:solidFill>
              </a:rPr>
              <a:t>Фульхенсіо</a:t>
            </a: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 err="1">
                <a:solidFill>
                  <a:srgbClr val="FFC000"/>
                </a:solidFill>
              </a:rPr>
              <a:t>Батісти</a:t>
            </a:r>
            <a:r>
              <a:rPr lang="uk-UA" dirty="0">
                <a:solidFill>
                  <a:schemeClr val="bg1"/>
                </a:solidFill>
              </a:rPr>
              <a:t>, після цього провів </a:t>
            </a:r>
            <a:r>
              <a:rPr lang="uk-UA" dirty="0">
                <a:solidFill>
                  <a:srgbClr val="FFC000"/>
                </a:solidFill>
              </a:rPr>
              <a:t>два роки у в'язниці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  Прийшов </a:t>
            </a:r>
            <a:r>
              <a:rPr lang="uk-UA" dirty="0">
                <a:solidFill>
                  <a:schemeClr val="bg1"/>
                </a:solidFill>
              </a:rPr>
              <a:t>до влади після </a:t>
            </a:r>
            <a:r>
              <a:rPr lang="uk-UA" dirty="0">
                <a:solidFill>
                  <a:srgbClr val="FFC000"/>
                </a:solidFill>
              </a:rPr>
              <a:t>повалення </a:t>
            </a:r>
            <a:r>
              <a:rPr lang="uk-UA" dirty="0" err="1">
                <a:solidFill>
                  <a:srgbClr val="FFC000"/>
                </a:solidFill>
              </a:rPr>
              <a:t>Батісти</a:t>
            </a:r>
            <a:r>
              <a:rPr lang="uk-UA" dirty="0">
                <a:solidFill>
                  <a:srgbClr val="FFC000"/>
                </a:solidFill>
              </a:rPr>
              <a:t> у 1959 році</a:t>
            </a:r>
            <a:r>
              <a:rPr lang="uk-UA" dirty="0">
                <a:solidFill>
                  <a:schemeClr val="bg1"/>
                </a:solidFill>
              </a:rPr>
              <a:t>. Виступив як </a:t>
            </a:r>
            <a:r>
              <a:rPr lang="uk-UA" dirty="0">
                <a:solidFill>
                  <a:srgbClr val="FFC000"/>
                </a:solidFill>
              </a:rPr>
              <a:t>супротивник США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і </a:t>
            </a:r>
            <a:r>
              <a:rPr lang="uk-UA" dirty="0" err="1" smtClean="0">
                <a:solidFill>
                  <a:schemeClr val="bg1"/>
                </a:solidFill>
              </a:rPr>
              <a:t>встановив</a:t>
            </a:r>
            <a:r>
              <a:rPr lang="uk-UA" dirty="0" err="1">
                <a:solidFill>
                  <a:schemeClr val="bg1"/>
                </a:solidFill>
              </a:rPr>
              <a:t> </a:t>
            </a:r>
            <a:r>
              <a:rPr lang="uk-UA" dirty="0" err="1">
                <a:solidFill>
                  <a:srgbClr val="FFC000"/>
                </a:solidFill>
              </a:rPr>
              <a:t>союз</a:t>
            </a:r>
            <a:r>
              <a:rPr lang="uk-UA" dirty="0">
                <a:solidFill>
                  <a:srgbClr val="FFC000"/>
                </a:solidFill>
              </a:rPr>
              <a:t>ні відносини з СРСР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Після перемоги революції та </a:t>
            </a:r>
            <a:r>
              <a:rPr lang="uk-UA" dirty="0">
                <a:solidFill>
                  <a:srgbClr val="FFC000"/>
                </a:solidFill>
              </a:rPr>
              <a:t>повалення</a:t>
            </a:r>
            <a:r>
              <a:rPr lang="uk-UA" dirty="0">
                <a:solidFill>
                  <a:schemeClr val="bg1"/>
                </a:solidFill>
              </a:rPr>
              <a:t> диктатури </a:t>
            </a:r>
            <a:r>
              <a:rPr lang="uk-UA" dirty="0" err="1">
                <a:solidFill>
                  <a:schemeClr val="bg1"/>
                </a:solidFill>
              </a:rPr>
              <a:t>Батісти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rgbClr val="FFC000"/>
                </a:solidFill>
              </a:rPr>
              <a:t>1 січня 1959 </a:t>
            </a:r>
            <a:r>
              <a:rPr lang="uk-UA" dirty="0">
                <a:solidFill>
                  <a:schemeClr val="bg1"/>
                </a:solidFill>
              </a:rPr>
              <a:t>до влади на Кубі </a:t>
            </a:r>
            <a:r>
              <a:rPr lang="uk-UA" dirty="0" err="1">
                <a:solidFill>
                  <a:schemeClr val="bg1"/>
                </a:solidFill>
              </a:rPr>
              <a:t>прийшли </a:t>
            </a:r>
            <a:r>
              <a:rPr lang="uk-UA" dirty="0" err="1" smtClean="0">
                <a:solidFill>
                  <a:srgbClr val="FFC000"/>
                </a:solidFill>
              </a:rPr>
              <a:t>демократи</a:t>
            </a:r>
            <a:r>
              <a:rPr lang="uk-UA" dirty="0" smtClean="0">
                <a:solidFill>
                  <a:srgbClr val="FFC000"/>
                </a:solidFill>
              </a:rPr>
              <a:t>чні</a:t>
            </a:r>
            <a:r>
              <a:rPr lang="uk-UA" dirty="0">
                <a:solidFill>
                  <a:srgbClr val="FFC000"/>
                </a:solidFill>
              </a:rPr>
              <a:t> сили</a:t>
            </a:r>
            <a:r>
              <a:rPr lang="uk-UA" dirty="0">
                <a:solidFill>
                  <a:schemeClr val="bg1"/>
                </a:solidFill>
              </a:rPr>
              <a:t>, які згуртувалися навколо </a:t>
            </a:r>
            <a:r>
              <a:rPr lang="uk-UA" dirty="0">
                <a:solidFill>
                  <a:srgbClr val="FFC000"/>
                </a:solidFill>
              </a:rPr>
              <a:t>Повстанської армії</a:t>
            </a:r>
            <a:r>
              <a:rPr lang="uk-UA" dirty="0">
                <a:solidFill>
                  <a:schemeClr val="bg1"/>
                </a:solidFill>
              </a:rPr>
              <a:t>, очолюваної </a:t>
            </a:r>
            <a:r>
              <a:rPr lang="uk-UA" dirty="0">
                <a:solidFill>
                  <a:srgbClr val="FFC000"/>
                </a:solidFill>
              </a:rPr>
              <a:t>Фіделем Кастро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292757" y="3045566"/>
            <a:ext cx="3311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У </a:t>
            </a:r>
            <a:r>
              <a:rPr lang="ru-RU" dirty="0">
                <a:solidFill>
                  <a:schemeClr val="bg1"/>
                </a:solidFill>
              </a:rPr>
              <a:t>лютому </a:t>
            </a:r>
            <a:r>
              <a:rPr lang="ru-RU" dirty="0">
                <a:solidFill>
                  <a:srgbClr val="FFC000"/>
                </a:solidFill>
              </a:rPr>
              <a:t>1959 року Кастро </a:t>
            </a:r>
            <a:r>
              <a:rPr lang="ru-RU" dirty="0">
                <a:solidFill>
                  <a:schemeClr val="bg1"/>
                </a:solidFill>
              </a:rPr>
              <a:t>став </a:t>
            </a:r>
            <a:r>
              <a:rPr lang="ru-RU" dirty="0" err="1">
                <a:solidFill>
                  <a:schemeClr val="bg1"/>
                </a:solidFill>
              </a:rPr>
              <a:t>прем'єр-міністром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Революційного</a:t>
            </a:r>
            <a:r>
              <a:rPr lang="ru-RU" dirty="0">
                <a:solidFill>
                  <a:srgbClr val="FFC000"/>
                </a:solidFill>
              </a:rPr>
              <a:t> уряду </a:t>
            </a:r>
            <a:r>
              <a:rPr lang="ru-RU" dirty="0" err="1">
                <a:solidFill>
                  <a:schemeClr val="bg1"/>
                </a:solidFill>
              </a:rPr>
              <a:t>Республіки</a:t>
            </a:r>
            <a:r>
              <a:rPr lang="ru-RU" dirty="0">
                <a:solidFill>
                  <a:schemeClr val="bg1"/>
                </a:solidFill>
              </a:rPr>
              <a:t> Куба. У </a:t>
            </a:r>
            <a:r>
              <a:rPr lang="ru-RU" dirty="0" err="1">
                <a:solidFill>
                  <a:schemeClr val="bg1"/>
                </a:solidFill>
              </a:rPr>
              <a:t>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вторгнення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найманців</a:t>
            </a:r>
            <a:r>
              <a:rPr lang="ru-RU" dirty="0">
                <a:solidFill>
                  <a:schemeClr val="bg1"/>
                </a:solidFill>
              </a:rPr>
              <a:t> США на Кубу в </a:t>
            </a:r>
            <a:r>
              <a:rPr lang="ru-RU" dirty="0" err="1">
                <a:solidFill>
                  <a:schemeClr val="bg1"/>
                </a:solidFill>
              </a:rPr>
              <a:t>районі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Плая-Хірон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квітень</a:t>
            </a:r>
            <a:r>
              <a:rPr lang="ru-RU" dirty="0">
                <a:solidFill>
                  <a:schemeClr val="bg1"/>
                </a:solidFill>
              </a:rPr>
              <a:t> 1961) </a:t>
            </a:r>
            <a:r>
              <a:rPr lang="ru-RU" dirty="0" smtClean="0">
                <a:solidFill>
                  <a:schemeClr val="bg1"/>
                </a:solidFill>
              </a:rPr>
              <a:t>Кастро </a:t>
            </a:r>
            <a:r>
              <a:rPr lang="ru-RU" dirty="0" err="1" smtClean="0">
                <a:solidFill>
                  <a:schemeClr val="bg1"/>
                </a:solidFill>
              </a:rPr>
              <a:t>керував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операцією</a:t>
            </a:r>
            <a:r>
              <a:rPr lang="ru-RU" dirty="0">
                <a:solidFill>
                  <a:schemeClr val="bg1"/>
                </a:solidFill>
              </a:rPr>
              <a:t> по </a:t>
            </a:r>
            <a:r>
              <a:rPr lang="ru-RU" dirty="0" err="1" smtClean="0">
                <a:solidFill>
                  <a:schemeClr val="bg1"/>
                </a:solidFill>
              </a:rPr>
              <a:t>розгромуінтервентів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5" y="2924944"/>
            <a:ext cx="4193976" cy="319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9776" y="486916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 </a:t>
            </a:r>
            <a:r>
              <a:rPr lang="uk-UA" dirty="0" smtClean="0">
                <a:solidFill>
                  <a:srgbClr val="FFC000"/>
                </a:solidFill>
              </a:rPr>
              <a:t>Фідель Кастро </a:t>
            </a:r>
            <a:r>
              <a:rPr lang="uk-UA" dirty="0" smtClean="0">
                <a:solidFill>
                  <a:schemeClr val="bg1"/>
                </a:solidFill>
              </a:rPr>
              <a:t>– </a:t>
            </a:r>
            <a:r>
              <a:rPr lang="uk-UA" dirty="0" smtClean="0">
                <a:solidFill>
                  <a:srgbClr val="FFC000"/>
                </a:solidFill>
              </a:rPr>
              <a:t>невід’ємна частина кубинського народу</a:t>
            </a:r>
            <a:r>
              <a:rPr lang="uk-UA" dirty="0" smtClean="0">
                <a:solidFill>
                  <a:schemeClr val="bg1"/>
                </a:solidFill>
              </a:rPr>
              <a:t>, але коли спостерігаєш за його діяльністю, то розумієш, що рамки однієї країни не здатні вмістити його кипучу енергію, тісну для такої масштабної особистості.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 Він </a:t>
            </a:r>
            <a:r>
              <a:rPr lang="uk-UA" dirty="0" smtClean="0">
                <a:solidFill>
                  <a:srgbClr val="FFC000"/>
                </a:solidFill>
              </a:rPr>
              <a:t>кинув виклик наймогутнішій імперії сучасності </a:t>
            </a:r>
            <a:r>
              <a:rPr lang="uk-UA" dirty="0" smtClean="0">
                <a:solidFill>
                  <a:schemeClr val="bg1"/>
                </a:solidFill>
              </a:rPr>
              <a:t>і зробив це у неї під боком, в невеликій слаборозвиненій країні. Під його керівництвом </a:t>
            </a:r>
            <a:r>
              <a:rPr lang="uk-UA" dirty="0" smtClean="0">
                <a:solidFill>
                  <a:srgbClr val="FFC000"/>
                </a:solidFill>
              </a:rPr>
              <a:t>Куба</a:t>
            </a:r>
            <a:r>
              <a:rPr lang="uk-UA" dirty="0" smtClean="0">
                <a:solidFill>
                  <a:schemeClr val="bg1"/>
                </a:solidFill>
              </a:rPr>
              <a:t> стала справді </a:t>
            </a:r>
            <a:r>
              <a:rPr lang="uk-UA" dirty="0" smtClean="0">
                <a:solidFill>
                  <a:srgbClr val="FFC000"/>
                </a:solidFill>
              </a:rPr>
              <a:t>незалежною державою</a:t>
            </a:r>
            <a:r>
              <a:rPr lang="uk-UA" dirty="0" smtClean="0">
                <a:solidFill>
                  <a:schemeClr val="bg1"/>
                </a:solidFill>
              </a:rPr>
              <a:t>, що підірвала </a:t>
            </a:r>
            <a:r>
              <a:rPr lang="uk-UA" dirty="0" smtClean="0">
                <a:solidFill>
                  <a:srgbClr val="FFC000"/>
                </a:solidFill>
              </a:rPr>
              <a:t>монополію Вашингтона </a:t>
            </a:r>
            <a:r>
              <a:rPr lang="uk-UA" dirty="0" smtClean="0">
                <a:solidFill>
                  <a:schemeClr val="bg1"/>
                </a:solidFill>
              </a:rPr>
              <a:t>в Західній півкулі.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ВЛАД\Desktop\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91" y="260648"/>
            <a:ext cx="6705732" cy="44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043608" y="3936369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rgbClr val="FFC000"/>
                </a:solidFill>
              </a:rPr>
              <a:t>На </a:t>
            </a:r>
            <a:r>
              <a:rPr lang="ru-RU" dirty="0">
                <a:solidFill>
                  <a:srgbClr val="FFC000"/>
                </a:solidFill>
              </a:rPr>
              <a:t>початку 50-х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Фідель</a:t>
            </a:r>
            <a:r>
              <a:rPr lang="ru-RU" dirty="0">
                <a:solidFill>
                  <a:schemeClr val="bg1"/>
                </a:solidFill>
              </a:rPr>
              <a:t> вступив у </a:t>
            </a:r>
            <a:r>
              <a:rPr lang="ru-RU" dirty="0" err="1">
                <a:solidFill>
                  <a:srgbClr val="FFC000"/>
                </a:solidFill>
              </a:rPr>
              <a:t>Партію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кубинського</a:t>
            </a:r>
            <a:r>
              <a:rPr lang="ru-RU" dirty="0">
                <a:solidFill>
                  <a:srgbClr val="FFC000"/>
                </a:solidFill>
              </a:rPr>
              <a:t> народу </a:t>
            </a:r>
            <a:r>
              <a:rPr lang="ru-RU" dirty="0" smtClean="0">
                <a:solidFill>
                  <a:srgbClr val="FFC000"/>
                </a:solidFill>
              </a:rPr>
              <a:t>"</a:t>
            </a:r>
            <a:r>
              <a:rPr lang="ru-RU" dirty="0" err="1">
                <a:solidFill>
                  <a:srgbClr val="FFC000"/>
                </a:solidFill>
              </a:rPr>
              <a:t>Ортодоксів</a:t>
            </a:r>
            <a:r>
              <a:rPr lang="ru-RU" dirty="0" smtClean="0">
                <a:solidFill>
                  <a:srgbClr val="FFC000"/>
                </a:solidFill>
              </a:rPr>
              <a:t>", </a:t>
            </a:r>
            <a:r>
              <a:rPr lang="ru-RU" dirty="0">
                <a:solidFill>
                  <a:schemeClr val="bg1"/>
                </a:solidFill>
              </a:rPr>
              <a:t>а в</a:t>
            </a:r>
            <a:r>
              <a:rPr lang="ru-RU" dirty="0">
                <a:solidFill>
                  <a:srgbClr val="FFC000"/>
                </a:solidFill>
              </a:rPr>
              <a:t> 1952 </a:t>
            </a:r>
            <a:r>
              <a:rPr lang="ru-RU" dirty="0" err="1">
                <a:solidFill>
                  <a:srgbClr val="FFC000"/>
                </a:solidFill>
              </a:rPr>
              <a:t>році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висунутий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партії</a:t>
            </a:r>
            <a:r>
              <a:rPr lang="ru-RU" dirty="0">
                <a:solidFill>
                  <a:schemeClr val="bg1"/>
                </a:solidFill>
              </a:rPr>
              <a:t> кандидатом у </a:t>
            </a:r>
            <a:r>
              <a:rPr lang="ru-RU" dirty="0" err="1">
                <a:solidFill>
                  <a:schemeClr val="bg1"/>
                </a:solidFill>
              </a:rPr>
              <a:t>депутати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Національного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конгресу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Куби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Однак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вибори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відбулися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зв'язку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rgbClr val="FFC000"/>
                </a:solidFill>
              </a:rPr>
              <a:t>державним</a:t>
            </a:r>
            <a:r>
              <a:rPr lang="ru-RU" dirty="0">
                <a:solidFill>
                  <a:srgbClr val="FFC000"/>
                </a:solidFill>
              </a:rPr>
              <a:t> переворотом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здійсненим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у </a:t>
            </a:r>
            <a:r>
              <a:rPr lang="ru-RU" dirty="0" err="1">
                <a:solidFill>
                  <a:srgbClr val="FFC000"/>
                </a:solidFill>
              </a:rPr>
              <a:t>березня</a:t>
            </a:r>
            <a:r>
              <a:rPr lang="ru-RU" dirty="0">
                <a:solidFill>
                  <a:srgbClr val="FFC000"/>
                </a:solidFill>
              </a:rPr>
              <a:t> 1952 року </a:t>
            </a:r>
            <a:r>
              <a:rPr lang="ru-RU" dirty="0" err="1">
                <a:solidFill>
                  <a:schemeClr val="bg1"/>
                </a:solidFill>
              </a:rPr>
              <a:t>військовими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чолі</a:t>
            </a:r>
            <a:r>
              <a:rPr lang="ru-RU" dirty="0">
                <a:solidFill>
                  <a:schemeClr val="bg1"/>
                </a:solidFill>
              </a:rPr>
              <a:t> з генералом </a:t>
            </a:r>
            <a:r>
              <a:rPr lang="ru-RU" dirty="0" err="1">
                <a:solidFill>
                  <a:srgbClr val="FFC000"/>
                </a:solidFill>
              </a:rPr>
              <a:t>Батістою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встановленням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диктатури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    У </a:t>
            </a:r>
            <a:r>
              <a:rPr lang="ru-RU" dirty="0" err="1">
                <a:solidFill>
                  <a:schemeClr val="bg1"/>
                </a:solidFill>
              </a:rPr>
              <a:t>ході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боротьби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диктатури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партія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"</a:t>
            </a:r>
            <a:r>
              <a:rPr lang="ru-RU" dirty="0" err="1">
                <a:solidFill>
                  <a:srgbClr val="FFC000"/>
                </a:solidFill>
              </a:rPr>
              <a:t>Ортодоксів</a:t>
            </a:r>
            <a:r>
              <a:rPr lang="ru-RU" dirty="0">
                <a:solidFill>
                  <a:srgbClr val="FFC000"/>
                </a:solidFill>
              </a:rPr>
              <a:t>" </a:t>
            </a:r>
            <a:r>
              <a:rPr lang="ru-RU" dirty="0" err="1">
                <a:solidFill>
                  <a:schemeClr val="bg1"/>
                </a:solidFill>
              </a:rPr>
              <a:t>поступово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розпалася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rgbClr val="FFC000"/>
                </a:solidFill>
              </a:rPr>
              <a:t>Кастро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вдалося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об'єднати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невелику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групу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колишніх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членів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партії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розпочала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підготовку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rgbClr val="FFC000"/>
                </a:solidFill>
              </a:rPr>
              <a:t>боротьби</a:t>
            </a:r>
            <a:r>
              <a:rPr lang="ru-RU" dirty="0">
                <a:solidFill>
                  <a:srgbClr val="FFC000"/>
                </a:solidFill>
              </a:rPr>
              <a:t> за </a:t>
            </a:r>
            <a:r>
              <a:rPr lang="ru-RU" dirty="0" err="1">
                <a:solidFill>
                  <a:srgbClr val="FFC000"/>
                </a:solidFill>
              </a:rPr>
              <a:t>повалення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диктатури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Батісти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13" y="332656"/>
            <a:ext cx="620732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726873" y="2996952"/>
            <a:ext cx="76902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Оголосивши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Радянський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Союз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керівников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rgbClr val="FFC000"/>
                </a:solidFill>
              </a:rPr>
              <a:t>Куба </a:t>
            </a:r>
            <a:r>
              <a:rPr lang="ru-RU" dirty="0" err="1">
                <a:solidFill>
                  <a:srgbClr val="FFC000"/>
                </a:solidFill>
              </a:rPr>
              <a:t>Фіделя</a:t>
            </a:r>
            <a:r>
              <a:rPr lang="ru-RU" dirty="0">
                <a:solidFill>
                  <a:srgbClr val="FFC000"/>
                </a:solidFill>
              </a:rPr>
              <a:t> не </a:t>
            </a:r>
            <a:r>
              <a:rPr lang="ru-RU" dirty="0" err="1">
                <a:solidFill>
                  <a:srgbClr val="FFC000"/>
                </a:solidFill>
              </a:rPr>
              <a:t>копіювала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сліпо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радянський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досвід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змогла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уникнути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наших </a:t>
            </a:r>
            <a:r>
              <a:rPr lang="ru-RU" dirty="0" err="1">
                <a:solidFill>
                  <a:srgbClr val="FFC000"/>
                </a:solidFill>
              </a:rPr>
              <a:t>помилок</a:t>
            </a:r>
            <a:r>
              <a:rPr lang="ru-RU" dirty="0">
                <a:solidFill>
                  <a:schemeClr val="bg1"/>
                </a:solidFill>
              </a:rPr>
              <a:t>. Так, на </a:t>
            </a:r>
            <a:r>
              <a:rPr lang="ru-RU" dirty="0" err="1">
                <a:solidFill>
                  <a:schemeClr val="bg1"/>
                </a:solidFill>
              </a:rPr>
              <a:t>Кубі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масштабних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репресій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хоча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звичайно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обійшлося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боротьби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правлячими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угрупуваннями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rgbClr val="FFC000"/>
                </a:solidFill>
              </a:rPr>
              <a:t>не </a:t>
            </a:r>
            <a:r>
              <a:rPr lang="ru-RU" dirty="0" err="1">
                <a:solidFill>
                  <a:srgbClr val="FFC000"/>
                </a:solidFill>
              </a:rPr>
              <a:t>склався</a:t>
            </a:r>
            <a:r>
              <a:rPr lang="ru-RU" dirty="0">
                <a:solidFill>
                  <a:srgbClr val="FFC000"/>
                </a:solidFill>
              </a:rPr>
              <a:t> культ </a:t>
            </a:r>
            <a:r>
              <a:rPr lang="ru-RU" dirty="0" err="1">
                <a:solidFill>
                  <a:srgbClr val="FFC000"/>
                </a:solidFill>
              </a:rPr>
              <a:t>Фіделя</a:t>
            </a:r>
            <a:r>
              <a:rPr lang="ru-RU" dirty="0">
                <a:solidFill>
                  <a:srgbClr val="FFC000"/>
                </a:solidFill>
              </a:rPr>
              <a:t> Кастро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всьому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величезному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авторитеті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країні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краху СРСР Кастро </a:t>
            </a:r>
            <a:r>
              <a:rPr lang="ru-RU" dirty="0" err="1">
                <a:solidFill>
                  <a:schemeClr val="bg1"/>
                </a:solidFill>
              </a:rPr>
              <a:t>теж</a:t>
            </a:r>
            <a:r>
              <a:rPr lang="ru-RU" dirty="0">
                <a:solidFill>
                  <a:schemeClr val="bg1"/>
                </a:solidFill>
              </a:rPr>
              <a:t> не повторив </a:t>
            </a:r>
            <a:r>
              <a:rPr lang="ru-RU" dirty="0" err="1">
                <a:solidFill>
                  <a:schemeClr val="bg1"/>
                </a:solidFill>
              </a:rPr>
              <a:t>помилок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радянських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комуністів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rgbClr val="FFC000"/>
                </a:solidFill>
              </a:rPr>
              <a:t>не допустив </a:t>
            </a:r>
            <a:r>
              <a:rPr lang="ru-RU" dirty="0" err="1">
                <a:solidFill>
                  <a:srgbClr val="FFC000"/>
                </a:solidFill>
              </a:rPr>
              <a:t>зради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правлячої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верстви</a:t>
            </a:r>
            <a:r>
              <a:rPr lang="ru-RU" dirty="0">
                <a:solidFill>
                  <a:schemeClr val="bg1"/>
                </a:solidFill>
              </a:rPr>
              <a:t>. На </a:t>
            </a:r>
            <a:r>
              <a:rPr lang="ru-RU" dirty="0" err="1">
                <a:solidFill>
                  <a:schemeClr val="bg1"/>
                </a:solidFill>
              </a:rPr>
              <a:t>острові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вдалося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справжню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перебудову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діаметрально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протилежну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катастройки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Іудушка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Горбачова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err="1">
                <a:solidFill>
                  <a:schemeClr val="bg1"/>
                </a:solidFill>
              </a:rPr>
              <a:t>Позбувшись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застарілого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помилкового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ідеології</a:t>
            </a:r>
            <a:r>
              <a:rPr lang="ru-RU" dirty="0">
                <a:solidFill>
                  <a:schemeClr val="bg1"/>
                </a:solidFill>
              </a:rPr>
              <a:t>, Кастро </a:t>
            </a:r>
            <a:r>
              <a:rPr lang="ru-RU" dirty="0" err="1">
                <a:solidFill>
                  <a:srgbClr val="FFC000"/>
                </a:solidFill>
              </a:rPr>
              <a:t>зберіг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найголовніше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>
                <a:solidFill>
                  <a:srgbClr val="FFC000"/>
                </a:solidFill>
              </a:rPr>
              <a:t>ядро </a:t>
            </a:r>
            <a:r>
              <a:rPr lang="ru-RU" dirty="0" err="1">
                <a:solidFill>
                  <a:srgbClr val="FFC000"/>
                </a:solidFill>
              </a:rPr>
              <a:t>соціалістичного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життєустрою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err="1">
                <a:solidFill>
                  <a:schemeClr val="bg1"/>
                </a:solidFill>
              </a:rPr>
              <a:t>Ніякі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інструкції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догми</a:t>
            </a:r>
            <a:r>
              <a:rPr lang="ru-RU" dirty="0">
                <a:solidFill>
                  <a:schemeClr val="bg1"/>
                </a:solidFill>
              </a:rPr>
              <a:t> тут </a:t>
            </a:r>
            <a:r>
              <a:rPr lang="ru-RU" dirty="0" err="1">
                <a:solidFill>
                  <a:schemeClr val="bg1"/>
                </a:solidFill>
              </a:rPr>
              <a:t>допомогти</a:t>
            </a:r>
            <a:r>
              <a:rPr lang="ru-RU" dirty="0">
                <a:solidFill>
                  <a:schemeClr val="bg1"/>
                </a:solidFill>
              </a:rPr>
              <a:t> не могли, тут </a:t>
            </a:r>
            <a:r>
              <a:rPr lang="ru-RU" dirty="0" err="1">
                <a:solidFill>
                  <a:schemeClr val="bg1"/>
                </a:solidFill>
              </a:rPr>
              <a:t>потрібна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політична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інтуїція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творчий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дар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побоїмося</a:t>
            </a:r>
            <a:r>
              <a:rPr lang="ru-RU" dirty="0">
                <a:solidFill>
                  <a:schemeClr val="bg1"/>
                </a:solidFill>
              </a:rPr>
              <a:t> такого слова, </a:t>
            </a:r>
            <a:r>
              <a:rPr lang="ru-RU" dirty="0" err="1">
                <a:solidFill>
                  <a:srgbClr val="FFC000"/>
                </a:solidFill>
              </a:rPr>
              <a:t>великої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3" y="332656"/>
            <a:ext cx="3600399" cy="239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253"/>
            <a:ext cx="3269062" cy="239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484784" y="116632"/>
            <a:ext cx="6174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solidFill>
                  <a:srgbClr val="FFC000"/>
                </a:solidFill>
              </a:rPr>
              <a:t>Фідель</a:t>
            </a:r>
            <a:r>
              <a:rPr lang="ru-RU" sz="2200" dirty="0">
                <a:solidFill>
                  <a:srgbClr val="FFC000"/>
                </a:solidFill>
              </a:rPr>
              <a:t> Кастро </a:t>
            </a:r>
            <a:r>
              <a:rPr lang="ru-RU" sz="2200" dirty="0" err="1">
                <a:solidFill>
                  <a:schemeClr val="bg1"/>
                </a:solidFill>
              </a:rPr>
              <a:t>потрапив</a:t>
            </a:r>
            <a:r>
              <a:rPr lang="ru-RU" sz="2200" dirty="0">
                <a:solidFill>
                  <a:schemeClr val="bg1"/>
                </a:solidFill>
              </a:rPr>
              <a:t> до </a:t>
            </a:r>
            <a:r>
              <a:rPr lang="ru-RU" sz="2200" dirty="0">
                <a:solidFill>
                  <a:srgbClr val="FFC000"/>
                </a:solidFill>
              </a:rPr>
              <a:t>Книги </a:t>
            </a:r>
            <a:r>
              <a:rPr lang="ru-RU" sz="2200" dirty="0" err="1">
                <a:solidFill>
                  <a:srgbClr val="FFC000"/>
                </a:solidFill>
              </a:rPr>
              <a:t>рекордів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Гіннеса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кількістю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пережитих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замахів</a:t>
            </a:r>
            <a:endParaRPr lang="uk-UA" sz="2200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44724" y="5143670"/>
            <a:ext cx="7110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 Всього </a:t>
            </a:r>
            <a:r>
              <a:rPr lang="uk-UA" dirty="0">
                <a:solidFill>
                  <a:srgbClr val="FFC000"/>
                </a:solidFill>
              </a:rPr>
              <a:t>638 </a:t>
            </a:r>
            <a:r>
              <a:rPr lang="uk-UA" dirty="0" smtClean="0">
                <a:solidFill>
                  <a:srgbClr val="FFC000"/>
                </a:solidFill>
              </a:rPr>
              <a:t> спроб вбивства </a:t>
            </a:r>
            <a:r>
              <a:rPr lang="uk-UA" dirty="0">
                <a:solidFill>
                  <a:srgbClr val="FFC000"/>
                </a:solidFill>
              </a:rPr>
              <a:t>Фіделя Кастро </a:t>
            </a:r>
            <a:r>
              <a:rPr lang="uk-UA" dirty="0">
                <a:solidFill>
                  <a:schemeClr val="bg1"/>
                </a:solidFill>
              </a:rPr>
              <a:t>відомо на сьогоднішній день. Їх докладний опис можна знайти в книзі колишнього шефа кубинських спецслужб </a:t>
            </a:r>
            <a:r>
              <a:rPr lang="uk-UA" dirty="0" err="1">
                <a:solidFill>
                  <a:srgbClr val="FFC000"/>
                </a:solidFill>
              </a:rPr>
              <a:t>Фабіо</a:t>
            </a: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 err="1">
                <a:solidFill>
                  <a:srgbClr val="FFC000"/>
                </a:solidFill>
              </a:rPr>
              <a:t>Ескаланте</a:t>
            </a:r>
            <a:r>
              <a:rPr lang="uk-UA" dirty="0">
                <a:solidFill>
                  <a:srgbClr val="FFC000"/>
                </a:solidFill>
              </a:rPr>
              <a:t> «638 способів убити Кастро</a:t>
            </a:r>
            <a:r>
              <a:rPr lang="uk-UA" dirty="0" smtClean="0">
                <a:solidFill>
                  <a:srgbClr val="FFC000"/>
                </a:solidFill>
              </a:rPr>
              <a:t>».                              </a:t>
            </a:r>
            <a:r>
              <a:rPr lang="uk-UA" dirty="0" smtClean="0">
                <a:solidFill>
                  <a:schemeClr val="bg1"/>
                </a:solidFill>
              </a:rPr>
              <a:t>Безуспішні </a:t>
            </a:r>
            <a:r>
              <a:rPr lang="uk-UA" dirty="0">
                <a:solidFill>
                  <a:schemeClr val="bg1"/>
                </a:solidFill>
              </a:rPr>
              <a:t>спроби умертвити Кастро обійшлися американським платникам податків у </a:t>
            </a:r>
            <a:r>
              <a:rPr lang="uk-UA" dirty="0">
                <a:solidFill>
                  <a:srgbClr val="FFC000"/>
                </a:solidFill>
              </a:rPr>
              <a:t>120 мільйонів доларів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8" name="Picture 2" descr="C:\Users\ВЛАД\Desktop\Castro_1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04656" cy="397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166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Цитати Фіделя Кастро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Революция</a:t>
            </a:r>
            <a:r>
              <a:rPr lang="ru-RU" dirty="0">
                <a:solidFill>
                  <a:schemeClr val="bg1"/>
                </a:solidFill>
              </a:rPr>
              <a:t> — это смысл исторического момента; это значит — изменить все то, что должно быть изменено; это значит — полное равенство и полная свобода; это значит — к тебе относятся и ты относишься к другим по-человечески; это значит — освобождать себя самим, собственными силами; это значит — бросать вызов могущественным господствующим силам внутри и вне социальной и национальной среды; это значит — отстаивать то, во что веришь, ценою любых жертв; это значит — скромность, бескорыстие, самоотверженность, солидарность и героизм; это значит — бороться смело, разумно и реалистически; это значит — никогда не лгать и не нарушать принципов этики; это — глубокое убеждение в том, что в мире нет сил, способных сокрушить силу правды и идей. Революция — это единство, это независимость, это борьба за нашу мечту о справедливости на Кубе и в мире, на чем основывается наш патриотизм, наш социализм и наш интернационализм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Пусть </a:t>
            </a:r>
            <a:r>
              <a:rPr lang="ru-RU" dirty="0">
                <a:solidFill>
                  <a:schemeClr val="bg1"/>
                </a:solidFill>
              </a:rPr>
              <a:t>родина смотрит на вас с гордостью. Не бойтесь славной смерти. </a:t>
            </a:r>
            <a:r>
              <a:rPr lang="ru-RU" dirty="0">
                <a:solidFill>
                  <a:srgbClr val="FFC000"/>
                </a:solidFill>
              </a:rPr>
              <a:t>Умереть за родину — значит жить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То, что мы сделали, должно было научить нас, </a:t>
            </a:r>
            <a:r>
              <a:rPr lang="ru-RU" dirty="0">
                <a:solidFill>
                  <a:srgbClr val="FFC000"/>
                </a:solidFill>
              </a:rPr>
              <a:t>что невозможного нет</a:t>
            </a:r>
            <a:r>
              <a:rPr lang="ru-RU" dirty="0">
                <a:solidFill>
                  <a:schemeClr val="bg1"/>
                </a:solidFill>
              </a:rPr>
              <a:t>. Ведь то, что казалось невозможным вчера, стало возможным сегодня. И поэтому ничто не покажется нам невозможным завтра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>
                <a:solidFill>
                  <a:srgbClr val="FFC000"/>
                </a:solidFill>
              </a:rPr>
              <a:t>История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err="1">
                <a:solidFill>
                  <a:srgbClr val="FFC000"/>
                </a:solidFill>
              </a:rPr>
              <a:t>меня</a:t>
            </a: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 err="1" smtClean="0">
                <a:solidFill>
                  <a:srgbClr val="FFC000"/>
                </a:solidFill>
              </a:rPr>
              <a:t>оправдает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301350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FFC000"/>
                </a:solidFill>
              </a:rPr>
              <a:t>Дякуємо за увагу!</a:t>
            </a:r>
            <a:endParaRPr lang="uk-UA" sz="4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672" y="580526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FFC000"/>
                </a:solidFill>
              </a:rPr>
              <a:t>Підготували:</a:t>
            </a:r>
          </a:p>
          <a:p>
            <a:pPr algn="ctr"/>
            <a:r>
              <a:rPr lang="uk-UA" i="1" dirty="0" err="1" smtClean="0">
                <a:solidFill>
                  <a:srgbClr val="FFC000"/>
                </a:solidFill>
              </a:rPr>
              <a:t>Турак</a:t>
            </a:r>
            <a:r>
              <a:rPr lang="uk-UA" i="1" dirty="0" smtClean="0">
                <a:solidFill>
                  <a:srgbClr val="FFC000"/>
                </a:solidFill>
              </a:rPr>
              <a:t> Владислав 7 (11) – Б</a:t>
            </a:r>
          </a:p>
          <a:p>
            <a:pPr algn="ctr"/>
            <a:r>
              <a:rPr lang="uk-UA" i="1" dirty="0" smtClean="0">
                <a:solidFill>
                  <a:srgbClr val="FFC000"/>
                </a:solidFill>
              </a:rPr>
              <a:t>Олег </a:t>
            </a:r>
            <a:r>
              <a:rPr lang="uk-UA" i="1" dirty="0" err="1" smtClean="0">
                <a:solidFill>
                  <a:srgbClr val="FFC000"/>
                </a:solidFill>
              </a:rPr>
              <a:t>Шрамко</a:t>
            </a:r>
            <a:r>
              <a:rPr lang="uk-UA" i="1" dirty="0" smtClean="0">
                <a:solidFill>
                  <a:srgbClr val="FFC000"/>
                </a:solidFill>
              </a:rPr>
              <a:t> 7 (11) - Б</a:t>
            </a:r>
            <a:endParaRPr lang="uk-UA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569</Words>
  <Application>Microsoft Office PowerPoint</Application>
  <PresentationFormat>Екран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ВЛАД</cp:lastModifiedBy>
  <cp:revision>5</cp:revision>
  <dcterms:created xsi:type="dcterms:W3CDTF">2010-02-23T11:30:32Z</dcterms:created>
  <dcterms:modified xsi:type="dcterms:W3CDTF">2013-04-23T04:36:33Z</dcterms:modified>
</cp:coreProperties>
</file>