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1" r:id="rId4"/>
    <p:sldId id="273" r:id="rId5"/>
    <p:sldId id="272" r:id="rId6"/>
    <p:sldId id="274" r:id="rId7"/>
    <p:sldId id="257" r:id="rId8"/>
    <p:sldId id="270" r:id="rId9"/>
    <p:sldId id="262" r:id="rId10"/>
    <p:sldId id="276" r:id="rId11"/>
    <p:sldId id="263" r:id="rId12"/>
    <p:sldId id="277" r:id="rId13"/>
    <p:sldId id="278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9-28T18:44:23.31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ru-RU"/>
              <a:t>07.10.2013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ru-RU"/>
              <a:t>07.10.2013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t>07.10.2013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ru-RU" noProof="0" smtClean="0"/>
              <a:pPr/>
              <a:t>07.10.2013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gu-unpk.ru/Blog/wp-content/uploads/2013/07/Kursk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916" y="116632"/>
            <a:ext cx="8839201" cy="16561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Орловско-Курская битва</a:t>
            </a:r>
            <a:endParaRPr lang="ru-RU" sz="5400" i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entury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916" y="4768190"/>
            <a:ext cx="5184575" cy="928464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0" i="0" spc="250" baseline="0" dirty="0" smtClean="0">
                <a:solidFill>
                  <a:srgbClr val="90B365">
                    <a:lumMod val="75000"/>
                  </a:srgbClr>
                </a:solidFill>
              </a:rPr>
              <a:t>Презентацию</a:t>
            </a:r>
            <a:r>
              <a:rPr lang="ru-RU" sz="2000" b="0" i="0" spc="250" dirty="0" smtClean="0">
                <a:solidFill>
                  <a:srgbClr val="90B365">
                    <a:lumMod val="75000"/>
                  </a:srgbClr>
                </a:solidFill>
              </a:rPr>
              <a:t> подготовил </a:t>
            </a:r>
            <a:br>
              <a:rPr lang="ru-RU" sz="2000" b="0" i="0" spc="250" dirty="0" smtClean="0">
                <a:solidFill>
                  <a:srgbClr val="90B365">
                    <a:lumMod val="75000"/>
                  </a:srgbClr>
                </a:solidFill>
              </a:rPr>
            </a:br>
            <a:r>
              <a:rPr lang="ru-RU" sz="2000" b="0" i="0" spc="250" dirty="0" smtClean="0">
                <a:solidFill>
                  <a:srgbClr val="90B365">
                    <a:lumMod val="75000"/>
                  </a:srgbClr>
                </a:solidFill>
              </a:rPr>
              <a:t>Ерёменко Владислав 44 гр.</a:t>
            </a:r>
            <a:endParaRPr lang="ru-RU" sz="2000" b="0" i="0" spc="250" baseline="0" dirty="0">
              <a:solidFill>
                <a:srgbClr val="90B365">
                  <a:lumMod val="75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44" y="2132856"/>
            <a:ext cx="3359187" cy="4157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6" y="2480128"/>
            <a:ext cx="583264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wipe/>
        <p:sndAc>
          <p:stSnd>
            <p:snd r:embed="rId2" name="bomb.wav"/>
          </p:stSnd>
        </p:sndAc>
      </p:transition>
    </mc:Choice>
    <mc:Fallback xmlns="">
      <p:transition spd="slow" advClick="0" advTm="3000">
        <p:wip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32" y="476672"/>
            <a:ext cx="4957142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4292" y="5589240"/>
            <a:ext cx="25922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Фон </a:t>
            </a:r>
            <a:r>
              <a:rPr lang="ru-RU" sz="2400" dirty="0" err="1" smtClean="0"/>
              <a:t>Клюге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72" y="548680"/>
            <a:ext cx="4896544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2304" y="5445224"/>
            <a:ext cx="25202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Фон </a:t>
            </a:r>
            <a:r>
              <a:rPr lang="ru-RU" sz="2400" dirty="0" err="1" smtClean="0"/>
              <a:t>Манштейн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7996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2" y="2276872"/>
            <a:ext cx="6542204" cy="3456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9996" y="476672"/>
            <a:ext cx="763284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Прошло 70 лет со дня побед в Орловско-Курской битве!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0432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265096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С 5 июля по 23 августа 1943 года состоялась Орловско-Курская </a:t>
            </a:r>
            <a:r>
              <a:rPr lang="ru-RU" dirty="0" smtClean="0"/>
              <a:t>битва.</a:t>
            </a:r>
            <a:endParaRPr lang="ru-RU" sz="4000" b="0" i="0" dirty="0">
              <a:solidFill>
                <a:schemeClr val="tx1"/>
              </a:solidFill>
              <a:latin typeface="Century"/>
              <a:ea typeface="+mj-ea"/>
              <a:cs typeface="+mj-cs"/>
            </a:endParaRPr>
          </a:p>
        </p:txBody>
      </p:sp>
      <p:pic>
        <p:nvPicPr>
          <p:cNvPr id="4" name="Объект 3" descr="http://library.gu-unpk.ru/Blog/wp-content/uploads/2013/07/Kursk-300x201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25" y="1700808"/>
            <a:ext cx="7909469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explode.wav"/>
          </p:stSnd>
        </p:sndAc>
      </p:transition>
    </mc:Choice>
    <mc:Fallback xmlns="">
      <p:transition spd="slow">
        <p:split orient="vert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 Орловско-Курская битва </a:t>
            </a:r>
            <a:r>
              <a:rPr lang="ru-RU" dirty="0" smtClean="0"/>
              <a:t>– самое крупное танковое сражение.</a:t>
            </a:r>
            <a:endParaRPr lang="ru-RU" sz="4000" b="0" i="0" dirty="0">
              <a:solidFill>
                <a:schemeClr val="tx1"/>
              </a:solidFill>
              <a:latin typeface="Century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77" y="1523999"/>
            <a:ext cx="4076763" cy="3286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061" y="1516191"/>
            <a:ext cx="4356499" cy="328612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65" y="3976465"/>
            <a:ext cx="4259726" cy="2713491"/>
          </a:xfrm>
        </p:spPr>
      </p:pic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82386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В составе немецких войск насчитывалось </a:t>
            </a:r>
            <a:r>
              <a:rPr lang="ru-RU" u="sng" dirty="0">
                <a:solidFill>
                  <a:srgbClr val="FF0000"/>
                </a:solidFill>
              </a:rPr>
              <a:t>900.000</a:t>
            </a:r>
            <a:r>
              <a:rPr lang="ru-RU" dirty="0"/>
              <a:t> человек, </a:t>
            </a:r>
            <a:r>
              <a:rPr lang="ru-RU" u="sng" dirty="0">
                <a:solidFill>
                  <a:srgbClr val="FF0000"/>
                </a:solidFill>
              </a:rPr>
              <a:t>3.926</a:t>
            </a:r>
            <a:r>
              <a:rPr lang="ru-RU" dirty="0"/>
              <a:t> танков и самоходных орудий, 10.500 орудий и миномётов, </a:t>
            </a:r>
            <a:r>
              <a:rPr lang="ru-RU" u="sng" dirty="0">
                <a:solidFill>
                  <a:srgbClr val="FF0000"/>
                </a:solidFill>
              </a:rPr>
              <a:t>2.050</a:t>
            </a:r>
            <a:r>
              <a:rPr lang="ru-RU" dirty="0"/>
              <a:t> </a:t>
            </a:r>
            <a:r>
              <a:rPr lang="ru-RU" dirty="0" smtClean="0"/>
              <a:t>самолётов.</a:t>
            </a:r>
            <a:endParaRPr lang="ru-RU" sz="4000" b="0" i="0" dirty="0">
              <a:solidFill>
                <a:schemeClr val="tx1"/>
              </a:solidFill>
              <a:latin typeface="Century"/>
              <a:ea typeface="+mj-ea"/>
              <a:cs typeface="+mj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036" y="2420888"/>
            <a:ext cx="5633573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2244" y="6021288"/>
            <a:ext cx="48245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/>
              <a:t>223 “тигра”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404664"/>
            <a:ext cx="10591800" cy="11430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endParaRPr lang="ru-RU" sz="4000" b="0" i="0" dirty="0">
              <a:solidFill>
                <a:schemeClr val="tx1"/>
              </a:solidFill>
              <a:latin typeface="Century"/>
              <a:ea typeface="+mj-ea"/>
              <a:cs typeface="+mj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None/>
            </a:pPr>
            <a:endParaRPr lang="ru-RU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77988" y="1151620"/>
            <a:ext cx="7056784" cy="460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2244" y="5373216"/>
            <a:ext cx="35283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 smtClean="0"/>
              <a:t>198 </a:t>
            </a:r>
            <a:r>
              <a:rPr lang="ru-RU" sz="2400" dirty="0"/>
              <a:t>“пантер”</a:t>
            </a:r>
          </a:p>
        </p:txBody>
      </p:sp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p:transition spd="med">
    <p:pull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836501"/>
            <a:ext cx="7620000" cy="5067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8228" y="6093296"/>
            <a:ext cx="295232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/>
              <a:t>89 “фердинандов”,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22004" y="1196752"/>
            <a:ext cx="6520408" cy="424847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25349" y="5714498"/>
            <a:ext cx="27363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66 “гризли”.</a:t>
            </a:r>
          </a:p>
        </p:txBody>
      </p:sp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p:transition spd="med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Немецкая танковая колонна (</a:t>
            </a:r>
            <a:r>
              <a:rPr lang="ru-RU" dirty="0" err="1"/>
              <a:t>PzKpfw</a:t>
            </a:r>
            <a:r>
              <a:rPr lang="ru-RU" dirty="0"/>
              <a:t> III), июнь 1943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687" y="1844824"/>
            <a:ext cx="6929449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908720"/>
            <a:ext cx="96012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Им противостояли силы Центрального и Воронежского фронтов насчитывавшие </a:t>
            </a:r>
            <a:r>
              <a:rPr lang="ru-RU" sz="2800" u="sng" dirty="0">
                <a:solidFill>
                  <a:srgbClr val="FF0000"/>
                </a:solidFill>
              </a:rPr>
              <a:t>1336.000 </a:t>
            </a:r>
            <a:r>
              <a:rPr lang="ru-RU" sz="2800" dirty="0"/>
              <a:t>человек, </a:t>
            </a:r>
            <a:r>
              <a:rPr lang="ru-RU" sz="2800" u="sng" dirty="0">
                <a:solidFill>
                  <a:srgbClr val="FF0000"/>
                </a:solidFill>
              </a:rPr>
              <a:t>3.491</a:t>
            </a:r>
            <a:r>
              <a:rPr lang="ru-RU" sz="2800" dirty="0"/>
              <a:t> танк и самоходное орудие (в том числе </a:t>
            </a:r>
            <a:r>
              <a:rPr lang="ru-RU" sz="2800" u="sng" dirty="0">
                <a:solidFill>
                  <a:srgbClr val="FF0000"/>
                </a:solidFill>
              </a:rPr>
              <a:t>806</a:t>
            </a:r>
            <a:r>
              <a:rPr lang="ru-RU" sz="2800" dirty="0"/>
              <a:t> лёгких (</a:t>
            </a:r>
            <a:r>
              <a:rPr lang="ru-RU" sz="2800" u="sng" dirty="0">
                <a:solidFill>
                  <a:srgbClr val="FF0000"/>
                </a:solidFill>
              </a:rPr>
              <a:t>703</a:t>
            </a:r>
            <a:r>
              <a:rPr lang="ru-RU" sz="2800" dirty="0"/>
              <a:t> Т-70, </a:t>
            </a:r>
            <a:r>
              <a:rPr lang="ru-RU" sz="2800" u="sng" dirty="0">
                <a:solidFill>
                  <a:srgbClr val="FF0000"/>
                </a:solidFill>
              </a:rPr>
              <a:t>103</a:t>
            </a:r>
            <a:r>
              <a:rPr lang="ru-RU" sz="2800" dirty="0"/>
              <a:t> Т-60), </a:t>
            </a:r>
            <a:r>
              <a:rPr lang="ru-RU" sz="2800" u="sng" dirty="0">
                <a:solidFill>
                  <a:srgbClr val="FF0000"/>
                </a:solidFill>
              </a:rPr>
              <a:t>19.795 </a:t>
            </a:r>
            <a:r>
              <a:rPr lang="ru-RU" sz="2800" dirty="0"/>
              <a:t>орудий и миномётов, </a:t>
            </a:r>
            <a:r>
              <a:rPr lang="ru-RU" sz="2800" u="sng" dirty="0">
                <a:solidFill>
                  <a:srgbClr val="FF0000"/>
                </a:solidFill>
              </a:rPr>
              <a:t>2.172</a:t>
            </a:r>
            <a:r>
              <a:rPr lang="ru-RU" sz="2800" dirty="0"/>
              <a:t> самолёта.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5860" y="2348880"/>
            <a:ext cx="4896544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444" y="2348880"/>
            <a:ext cx="4978524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2064" y="5814988"/>
            <a:ext cx="12241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Т-70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43614" y="5800019"/>
            <a:ext cx="16561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Т-34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55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_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AF6D2-5EE4-4070-BBE8-FC12504F7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0</TotalTime>
  <Words>127</Words>
  <Application>Microsoft Office PowerPoint</Application>
  <PresentationFormat>Произвольный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</vt:lpstr>
      <vt:lpstr>Woodgrain_16x9</vt:lpstr>
      <vt:lpstr>Орловско-Курская битва</vt:lpstr>
      <vt:lpstr>С 5 июля по 23 августа 1943 года состоялась Орловско-Курская битва.</vt:lpstr>
      <vt:lpstr> Орловско-Курская битва – самое крупное танковое сражение.</vt:lpstr>
      <vt:lpstr>В составе немецких войск насчитывалось 900.000 человек, 3.926 танков и самоходных орудий, 10.500 орудий и миномётов, 2.050 самолётов.</vt:lpstr>
      <vt:lpstr>Презентация PowerPoint</vt:lpstr>
      <vt:lpstr>Презентация PowerPoint</vt:lpstr>
      <vt:lpstr>Презентация PowerPoint</vt:lpstr>
      <vt:lpstr>Немецкая танковая колонна (PzKpfw III), июнь 1943 года.</vt:lpstr>
      <vt:lpstr>Им противостояли силы Центрального и Воронежского фронтов насчитывавшие 1336.000 человек, 3.491 танк и самоходное орудие (в том числе 806 лёгких (703 Т-70, 103 Т-60), 19.795 орудий и миномётов, 2.172 самолёта.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2013-09-28T06:48:48Z</dcterms:created>
  <dcterms:modified xsi:type="dcterms:W3CDTF">2013-10-07T13:04:25Z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