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9E918-CFD9-4FBE-83EF-F8DE1785B1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DF830-8CE8-4833-A40C-6951FB012436}">
      <dgm:prSet custT="1"/>
      <dgm:spPr/>
      <dgm:t>
        <a:bodyPr/>
        <a:lstStyle/>
        <a:p>
          <a:pPr rtl="0"/>
          <a:r>
            <a:rPr lang="ru-RU" sz="54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Внутр</a:t>
          </a:r>
          <a:r>
            <a:rPr lang="uk-UA" sz="5400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ішня</a:t>
          </a:r>
          <a:r>
            <a:rPr lang="uk-U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політика Петра </a:t>
          </a:r>
          <a:r>
            <a: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I</a:t>
          </a:r>
          <a:r>
            <a:rPr lang="uk-U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sz="54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44E78F3-E21F-48E5-BD91-90EA13E7C64A}" type="parTrans" cxnId="{2757E8B3-3D0A-4EAE-98C8-10DE6D22A57F}">
      <dgm:prSet/>
      <dgm:spPr/>
      <dgm:t>
        <a:bodyPr/>
        <a:lstStyle/>
        <a:p>
          <a:endParaRPr lang="ru-RU"/>
        </a:p>
      </dgm:t>
    </dgm:pt>
    <dgm:pt modelId="{72A4515F-B7E8-4D3B-BCC7-2F60D9DB6EDF}" type="sibTrans" cxnId="{2757E8B3-3D0A-4EAE-98C8-10DE6D22A57F}">
      <dgm:prSet/>
      <dgm:spPr/>
      <dgm:t>
        <a:bodyPr/>
        <a:lstStyle/>
        <a:p>
          <a:endParaRPr lang="ru-RU"/>
        </a:p>
      </dgm:t>
    </dgm:pt>
    <dgm:pt modelId="{585442FF-0929-4224-9902-109ED1D37269}" type="pres">
      <dgm:prSet presAssocID="{3059E918-CFD9-4FBE-83EF-F8DE1785B1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132F00-9DE3-41CB-BA2F-346E46E6CFD7}" type="pres">
      <dgm:prSet presAssocID="{7EFDF830-8CE8-4833-A40C-6951FB012436}" presName="hierRoot1" presStyleCnt="0"/>
      <dgm:spPr/>
    </dgm:pt>
    <dgm:pt modelId="{DB88BB09-5D16-478D-BFCA-0AEA68A0AF81}" type="pres">
      <dgm:prSet presAssocID="{7EFDF830-8CE8-4833-A40C-6951FB012436}" presName="composite" presStyleCnt="0"/>
      <dgm:spPr/>
    </dgm:pt>
    <dgm:pt modelId="{914BFEE4-637A-4EE7-AC89-307D3875F396}" type="pres">
      <dgm:prSet presAssocID="{7EFDF830-8CE8-4833-A40C-6951FB012436}" presName="background" presStyleLbl="node0" presStyleIdx="0" presStyleCnt="1"/>
      <dgm:spPr/>
    </dgm:pt>
    <dgm:pt modelId="{B52BC10F-395B-4756-B041-B7737A1A4120}" type="pres">
      <dgm:prSet presAssocID="{7EFDF830-8CE8-4833-A40C-6951FB012436}" presName="text" presStyleLbl="fgAcc0" presStyleIdx="0" presStyleCnt="1" custScaleX="355437" custScaleY="183387" custLinFactNeighborX="14905" custLinFactNeighborY="-34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292E0-4D85-45FB-A519-4CB89AC5C362}" type="pres">
      <dgm:prSet presAssocID="{7EFDF830-8CE8-4833-A40C-6951FB012436}" presName="hierChild2" presStyleCnt="0"/>
      <dgm:spPr/>
    </dgm:pt>
  </dgm:ptLst>
  <dgm:cxnLst>
    <dgm:cxn modelId="{1159DBD9-0BF2-4BA5-A174-289DB627B56A}" type="presOf" srcId="{3059E918-CFD9-4FBE-83EF-F8DE1785B19A}" destId="{585442FF-0929-4224-9902-109ED1D37269}" srcOrd="0" destOrd="0" presId="urn:microsoft.com/office/officeart/2005/8/layout/hierarchy1"/>
    <dgm:cxn modelId="{40957CFB-770C-4932-B7BB-48900B6B3927}" type="presOf" srcId="{7EFDF830-8CE8-4833-A40C-6951FB012436}" destId="{B52BC10F-395B-4756-B041-B7737A1A4120}" srcOrd="0" destOrd="0" presId="urn:microsoft.com/office/officeart/2005/8/layout/hierarchy1"/>
    <dgm:cxn modelId="{2757E8B3-3D0A-4EAE-98C8-10DE6D22A57F}" srcId="{3059E918-CFD9-4FBE-83EF-F8DE1785B19A}" destId="{7EFDF830-8CE8-4833-A40C-6951FB012436}" srcOrd="0" destOrd="0" parTransId="{844E78F3-E21F-48E5-BD91-90EA13E7C64A}" sibTransId="{72A4515F-B7E8-4D3B-BCC7-2F60D9DB6EDF}"/>
    <dgm:cxn modelId="{2EE72DE6-7F03-4048-9908-6BC878EB81C8}" type="presParOf" srcId="{585442FF-0929-4224-9902-109ED1D37269}" destId="{F9132F00-9DE3-41CB-BA2F-346E46E6CFD7}" srcOrd="0" destOrd="0" presId="urn:microsoft.com/office/officeart/2005/8/layout/hierarchy1"/>
    <dgm:cxn modelId="{0A206692-B08E-4579-AE25-9930E400AAA7}" type="presParOf" srcId="{F9132F00-9DE3-41CB-BA2F-346E46E6CFD7}" destId="{DB88BB09-5D16-478D-BFCA-0AEA68A0AF81}" srcOrd="0" destOrd="0" presId="urn:microsoft.com/office/officeart/2005/8/layout/hierarchy1"/>
    <dgm:cxn modelId="{7852A46A-0E44-4B94-AA36-7E14436198D8}" type="presParOf" srcId="{DB88BB09-5D16-478D-BFCA-0AEA68A0AF81}" destId="{914BFEE4-637A-4EE7-AC89-307D3875F396}" srcOrd="0" destOrd="0" presId="urn:microsoft.com/office/officeart/2005/8/layout/hierarchy1"/>
    <dgm:cxn modelId="{408367C8-FF12-4140-8AC7-295BE141845B}" type="presParOf" srcId="{DB88BB09-5D16-478D-BFCA-0AEA68A0AF81}" destId="{B52BC10F-395B-4756-B041-B7737A1A4120}" srcOrd="1" destOrd="0" presId="urn:microsoft.com/office/officeart/2005/8/layout/hierarchy1"/>
    <dgm:cxn modelId="{A44A60AA-5850-4AE4-B0D0-806CED786941}" type="presParOf" srcId="{F9132F00-9DE3-41CB-BA2F-346E46E6CFD7}" destId="{482292E0-4D85-45FB-A519-4CB89AC5C3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BFEE4-637A-4EE7-AC89-307D3875F396}">
      <dsp:nvSpPr>
        <dsp:cNvPr id="0" name=""/>
        <dsp:cNvSpPr/>
      </dsp:nvSpPr>
      <dsp:spPr>
        <a:xfrm>
          <a:off x="7954" y="-176029"/>
          <a:ext cx="5927431" cy="1941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BC10F-395B-4756-B041-B7737A1A4120}">
      <dsp:nvSpPr>
        <dsp:cNvPr id="0" name=""/>
        <dsp:cNvSpPr/>
      </dsp:nvSpPr>
      <dsp:spPr>
        <a:xfrm>
          <a:off x="193248" y="0"/>
          <a:ext cx="5927431" cy="194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Внутр</a:t>
          </a:r>
          <a:r>
            <a:rPr lang="uk-UA" sz="5400" b="1" kern="1200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ішня</a:t>
          </a:r>
          <a:r>
            <a:rPr lang="uk-UA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політика Петра </a:t>
          </a:r>
          <a:r>
            <a:rPr lang="en-US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I</a:t>
          </a:r>
          <a:r>
            <a:rPr lang="uk-UA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sz="54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250127" y="56879"/>
        <a:ext cx="5813673" cy="1828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37763529"/>
              </p:ext>
            </p:extLst>
          </p:nvPr>
        </p:nvGraphicFramePr>
        <p:xfrm>
          <a:off x="-252536" y="476672"/>
          <a:ext cx="6120680" cy="21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04244"/>
            <a:ext cx="4132296" cy="48971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8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20" y="-35678"/>
            <a:ext cx="9232061" cy="68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914" y="335264"/>
            <a:ext cx="9006086" cy="575542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ru-RU" sz="2400" dirty="0" err="1"/>
              <a:t>Наприкінці</a:t>
            </a:r>
            <a:r>
              <a:rPr lang="ru-RU" sz="2400" dirty="0"/>
              <a:t> </a:t>
            </a:r>
            <a:r>
              <a:rPr lang="en-US" sz="2400" dirty="0"/>
              <a:t>XVII </a:t>
            </a:r>
            <a:r>
              <a:rPr lang="ru-RU" sz="2400" dirty="0" smtClean="0"/>
              <a:t>(17)ст</a:t>
            </a:r>
            <a:r>
              <a:rPr lang="ru-RU" sz="2400" dirty="0"/>
              <a:t>., Коли на </a:t>
            </a:r>
            <a:r>
              <a:rPr lang="ru-RU" sz="2400" dirty="0" err="1"/>
              <a:t>російському</a:t>
            </a:r>
            <a:r>
              <a:rPr lang="ru-RU" sz="2400" dirty="0"/>
              <a:t> </a:t>
            </a:r>
            <a:r>
              <a:rPr lang="ru-RU" sz="2400" dirty="0" err="1"/>
              <a:t>престолі</a:t>
            </a:r>
            <a:r>
              <a:rPr lang="ru-RU" sz="2400" dirty="0"/>
              <a:t> </a:t>
            </a:r>
            <a:r>
              <a:rPr lang="ru-RU" sz="2800" dirty="0" err="1"/>
              <a:t>виявився</a:t>
            </a:r>
            <a:r>
              <a:rPr lang="ru-RU" sz="2800" dirty="0"/>
              <a:t> </a:t>
            </a:r>
            <a:r>
              <a:rPr lang="ru-RU" sz="2400" dirty="0" err="1"/>
              <a:t>молодий</a:t>
            </a:r>
            <a:r>
              <a:rPr lang="ru-RU" sz="2400" dirty="0"/>
              <a:t> </a:t>
            </a:r>
            <a:r>
              <a:rPr lang="ru-RU" sz="2400" dirty="0" err="1"/>
              <a:t>цар</a:t>
            </a:r>
            <a:r>
              <a:rPr lang="ru-RU" sz="2400" dirty="0"/>
              <a:t> </a:t>
            </a:r>
            <a:r>
              <a:rPr lang="ru-RU" sz="2400" dirty="0" smtClean="0"/>
              <a:t>Петро    </a:t>
            </a:r>
            <a:r>
              <a:rPr lang="en-US" sz="2400" dirty="0" smtClean="0"/>
              <a:t>I</a:t>
            </a:r>
            <a:r>
              <a:rPr lang="en-US" sz="2400" dirty="0"/>
              <a:t>, </a:t>
            </a:r>
            <a:r>
              <a:rPr lang="ru-RU" sz="2400" dirty="0" err="1" smtClean="0"/>
              <a:t>країна</a:t>
            </a:r>
            <a:r>
              <a:rPr lang="ru-RU" sz="2400" dirty="0" smtClean="0"/>
              <a:t> </a:t>
            </a:r>
            <a:r>
              <a:rPr lang="ru-RU" sz="2400" dirty="0"/>
              <a:t>переживала </a:t>
            </a:r>
            <a:r>
              <a:rPr lang="ru-RU" sz="2400" dirty="0" err="1"/>
              <a:t>переломний</a:t>
            </a:r>
            <a:r>
              <a:rPr lang="ru-RU" sz="2400" dirty="0"/>
              <a:t> момент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/>
              <a:t>Росії</a:t>
            </a:r>
            <a:r>
              <a:rPr lang="ru-RU" sz="2400" dirty="0"/>
              <a:t>, </a:t>
            </a:r>
            <a:r>
              <a:rPr lang="ru-RU" sz="2400" dirty="0" smtClean="0"/>
              <a:t>на </a:t>
            </a:r>
            <a:r>
              <a:rPr lang="ru-RU" sz="2400" dirty="0" err="1" smtClean="0"/>
              <a:t>ввідміну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західноєвропейських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, </a:t>
            </a:r>
            <a:r>
              <a:rPr lang="ru-RU" sz="2400" dirty="0" err="1"/>
              <a:t>майже</a:t>
            </a:r>
            <a:r>
              <a:rPr lang="ru-RU" sz="2400" dirty="0"/>
              <a:t> не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великихпромислових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, </a:t>
            </a:r>
            <a:r>
              <a:rPr lang="ru-RU" sz="2400" dirty="0" err="1"/>
              <a:t>здатних</a:t>
            </a:r>
            <a:r>
              <a:rPr lang="ru-RU" sz="2400" dirty="0"/>
              <a:t>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країну</a:t>
            </a:r>
            <a:r>
              <a:rPr lang="ru-RU" sz="2400" dirty="0"/>
              <a:t> </a:t>
            </a:r>
            <a:r>
              <a:rPr lang="ru-RU" sz="2400" dirty="0" err="1"/>
              <a:t>зброєю</a:t>
            </a:r>
            <a:r>
              <a:rPr lang="ru-RU" sz="2400" dirty="0"/>
              <a:t>, </a:t>
            </a:r>
            <a:r>
              <a:rPr lang="ru-RU" sz="2400" dirty="0" err="1"/>
              <a:t>тканинами,сільськогосподарськими</a:t>
            </a:r>
            <a:r>
              <a:rPr lang="ru-RU" sz="2400" dirty="0"/>
              <a:t> </a:t>
            </a:r>
            <a:r>
              <a:rPr lang="ru-RU" sz="2400" dirty="0" err="1"/>
              <a:t>знаряддями</a:t>
            </a:r>
            <a:r>
              <a:rPr lang="ru-RU" sz="2400" dirty="0"/>
              <a:t>. Вона не мала </a:t>
            </a:r>
            <a:r>
              <a:rPr lang="ru-RU" sz="2400" dirty="0" err="1"/>
              <a:t>виходу</a:t>
            </a:r>
            <a:r>
              <a:rPr lang="ru-RU" sz="2400" dirty="0"/>
              <a:t> до </a:t>
            </a:r>
            <a:r>
              <a:rPr lang="ru-RU" sz="2400" dirty="0" err="1"/>
              <a:t>морів</a:t>
            </a:r>
            <a:r>
              <a:rPr lang="ru-RU" sz="2400" dirty="0"/>
              <a:t> - </a:t>
            </a:r>
            <a:r>
              <a:rPr lang="ru-RU" sz="2400" dirty="0" err="1"/>
              <a:t>ні</a:t>
            </a:r>
            <a:r>
              <a:rPr lang="ru-RU" sz="2400" dirty="0"/>
              <a:t> до </a:t>
            </a:r>
            <a:r>
              <a:rPr lang="ru-RU" sz="2400" dirty="0" err="1" smtClean="0"/>
              <a:t>Чорного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до </a:t>
            </a:r>
            <a:r>
              <a:rPr lang="ru-RU" sz="2400" dirty="0" err="1"/>
              <a:t>Балтійського</a:t>
            </a:r>
            <a:r>
              <a:rPr lang="ru-RU" sz="2400" dirty="0"/>
              <a:t>, через </a:t>
            </a:r>
            <a:r>
              <a:rPr lang="ru-RU" sz="2400" dirty="0" err="1"/>
              <a:t>які</a:t>
            </a:r>
            <a:r>
              <a:rPr lang="ru-RU" sz="2400" dirty="0"/>
              <a:t> могла б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 smtClean="0"/>
              <a:t>зовнішню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торгівлю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мала, тому </a:t>
            </a:r>
            <a:r>
              <a:rPr lang="ru-RU" sz="2400" dirty="0" err="1"/>
              <a:t>Росія</a:t>
            </a:r>
            <a:r>
              <a:rPr lang="ru-RU" sz="2400" dirty="0"/>
              <a:t> і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військового</a:t>
            </a:r>
            <a:r>
              <a:rPr lang="ru-RU" sz="2400" dirty="0"/>
              <a:t> флоту,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охороняв</a:t>
            </a:r>
            <a:r>
              <a:rPr lang="ru-RU" sz="2400" dirty="0" smtClean="0"/>
              <a:t> </a:t>
            </a:r>
            <a:r>
              <a:rPr lang="ru-RU" sz="2400" dirty="0"/>
              <a:t>б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рубежі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Сухопутна</a:t>
            </a:r>
            <a:r>
              <a:rPr lang="ru-RU" sz="2400" dirty="0"/>
              <a:t> </a:t>
            </a:r>
            <a:r>
              <a:rPr lang="ru-RU" sz="2400" dirty="0" err="1"/>
              <a:t>армія</a:t>
            </a:r>
            <a:r>
              <a:rPr lang="ru-RU" sz="2400" dirty="0"/>
              <a:t> </a:t>
            </a:r>
            <a:r>
              <a:rPr lang="ru-RU" sz="2400" dirty="0" err="1"/>
              <a:t>будувалася</a:t>
            </a:r>
            <a:r>
              <a:rPr lang="ru-RU" sz="2400" dirty="0"/>
              <a:t> за </a:t>
            </a:r>
            <a:r>
              <a:rPr lang="ru-RU" sz="2400" dirty="0" err="1"/>
              <a:t>застарілими</a:t>
            </a:r>
            <a:r>
              <a:rPr lang="ru-RU" sz="2400" dirty="0"/>
              <a:t> принципами </a:t>
            </a:r>
            <a:r>
              <a:rPr lang="ru-RU" sz="2400" dirty="0" smtClean="0"/>
              <a:t>і </a:t>
            </a:r>
            <a:r>
              <a:rPr lang="ru-RU" sz="2400" dirty="0" err="1" smtClean="0"/>
              <a:t>складалася</a:t>
            </a:r>
            <a:r>
              <a:rPr lang="ru-RU" sz="2400" dirty="0" smtClean="0"/>
              <a:t> </a:t>
            </a:r>
            <a:r>
              <a:rPr lang="ru-RU" sz="2400" dirty="0" err="1"/>
              <a:t>головним</a:t>
            </a:r>
            <a:r>
              <a:rPr lang="ru-RU" sz="2400" dirty="0"/>
              <a:t> чином з </a:t>
            </a:r>
            <a:r>
              <a:rPr lang="ru-RU" sz="2400" dirty="0" err="1"/>
              <a:t>дворянського</a:t>
            </a:r>
            <a:r>
              <a:rPr lang="ru-RU" sz="2400" dirty="0"/>
              <a:t> </a:t>
            </a:r>
            <a:r>
              <a:rPr lang="ru-RU" sz="2400" dirty="0" err="1"/>
              <a:t>ополчення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Дворяни</a:t>
            </a:r>
            <a:r>
              <a:rPr lang="ru-RU" sz="2400" dirty="0" smtClean="0"/>
              <a:t> неохоче покидали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маєтки</a:t>
            </a:r>
            <a:r>
              <a:rPr lang="ru-RU" sz="2400" dirty="0"/>
              <a:t> для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походів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озброєння</a:t>
            </a:r>
            <a:r>
              <a:rPr lang="ru-RU" sz="2400" dirty="0"/>
              <a:t> і </a:t>
            </a:r>
            <a:r>
              <a:rPr lang="ru-RU" sz="2400" dirty="0" err="1" smtClean="0"/>
              <a:t>військова</a:t>
            </a:r>
            <a:r>
              <a:rPr lang="ru-RU" sz="2400" dirty="0" smtClean="0"/>
              <a:t> </a:t>
            </a:r>
            <a:r>
              <a:rPr lang="uk-UA" sz="2400" dirty="0" smtClean="0"/>
              <a:t>підготовка </a:t>
            </a:r>
            <a:r>
              <a:rPr lang="ru-RU" sz="2400" dirty="0" err="1" smtClean="0"/>
              <a:t>відставала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передових</a:t>
            </a:r>
            <a:r>
              <a:rPr lang="ru-RU" sz="2400" dirty="0"/>
              <a:t> </a:t>
            </a:r>
            <a:r>
              <a:rPr lang="ru-RU" sz="2400" dirty="0" err="1"/>
              <a:t>європейських</a:t>
            </a:r>
            <a:r>
              <a:rPr lang="ru-RU" sz="2400" dirty="0"/>
              <a:t> </a:t>
            </a:r>
            <a:r>
              <a:rPr lang="ru-RU" sz="2400" dirty="0" err="1"/>
              <a:t>армій</a:t>
            </a:r>
            <a:r>
              <a:rPr lang="ru-RU" sz="28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7554">
            <a:off x="7812426" y="5176954"/>
            <a:ext cx="1858472" cy="135045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50" y="59822"/>
            <a:ext cx="9438300" cy="69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1680" y="59822"/>
            <a:ext cx="4858092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старим,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боярством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служивими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людьми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дворянами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йшла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запекла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безперервні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селян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дворян,і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бояр,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феодалами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кріпосниками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привертала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себе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жадібні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погляди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держав, таких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підпорядкувати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80" y="3147336"/>
            <a:ext cx="6657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98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реорганізувати</a:t>
            </a:r>
            <a:r>
              <a:rPr lang="ru-RU" sz="2000" dirty="0"/>
              <a:t> </a:t>
            </a:r>
            <a:r>
              <a:rPr lang="ru-RU" sz="2000" dirty="0" err="1"/>
              <a:t>армію</a:t>
            </a:r>
            <a:r>
              <a:rPr lang="ru-RU" sz="2000" dirty="0"/>
              <a:t>, </a:t>
            </a:r>
            <a:r>
              <a:rPr lang="ru-RU" sz="2000" dirty="0" err="1"/>
              <a:t>побудувати</a:t>
            </a:r>
            <a:r>
              <a:rPr lang="ru-RU" sz="2000" dirty="0"/>
              <a:t> флот, </a:t>
            </a:r>
            <a:r>
              <a:rPr lang="ru-RU" sz="2000" dirty="0" err="1"/>
              <a:t>опанувати</a:t>
            </a:r>
            <a:r>
              <a:rPr lang="ru-RU" sz="2000" dirty="0"/>
              <a:t> </a:t>
            </a:r>
            <a:r>
              <a:rPr lang="ru-RU" sz="2000" dirty="0" err="1"/>
              <a:t>узбережжям</a:t>
            </a:r>
            <a:r>
              <a:rPr lang="ru-RU" sz="2000" dirty="0"/>
              <a:t> моря,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вітчизняну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, </a:t>
            </a:r>
            <a:r>
              <a:rPr lang="ru-RU" sz="2000" dirty="0" err="1"/>
              <a:t>перебудувати</a:t>
            </a:r>
            <a:r>
              <a:rPr lang="ru-RU" sz="2000" dirty="0"/>
              <a:t> систему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країною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39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31187"/>
            <a:ext cx="9127054" cy="68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6575" y="62276"/>
            <a:ext cx="6462464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корінної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ломки старого укладу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Росії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потрібен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розумний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талановитий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керівник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непересічна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Таким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виявився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</a:t>
            </a:r>
          </a:p>
          <a:p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 не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збагнув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веління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часу, а й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віддав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службу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цього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велінням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весь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неабиякий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талант,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завзятість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одержимого,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властиве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російській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терпіння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вміння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надати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державний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розмаху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владно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вторгався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сфери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Росії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Петра Великого і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після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нього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знала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чимало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реформ.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Головна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відмінність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Петровських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перетворень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реформ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попереднього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наступних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часів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полягала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тому,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Петровські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носили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всеосяжний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охоплювали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народу, в той час як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інш</a:t>
            </a:r>
            <a:r>
              <a:rPr lang="ru-RU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івпроваджували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нововведення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стосувалися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окремих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сфер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суспільства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ідержави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936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331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</cp:revision>
  <dcterms:created xsi:type="dcterms:W3CDTF">2014-04-13T08:10:26Z</dcterms:created>
  <dcterms:modified xsi:type="dcterms:W3CDTF">2014-04-13T08:56:06Z</dcterms:modified>
</cp:coreProperties>
</file>