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0" r:id="rId8"/>
    <p:sldId id="261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81" d="100"/>
          <a:sy n="81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928826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0912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8229600" cy="485778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274638"/>
            <a:ext cx="1614470" cy="608332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43692" cy="608332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4676"/>
            <a:ext cx="7772400" cy="150020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>
                <a:effectLst/>
              </a:defRPr>
            </a:lvl1pPr>
            <a:lvl2pPr algn="l">
              <a:defRPr sz="2400">
                <a:effectLst/>
              </a:defRPr>
            </a:lvl2pPr>
            <a:lvl3pPr algn="l">
              <a:defRPr sz="2000">
                <a:effectLst/>
              </a:defRPr>
            </a:lvl3pPr>
            <a:lvl4pPr algn="l">
              <a:defRPr sz="1800">
                <a:effectLst/>
              </a:defRPr>
            </a:lvl4pPr>
            <a:lvl5pPr algn="l"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2pPr>
            <a:lvl3pPr marL="914400" indent="0" algn="ctr">
              <a:buNone/>
              <a:defRPr lang="zh-CN" altLang="en-US" sz="20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3pPr>
            <a:lvl4pPr marL="1371600" indent="0" algn="ctr">
              <a:buNone/>
              <a:defRPr lang="zh-CN" altLang="en-US" sz="1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4pPr>
            <a:lvl5pPr marL="1828800" indent="0" algn="ctr">
              <a:buNone/>
              <a:defRPr lang="zh-CN" altLang="en-US" sz="16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/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lang="zh-CN" altLang="en-US" sz="2400" b="1" dirty="0" smtClean="0">
                <a:ln/>
                <a:solidFill>
                  <a:schemeClr val="accent1"/>
                </a:solidFill>
                <a:effectLst/>
              </a:defRPr>
            </a:lvl2pPr>
            <a:lvl3pPr marL="914400" indent="0" algn="ctr">
              <a:buNone/>
              <a:defRPr lang="zh-CN" altLang="en-US" sz="2000" b="1" dirty="0" smtClean="0">
                <a:ln/>
                <a:solidFill>
                  <a:schemeClr val="accent1"/>
                </a:solidFill>
                <a:effectLst/>
              </a:defRPr>
            </a:lvl3pPr>
            <a:lvl4pPr marL="1371600" indent="0" algn="ctr">
              <a:buNone/>
              <a:defRPr lang="zh-CN" altLang="en-US" sz="1800" b="1" dirty="0" smtClean="0">
                <a:ln/>
                <a:solidFill>
                  <a:schemeClr val="accent1"/>
                </a:solidFill>
                <a:effectLst/>
              </a:defRPr>
            </a:lvl4pPr>
            <a:lvl5pPr marL="1828800" indent="0" algn="ctr">
              <a:buNone/>
              <a:defRPr lang="zh-CN" altLang="en-US" sz="1600" b="1" dirty="0" smtClean="0">
                <a:ln/>
                <a:solidFill>
                  <a:schemeClr val="accent1"/>
                </a:solidFill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8" y="5500702"/>
            <a:ext cx="8228639" cy="857256"/>
          </a:xfrm>
        </p:spPr>
        <p:txBody>
          <a:bodyPr anchor="ctr"/>
          <a:lstStyle>
            <a:lvl1pPr algn="ctr">
              <a:spcAft>
                <a:spcPts val="0"/>
              </a:spcAft>
              <a:defRPr sz="3200" b="1">
                <a:ln w="6350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072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714488"/>
            <a:ext cx="3008313" cy="3714776"/>
          </a:xfrm>
        </p:spPr>
        <p:txBody>
          <a:bodyPr anchor="t"/>
          <a:lstStyle>
            <a:lvl1pPr marL="0" indent="0">
              <a:spcAft>
                <a:spcPts val="600"/>
              </a:spcAft>
              <a:buNone/>
              <a:defRPr sz="1400"/>
            </a:lvl1pPr>
            <a:lvl2pPr marL="457200" indent="0">
              <a:spcAft>
                <a:spcPts val="600"/>
              </a:spcAft>
              <a:buNone/>
              <a:defRPr sz="1200"/>
            </a:lvl2pPr>
            <a:lvl3pPr marL="914400" indent="0">
              <a:spcAft>
                <a:spcPts val="600"/>
              </a:spcAft>
              <a:buNone/>
              <a:defRPr sz="1000"/>
            </a:lvl3pPr>
            <a:lvl4pPr marL="1371600" indent="0">
              <a:spcAft>
                <a:spcPts val="600"/>
              </a:spcAft>
              <a:buNone/>
              <a:defRPr sz="900"/>
            </a:lvl4pPr>
            <a:lvl5pPr marL="1828800" indent="0">
              <a:spcAft>
                <a:spcPts val="60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88" y="428604"/>
            <a:ext cx="6172224" cy="566738"/>
          </a:xfrm>
        </p:spPr>
        <p:txBody>
          <a:bodyPr anchor="ctr"/>
          <a:lstStyle>
            <a:lvl1pPr algn="ctr">
              <a:defRPr sz="2800" b="1">
                <a:ln w="9525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0" y="1151862"/>
            <a:ext cx="8172000" cy="4420278"/>
          </a:xfrm>
          <a:prstGeom prst="ellipse">
            <a:avLst/>
          </a:prstGeom>
          <a:ln w="25400" cap="flat" cmpd="sng" algn="ctr">
            <a:solidFill>
              <a:schemeClr val="accent5">
                <a:shade val="75000"/>
              </a:schemeClr>
            </a:solidFill>
            <a:prstDash val="solid"/>
          </a:ln>
          <a:effectLst>
            <a:glow rad="152400">
              <a:schemeClr val="accent5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95972"/>
            <a:ext cx="548640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7000">
    <p:random/>
    <p:sndAc>
      <p:stSnd loop="1">
        <p:snd r:embed="rId1" name="Deutschlandlied_played_by_USAREUR_Band (1)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71472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 advTm="7000">
    <p:random/>
    <p:sndAc>
      <p:stSnd loop="1">
        <p:snd r:embed="rId13" name="Deutschlandlied_played_by_USAREUR_Band (1)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9050">
            <a:solidFill>
              <a:schemeClr val="tx2">
                <a:tint val="5000"/>
              </a:schemeClr>
            </a:solidFill>
            <a:prstDash val="solid"/>
          </a:ln>
          <a:solidFill>
            <a:schemeClr val="accent3"/>
          </a:solidFill>
          <a:effectLst>
            <a:outerShdw blurRad="508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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643998" cy="2357454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latin typeface="Bookman Old Style" pitchFamily="18" charset="0"/>
              </a:rPr>
              <a:t>Післявоєний</a:t>
            </a:r>
            <a:r>
              <a:rPr lang="ru-RU" sz="5400" dirty="0" smtClean="0">
                <a:latin typeface="Bookman Old Style" pitchFamily="18" charset="0"/>
              </a:rPr>
              <a:t> </a:t>
            </a:r>
            <a:r>
              <a:rPr lang="ru-RU" sz="5400" dirty="0" err="1" smtClean="0">
                <a:latin typeface="Bookman Old Style" pitchFamily="18" charset="0"/>
              </a:rPr>
              <a:t>розвиток</a:t>
            </a:r>
            <a:r>
              <a:rPr lang="ru-RU" sz="5400" dirty="0" smtClean="0">
                <a:latin typeface="Bookman Old Style" pitchFamily="18" charset="0"/>
              </a:rPr>
              <a:t> </a:t>
            </a:r>
            <a:r>
              <a:rPr lang="ru-RU" sz="5400" dirty="0" err="1" smtClean="0">
                <a:latin typeface="Bookman Old Style" pitchFamily="18" charset="0"/>
              </a:rPr>
              <a:t>Німеччини</a:t>
            </a:r>
            <a:endParaRPr lang="ru-RU" sz="54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492" y="4869160"/>
            <a:ext cx="5072066" cy="1752600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11 класу</a:t>
            </a:r>
          </a:p>
          <a:p>
            <a:pPr algn="r"/>
            <a:r>
              <a:rPr lang="uk-UA" dirty="0" err="1" smtClean="0"/>
              <a:t>Фурка</a:t>
            </a:r>
            <a:r>
              <a:rPr lang="uk-UA" smtClean="0"/>
              <a:t> Тарас</a:t>
            </a:r>
            <a:endParaRPr lang="ru-RU" dirty="0"/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Воз</a:t>
            </a:r>
            <a:r>
              <a:rPr lang="en-US" dirty="0" smtClean="0"/>
              <a:t>’</a:t>
            </a:r>
            <a:r>
              <a:rPr lang="uk-UA" dirty="0" smtClean="0"/>
              <a:t>єднання Німеччини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500726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3 </a:t>
            </a:r>
            <a:r>
              <a:rPr lang="ru-RU" sz="2400" dirty="0" err="1" smtClean="0">
                <a:solidFill>
                  <a:schemeClr val="bg1"/>
                </a:solidFill>
              </a:rPr>
              <a:t>жовтня</a:t>
            </a:r>
            <a:r>
              <a:rPr lang="ru-RU" sz="2400" dirty="0" smtClean="0">
                <a:solidFill>
                  <a:schemeClr val="bg1"/>
                </a:solidFill>
              </a:rPr>
              <a:t> 1990 — </a:t>
            </a:r>
            <a:r>
              <a:rPr lang="ru-RU" sz="2400" dirty="0" err="1" smtClean="0">
                <a:solidFill>
                  <a:schemeClr val="bg1"/>
                </a:solidFill>
              </a:rPr>
              <a:t>воз'єднання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Німеччини</a:t>
            </a:r>
            <a:r>
              <a:rPr lang="ru-RU" sz="2400" dirty="0" smtClean="0">
                <a:solidFill>
                  <a:schemeClr val="bg1"/>
                </a:solidFill>
              </a:rPr>
              <a:t> на </a:t>
            </a:r>
            <a:r>
              <a:rPr lang="ru-RU" sz="2400" dirty="0" err="1" smtClean="0">
                <a:solidFill>
                  <a:schemeClr val="bg1"/>
                </a:solidFill>
              </a:rPr>
              <a:t>основі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конституції</a:t>
            </a:r>
            <a:r>
              <a:rPr lang="ru-RU" sz="2400" dirty="0" smtClean="0">
                <a:solidFill>
                  <a:schemeClr val="bg1"/>
                </a:solidFill>
              </a:rPr>
              <a:t>  ФРН  </a:t>
            </a:r>
            <a:r>
              <a:rPr lang="ru-RU" sz="2400" dirty="0" err="1" smtClean="0">
                <a:solidFill>
                  <a:schemeClr val="bg1"/>
                </a:solidFill>
              </a:rPr>
              <a:t>внаслідок</a:t>
            </a:r>
            <a:r>
              <a:rPr lang="ru-RU" sz="2400" dirty="0" smtClean="0">
                <a:solidFill>
                  <a:schemeClr val="bg1"/>
                </a:solidFill>
              </a:rPr>
              <a:t> краху </a:t>
            </a:r>
            <a:r>
              <a:rPr lang="ru-RU" sz="2400" dirty="0" err="1" smtClean="0">
                <a:solidFill>
                  <a:schemeClr val="bg1"/>
                </a:solidFill>
              </a:rPr>
              <a:t>комуністичного</a:t>
            </a:r>
            <a:r>
              <a:rPr lang="ru-RU" sz="2400" dirty="0" smtClean="0">
                <a:solidFill>
                  <a:schemeClr val="bg1"/>
                </a:solidFill>
              </a:rPr>
              <a:t> режиму в НДР </a:t>
            </a:r>
            <a:r>
              <a:rPr lang="ru-RU" sz="2400" dirty="0" err="1" smtClean="0">
                <a:solidFill>
                  <a:schemeClr val="bg1"/>
                </a:solidFill>
              </a:rPr>
              <a:t>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ліквідації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цієї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країни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0" algn="ctr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   Після возз'єднання Німеччина прийняла більш активну роль у діяльності Європейського Союзу </a:t>
            </a:r>
            <a:r>
              <a:rPr lang="uk-UA" sz="2400" dirty="0" err="1" smtClean="0">
                <a:solidFill>
                  <a:schemeClr val="bg1"/>
                </a:solidFill>
              </a:rPr>
              <a:t>іНАТО</a:t>
            </a:r>
            <a:r>
              <a:rPr lang="uk-UA" sz="2400" dirty="0" smtClean="0">
                <a:solidFill>
                  <a:schemeClr val="bg1"/>
                </a:solidFill>
              </a:rPr>
              <a:t>. Німеччина направила свої війська для забезпечення стабільності на Балканах і надіслала свій миротворчий контингент в Афганістан. Ці дії були сприйняті неоднозначно, оскільки </a:t>
            </a:r>
            <a:r>
              <a:rPr lang="uk-UA" sz="2400" dirty="0" err="1" smtClean="0">
                <a:solidFill>
                  <a:schemeClr val="bg1"/>
                </a:solidFill>
              </a:rPr>
              <a:t>віповідно</a:t>
            </a:r>
            <a:r>
              <a:rPr lang="uk-UA" sz="2400" dirty="0" smtClean="0">
                <a:solidFill>
                  <a:schemeClr val="bg1"/>
                </a:solidFill>
              </a:rPr>
              <a:t> до післявоєнних домовленостей, Німеччина мала право на розгортання військ тільки для оборонних цілей. Розгортання ж військ на чужих територіях не підпадало під оборонні положення, однак парламентське голосування з цього питання легалізувало участь Німеччини саме у миротворчому контексті.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  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algn="ctr"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2005 року Ангела </a:t>
            </a:r>
            <a:r>
              <a:rPr lang="ru-RU" dirty="0" err="1" smtClean="0">
                <a:solidFill>
                  <a:schemeClr val="bg1"/>
                </a:solidFill>
              </a:rPr>
              <a:t>Меркель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обрана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першою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жінкою-канцлером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Німеччини</a:t>
            </a:r>
            <a:r>
              <a:rPr lang="ru-RU" dirty="0" smtClean="0">
                <a:solidFill>
                  <a:schemeClr val="bg1"/>
                </a:solidFill>
              </a:rPr>
              <a:t>. В </a:t>
            </a:r>
            <a:r>
              <a:rPr lang="ru-RU" dirty="0" err="1" smtClean="0">
                <a:solidFill>
                  <a:schemeClr val="bg1"/>
                </a:solidFill>
              </a:rPr>
              <a:t>період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2005 по 2009 </a:t>
            </a:r>
            <a:r>
              <a:rPr lang="ru-RU" dirty="0" err="1" smtClean="0">
                <a:solidFill>
                  <a:schemeClr val="bg1"/>
                </a:solidFill>
              </a:rPr>
              <a:t>рік</a:t>
            </a:r>
            <a:r>
              <a:rPr lang="ru-RU" dirty="0" smtClean="0">
                <a:solidFill>
                  <a:schemeClr val="bg1"/>
                </a:solidFill>
              </a:rPr>
              <a:t> вона стояла на </a:t>
            </a:r>
            <a:r>
              <a:rPr lang="ru-RU" dirty="0" err="1" smtClean="0">
                <a:solidFill>
                  <a:schemeClr val="bg1"/>
                </a:solidFill>
              </a:rPr>
              <a:t>чолі</a:t>
            </a:r>
            <a:r>
              <a:rPr lang="ru-RU" dirty="0" smtClean="0">
                <a:solidFill>
                  <a:schemeClr val="bg1"/>
                </a:solidFill>
              </a:rPr>
              <a:t>, так </a:t>
            </a:r>
            <a:r>
              <a:rPr lang="ru-RU" dirty="0" err="1" smtClean="0">
                <a:solidFill>
                  <a:schemeClr val="bg1"/>
                </a:solidFill>
              </a:rPr>
              <a:t>званої</a:t>
            </a:r>
            <a:r>
              <a:rPr lang="ru-RU" dirty="0" smtClean="0">
                <a:solidFill>
                  <a:schemeClr val="bg1"/>
                </a:solidFill>
              </a:rPr>
              <a:t>, «</a:t>
            </a:r>
            <a:r>
              <a:rPr lang="ru-RU" dirty="0" err="1" smtClean="0">
                <a:solidFill>
                  <a:schemeClr val="bg1"/>
                </a:solidFill>
              </a:rPr>
              <a:t>Великої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коаліції</a:t>
            </a:r>
            <a:r>
              <a:rPr lang="ru-RU" dirty="0" smtClean="0">
                <a:solidFill>
                  <a:schemeClr val="bg1"/>
                </a:solidFill>
              </a:rPr>
              <a:t>», яку </a:t>
            </a:r>
            <a:r>
              <a:rPr lang="ru-RU" dirty="0" err="1" smtClean="0">
                <a:solidFill>
                  <a:schemeClr val="bg1"/>
                </a:solidFill>
              </a:rPr>
              <a:t>підтримувала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парламентська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група</a:t>
            </a:r>
            <a:r>
              <a:rPr lang="ru-RU" dirty="0" smtClean="0">
                <a:solidFill>
                  <a:schemeClr val="bg1"/>
                </a:solidFill>
              </a:rPr>
              <a:t> (у </a:t>
            </a:r>
            <a:r>
              <a:rPr lang="ru-RU" dirty="0" err="1" smtClean="0">
                <a:solidFill>
                  <a:schemeClr val="bg1"/>
                </a:solidFill>
              </a:rPr>
              <a:t>складі</a:t>
            </a:r>
            <a:r>
              <a:rPr lang="ru-RU" dirty="0" smtClean="0">
                <a:solidFill>
                  <a:schemeClr val="bg1"/>
                </a:solidFill>
              </a:rPr>
              <a:t> ХДС 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 ХСС) </a:t>
            </a:r>
            <a:r>
              <a:rPr lang="ru-RU" dirty="0" err="1" smtClean="0">
                <a:solidFill>
                  <a:schemeClr val="bg1"/>
                </a:solidFill>
              </a:rPr>
              <a:t>тасоціал-демократична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партія</a:t>
            </a:r>
            <a:r>
              <a:rPr lang="ru-RU" dirty="0" smtClean="0">
                <a:solidFill>
                  <a:schemeClr val="bg1"/>
                </a:solidFill>
              </a:rPr>
              <a:t> (СДПН).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виборів</a:t>
            </a:r>
            <a:r>
              <a:rPr lang="ru-RU" dirty="0" smtClean="0">
                <a:solidFill>
                  <a:schemeClr val="bg1"/>
                </a:solidFill>
              </a:rPr>
              <a:t> 27 </a:t>
            </a:r>
            <a:r>
              <a:rPr lang="ru-RU" dirty="0" err="1" smtClean="0">
                <a:solidFill>
                  <a:schemeClr val="bg1"/>
                </a:solidFill>
              </a:rPr>
              <a:t>вересня</a:t>
            </a:r>
            <a:r>
              <a:rPr lang="ru-RU" dirty="0" smtClean="0">
                <a:solidFill>
                  <a:schemeClr val="bg1"/>
                </a:solidFill>
              </a:rPr>
              <a:t> 2009 року </a:t>
            </a:r>
            <a:r>
              <a:rPr lang="ru-RU" dirty="0" err="1" smtClean="0">
                <a:solidFill>
                  <a:schemeClr val="bg1"/>
                </a:solidFill>
              </a:rPr>
              <a:t>Меркель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сформувала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нинішній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коаліційний</a:t>
            </a:r>
            <a:r>
              <a:rPr lang="ru-RU" dirty="0" smtClean="0">
                <a:solidFill>
                  <a:schemeClr val="bg1"/>
                </a:solidFill>
              </a:rPr>
              <a:t> уряд, у </a:t>
            </a:r>
            <a:r>
              <a:rPr lang="ru-RU" dirty="0" err="1" smtClean="0">
                <a:solidFill>
                  <a:schemeClr val="bg1"/>
                </a:solidFill>
              </a:rPr>
              <a:t>якому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Соціал-демократичну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партію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замінила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Вільна</a:t>
            </a:r>
            <a:r>
              <a:rPr lang="ru-RU" dirty="0" smtClean="0">
                <a:solidFill>
                  <a:schemeClr val="bg1"/>
                </a:solidFill>
              </a:rPr>
              <a:t> демократична </a:t>
            </a:r>
            <a:r>
              <a:rPr lang="ru-RU" dirty="0" err="1" smtClean="0">
                <a:solidFill>
                  <a:schemeClr val="bg1"/>
                </a:solidFill>
              </a:rPr>
              <a:t>партія</a:t>
            </a:r>
            <a:r>
              <a:rPr lang="ru-RU" dirty="0" smtClean="0">
                <a:solidFill>
                  <a:schemeClr val="bg1"/>
                </a:solidFill>
              </a:rPr>
              <a:t> (ВДП).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501122" cy="5643602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Розчленування Німеччини в післявоєнний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12"/>
            <a:ext cx="8929718" cy="5429288"/>
          </a:xfrm>
        </p:spPr>
        <p:txBody>
          <a:bodyPr/>
          <a:lstStyle/>
          <a:p>
            <a:pPr marL="0" indent="-514350">
              <a:buNone/>
            </a:pPr>
            <a:r>
              <a:rPr lang="ru-RU" dirty="0" smtClean="0"/>
              <a:t>    8 </a:t>
            </a:r>
            <a:r>
              <a:rPr lang="ru-RU" dirty="0" err="1" smtClean="0"/>
              <a:t>травня</a:t>
            </a:r>
            <a:r>
              <a:rPr lang="ru-RU" dirty="0" smtClean="0"/>
              <a:t> 1945 р. — </a:t>
            </a:r>
            <a:r>
              <a:rPr lang="ru-RU" dirty="0" err="1" smtClean="0"/>
              <a:t>капітуляція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у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окупована</a:t>
            </a:r>
            <a:r>
              <a:rPr lang="ru-RU" dirty="0" smtClean="0"/>
              <a:t> союзниками (СРСР, США, </a:t>
            </a:r>
            <a:r>
              <a:rPr lang="ru-RU" dirty="0" err="1" smtClean="0"/>
              <a:t>Великобританією</a:t>
            </a:r>
            <a:r>
              <a:rPr lang="ru-RU" dirty="0" smtClean="0"/>
              <a:t> та </a:t>
            </a:r>
            <a:r>
              <a:rPr lang="ru-RU" dirty="0" err="1" smtClean="0"/>
              <a:t>Францією</a:t>
            </a:r>
            <a:r>
              <a:rPr lang="ru-RU" dirty="0" smtClean="0"/>
              <a:t>). </a:t>
            </a:r>
          </a:p>
          <a:p>
            <a:pPr marL="0" indent="-514350">
              <a:buNone/>
            </a:pPr>
            <a:r>
              <a:rPr lang="ru-RU" dirty="0" smtClean="0"/>
              <a:t>    З 1949 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утворено</a:t>
            </a:r>
            <a:r>
              <a:rPr lang="ru-RU" dirty="0" smtClean="0"/>
              <a:t> три </a:t>
            </a:r>
            <a:r>
              <a:rPr lang="ru-RU" dirty="0" err="1" smtClean="0"/>
              <a:t>держави</a:t>
            </a:r>
            <a:r>
              <a:rPr lang="ru-RU" dirty="0" smtClean="0"/>
              <a:t>: ФРН (</a:t>
            </a:r>
            <a:r>
              <a:rPr lang="ru-RU" dirty="0" err="1" smtClean="0"/>
              <a:t>зі</a:t>
            </a:r>
            <a:r>
              <a:rPr lang="ru-RU" dirty="0" smtClean="0"/>
              <a:t> столицею в </a:t>
            </a:r>
            <a:r>
              <a:rPr lang="ru-RU" dirty="0" err="1" smtClean="0"/>
              <a:t>Бонні</a:t>
            </a:r>
            <a:r>
              <a:rPr lang="ru-RU" dirty="0" smtClean="0"/>
              <a:t>) та </a:t>
            </a:r>
            <a:r>
              <a:rPr lang="ru-RU" dirty="0" err="1" smtClean="0"/>
              <a:t>Німецьку</a:t>
            </a:r>
            <a:r>
              <a:rPr lang="ru-RU" dirty="0" smtClean="0"/>
              <a:t> </a:t>
            </a:r>
            <a:r>
              <a:rPr lang="ru-RU" dirty="0" err="1" smtClean="0"/>
              <a:t>Демократичну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 (</a:t>
            </a:r>
            <a:r>
              <a:rPr lang="ru-RU" dirty="0" err="1" smtClean="0"/>
              <a:t>зі</a:t>
            </a:r>
            <a:r>
              <a:rPr lang="ru-RU" dirty="0" smtClean="0"/>
              <a:t> столицею у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Берліні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виділено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Берліна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21 </a:t>
            </a:r>
            <a:r>
              <a:rPr lang="ru-RU" dirty="0" err="1" smtClean="0"/>
              <a:t>червня</a:t>
            </a:r>
            <a:r>
              <a:rPr lang="ru-RU" dirty="0" smtClean="0"/>
              <a:t> 1948 р. – </a:t>
            </a:r>
            <a:r>
              <a:rPr lang="ru-RU" dirty="0" err="1" smtClean="0"/>
              <a:t>Грошова</a:t>
            </a:r>
            <a:r>
              <a:rPr lang="ru-RU" dirty="0" smtClean="0"/>
              <a:t> реформа.</a:t>
            </a:r>
          </a:p>
          <a:p>
            <a:pPr>
              <a:buNone/>
            </a:pPr>
            <a:r>
              <a:rPr lang="ru-RU" dirty="0" smtClean="0"/>
              <a:t>23 </a:t>
            </a:r>
            <a:r>
              <a:rPr lang="ru-RU" dirty="0" err="1" smtClean="0"/>
              <a:t>травня</a:t>
            </a:r>
            <a:r>
              <a:rPr lang="ru-RU" dirty="0" smtClean="0"/>
              <a:t> 1949 р. – </a:t>
            </a:r>
            <a:r>
              <a:rPr lang="ru-RU" dirty="0" err="1" smtClean="0"/>
              <a:t>утвердження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 ФРН.</a:t>
            </a:r>
          </a:p>
          <a:p>
            <a:pPr marL="0">
              <a:buNone/>
            </a:pPr>
            <a:r>
              <a:rPr lang="uk-UA" dirty="0" smtClean="0"/>
              <a:t> До складу ФРН </a:t>
            </a:r>
            <a:r>
              <a:rPr lang="ru-RU" dirty="0" err="1" smtClean="0"/>
              <a:t>увійшли</a:t>
            </a:r>
            <a:r>
              <a:rPr lang="ru-RU" dirty="0" smtClean="0"/>
              <a:t> 11 земель (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Бадена та Вюртемберга — 10),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мала свою </a:t>
            </a:r>
            <a:r>
              <a:rPr lang="ru-RU" dirty="0" err="1" smtClean="0"/>
              <a:t>конституцію</a:t>
            </a:r>
            <a:r>
              <a:rPr lang="ru-RU" dirty="0" smtClean="0"/>
              <a:t>, </a:t>
            </a:r>
            <a:r>
              <a:rPr lang="ru-RU" dirty="0" err="1" smtClean="0"/>
              <a:t>законодавчі</a:t>
            </a:r>
            <a:r>
              <a:rPr lang="ru-RU" dirty="0" smtClean="0"/>
              <a:t>, </a:t>
            </a:r>
            <a:r>
              <a:rPr lang="ru-RU" dirty="0" err="1" smtClean="0"/>
              <a:t>виконавчі</a:t>
            </a:r>
            <a:r>
              <a:rPr lang="ru-RU" dirty="0" smtClean="0"/>
              <a:t> та </a:t>
            </a:r>
            <a:r>
              <a:rPr lang="ru-RU" dirty="0" err="1" smtClean="0"/>
              <a:t>судові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. За формою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стала </a:t>
            </a:r>
            <a:r>
              <a:rPr lang="ru-RU" dirty="0" err="1" smtClean="0"/>
              <a:t>парламентською</a:t>
            </a:r>
            <a:r>
              <a:rPr lang="ru-RU" dirty="0" smtClean="0"/>
              <a:t> </a:t>
            </a:r>
            <a:r>
              <a:rPr lang="ru-RU" dirty="0" err="1" smtClean="0"/>
              <a:t>республікою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“Німецьке</a:t>
            </a:r>
            <a:r>
              <a:rPr lang="uk-UA" dirty="0" smtClean="0"/>
              <a:t> економічне </a:t>
            </a:r>
            <a:r>
              <a:rPr lang="uk-UA" dirty="0" err="1" smtClean="0"/>
              <a:t>диво”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  Німецькому економічному диву сприяли декілька причин: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Вдалось зберегти промисловий потенціал.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Велика кількість дешевої робочої сили (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</a:t>
            </a:r>
            <a:r>
              <a:rPr lang="ru-RU" dirty="0" err="1" smtClean="0"/>
              <a:t>робітників</a:t>
            </a:r>
            <a:r>
              <a:rPr lang="ru-RU" dirty="0" smtClean="0"/>
              <a:t> у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була</a:t>
            </a:r>
            <a:r>
              <a:rPr lang="ru-RU" dirty="0" smtClean="0"/>
              <a:t> на 35 % </a:t>
            </a:r>
            <a:r>
              <a:rPr lang="ru-RU" dirty="0" err="1" smtClean="0"/>
              <a:t>меншою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довоєнної</a:t>
            </a:r>
            <a:r>
              <a:rPr lang="ru-RU" dirty="0" smtClean="0"/>
              <a:t>, а </a:t>
            </a:r>
            <a:r>
              <a:rPr lang="ru-RU" dirty="0" err="1" smtClean="0"/>
              <a:t>робочий</a:t>
            </a:r>
            <a:r>
              <a:rPr lang="ru-RU" dirty="0" smtClean="0"/>
              <a:t> </a:t>
            </a:r>
            <a:r>
              <a:rPr lang="ru-RU" dirty="0" err="1" smtClean="0"/>
              <a:t>тиждень</a:t>
            </a:r>
            <a:r>
              <a:rPr lang="ru-RU" dirty="0" smtClean="0"/>
              <a:t> становив 50—52 </a:t>
            </a:r>
            <a:r>
              <a:rPr lang="ru-RU" dirty="0" err="1" smtClean="0"/>
              <a:t>години</a:t>
            </a:r>
            <a:r>
              <a:rPr lang="ru-RU" dirty="0" smtClean="0"/>
              <a:t>).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Фінансова допомога по програмі </a:t>
            </a:r>
            <a:r>
              <a:rPr lang="uk-UA" dirty="0" err="1" smtClean="0"/>
              <a:t>“План</a:t>
            </a:r>
            <a:r>
              <a:rPr lang="uk-UA" dirty="0" smtClean="0"/>
              <a:t> </a:t>
            </a:r>
            <a:r>
              <a:rPr lang="uk-UA" dirty="0" err="1" smtClean="0"/>
              <a:t>Маршала”</a:t>
            </a:r>
            <a:r>
              <a:rPr lang="uk-UA" dirty="0" smtClean="0"/>
              <a:t>.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dirty="0" smtClean="0"/>
              <a:t> Велика кількість інвестицій в економіку.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ФРН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 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Золотий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запас ФРН на початок 60-х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рр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.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перевищив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запаси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Великобританії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,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Франції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та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Скандінавських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країн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 разом </a:t>
            </a:r>
            <a:r>
              <a:rPr lang="ru-RU" sz="2400" dirty="0" err="1" smtClean="0">
                <a:solidFill>
                  <a:srgbClr val="1A1A1A"/>
                </a:solidFill>
                <a:latin typeface="Arial"/>
              </a:rPr>
              <a:t>узятих</a:t>
            </a:r>
            <a:r>
              <a:rPr lang="ru-RU" sz="2400" dirty="0" smtClean="0">
                <a:solidFill>
                  <a:srgbClr val="1A1A1A"/>
                </a:solidFill>
                <a:latin typeface="Arial"/>
              </a:rPr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сприяло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Західної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Німеччини</a:t>
            </a:r>
            <a:r>
              <a:rPr lang="ru-RU" sz="2400" dirty="0" smtClean="0"/>
              <a:t> в одну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найпередовіших</a:t>
            </a:r>
            <a:r>
              <a:rPr lang="ru-RU" sz="2400" dirty="0" smtClean="0"/>
              <a:t> в </a:t>
            </a:r>
            <a:r>
              <a:rPr lang="ru-RU" sz="2400" dirty="0" err="1" smtClean="0"/>
              <a:t>економічному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плані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 </a:t>
            </a:r>
            <a:endParaRPr lang="ru-RU" sz="2400" dirty="0" smtClean="0">
              <a:solidFill>
                <a:srgbClr val="1A1A1A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400" dirty="0" smtClean="0"/>
              <a:t>   У 70-х </a:t>
            </a:r>
            <a:r>
              <a:rPr lang="ru-RU" sz="2400" dirty="0" err="1" smtClean="0"/>
              <a:t>рр</a:t>
            </a:r>
            <a:r>
              <a:rPr lang="ru-RU" sz="2400" dirty="0" smtClean="0"/>
              <a:t>. ФРН </a:t>
            </a:r>
            <a:r>
              <a:rPr lang="ru-RU" sz="2400" dirty="0" err="1" smtClean="0"/>
              <a:t>перетворилася</a:t>
            </a:r>
            <a:r>
              <a:rPr lang="ru-RU" sz="2400" dirty="0" smtClean="0"/>
              <a:t> на головного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партнера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Східної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70-80-ті роки </a:t>
            </a:r>
            <a:r>
              <a:rPr lang="en-US" dirty="0" smtClean="0"/>
              <a:t>XX</a:t>
            </a:r>
            <a:r>
              <a:rPr lang="ru-RU" dirty="0" smtClean="0"/>
              <a:t> сто</a:t>
            </a:r>
            <a:r>
              <a:rPr lang="uk-UA" dirty="0" err="1" smtClean="0"/>
              <a:t>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500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Економічна</a:t>
            </a:r>
            <a:r>
              <a:rPr lang="ru-RU" sz="2400" dirty="0" smtClean="0"/>
              <a:t> криза </a:t>
            </a:r>
            <a:r>
              <a:rPr lang="ru-RU" sz="2400" dirty="0" err="1" smtClean="0"/>
              <a:t>середини</a:t>
            </a:r>
            <a:r>
              <a:rPr lang="ru-RU" sz="2400" dirty="0" smtClean="0"/>
              <a:t> 70-х </a:t>
            </a:r>
            <a:r>
              <a:rPr lang="ru-RU" sz="2400" dirty="0" err="1" smtClean="0"/>
              <a:t>рр</a:t>
            </a:r>
            <a:r>
              <a:rPr lang="ru-RU" sz="2400" dirty="0" smtClean="0"/>
              <a:t>. </a:t>
            </a:r>
            <a:r>
              <a:rPr lang="ru-RU" sz="2400" dirty="0" err="1" smtClean="0"/>
              <a:t>вплинула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політику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правлячої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коаліції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розширила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, особливо </a:t>
            </a:r>
            <a:r>
              <a:rPr lang="ru-RU" sz="2400" dirty="0" err="1" smtClean="0"/>
              <a:t>допомоги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бідним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відверту</a:t>
            </a:r>
            <a:r>
              <a:rPr lang="ru-RU" sz="2400" dirty="0" smtClean="0"/>
              <a:t> критику </a:t>
            </a:r>
            <a:r>
              <a:rPr lang="ru-RU" sz="2400" dirty="0" err="1" smtClean="0"/>
              <a:t>з</a:t>
            </a:r>
            <a:r>
              <a:rPr lang="ru-RU" sz="2400" dirty="0" smtClean="0"/>
              <a:t> боку. </a:t>
            </a:r>
            <a:r>
              <a:rPr lang="ru-RU" sz="2400" dirty="0" err="1" smtClean="0"/>
              <a:t>опозиції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  На початку 80-х </a:t>
            </a:r>
            <a:r>
              <a:rPr lang="ru-RU" sz="2400" dirty="0" err="1" smtClean="0"/>
              <a:t>рр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бік</a:t>
            </a:r>
            <a:r>
              <a:rPr lang="ru-RU" sz="2400" dirty="0" smtClean="0"/>
              <a:t> блоку ХДС—ХСС </a:t>
            </a:r>
            <a:r>
              <a:rPr lang="ru-RU" sz="2400" dirty="0" err="1" smtClean="0"/>
              <a:t>перейшли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коаліції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СДПГ. </a:t>
            </a:r>
          </a:p>
          <a:p>
            <a:pPr marL="0" indent="0">
              <a:buNone/>
            </a:pPr>
            <a:r>
              <a:rPr lang="ru-RU" sz="2400" dirty="0" smtClean="0"/>
              <a:t>   1982 р. канцлером ФРН став </a:t>
            </a:r>
            <a:r>
              <a:rPr lang="ru-RU" sz="2400" dirty="0" err="1" smtClean="0"/>
              <a:t>християнський</a:t>
            </a:r>
            <a:r>
              <a:rPr lang="ru-RU" sz="2400" dirty="0" smtClean="0"/>
              <a:t> демократ Г. Коль.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уряд </a:t>
            </a:r>
            <a:r>
              <a:rPr lang="ru-RU" sz="2400" dirty="0" err="1" smtClean="0"/>
              <a:t>пішов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зменшення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, </a:t>
            </a:r>
            <a:r>
              <a:rPr lang="ru-RU" sz="2400" dirty="0" err="1" smtClean="0"/>
              <a:t>скорочення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втручання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економіку</a:t>
            </a:r>
            <a:r>
              <a:rPr lang="ru-RU" sz="2400" dirty="0" smtClean="0"/>
              <a:t>, </a:t>
            </a:r>
            <a:r>
              <a:rPr lang="ru-RU" sz="2400" dirty="0" err="1" smtClean="0"/>
              <a:t>стимулювання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конкуренції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виявилися</a:t>
            </a:r>
            <a:r>
              <a:rPr lang="ru-RU" sz="2400" dirty="0" smtClean="0"/>
              <a:t> уже в </a:t>
            </a:r>
            <a:r>
              <a:rPr lang="ru-RU" sz="2400" dirty="0" err="1" smtClean="0"/>
              <a:t>найближчі</a:t>
            </a:r>
            <a:r>
              <a:rPr lang="ru-RU" sz="2400" dirty="0" smtClean="0"/>
              <a:t> роки. </a:t>
            </a:r>
            <a:r>
              <a:rPr lang="ru-RU" sz="2400" dirty="0" err="1" smtClean="0"/>
              <a:t>Економіка</a:t>
            </a:r>
            <a:r>
              <a:rPr lang="ru-RU" sz="2400" dirty="0" smtClean="0"/>
              <a:t> переживала </a:t>
            </a:r>
            <a:r>
              <a:rPr lang="ru-RU" sz="2400" dirty="0" err="1" smtClean="0"/>
              <a:t>піднесення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uk-UA" dirty="0" smtClean="0"/>
              <a:t>НДР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585791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7 жовтня 1949 р. — створення в радянській зоні окупації  Німецької  Демократичної  Республіки (НДР).</a:t>
            </a:r>
          </a:p>
          <a:p>
            <a:pPr>
              <a:buNone/>
            </a:pPr>
            <a:r>
              <a:rPr lang="uk-UA" dirty="0" smtClean="0"/>
              <a:t>1952 р. — у НДР проголошений курс на будівництво соціалізму. </a:t>
            </a:r>
          </a:p>
          <a:p>
            <a:pPr>
              <a:buNone/>
            </a:pPr>
            <a:r>
              <a:rPr lang="uk-UA" dirty="0" smtClean="0"/>
              <a:t>1953 р. — повстання в Східному Берліні й інших містах НДР проти комуністів, подавлено радянськими військами.</a:t>
            </a:r>
            <a:endParaRPr lang="ru-RU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643710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ru-RU" sz="2800" dirty="0" smtClean="0"/>
              <a:t>1959р. у  НДР </a:t>
            </a:r>
            <a:r>
              <a:rPr lang="ru-RU" sz="2800" dirty="0" err="1" smtClean="0"/>
              <a:t>почалася</a:t>
            </a:r>
            <a:r>
              <a:rPr lang="ru-RU" sz="2800" dirty="0" smtClean="0"/>
              <a:t> </a:t>
            </a:r>
            <a:r>
              <a:rPr lang="ru-RU" sz="2800" dirty="0" err="1" smtClean="0"/>
              <a:t>колективізація</a:t>
            </a:r>
            <a:r>
              <a:rPr lang="ru-RU" sz="2800" dirty="0" smtClean="0"/>
              <a:t> </a:t>
            </a:r>
            <a:r>
              <a:rPr lang="ru-RU" sz="2800" dirty="0" err="1" smtClean="0"/>
              <a:t>сільського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господарства</a:t>
            </a:r>
            <a:r>
              <a:rPr lang="ru-RU" sz="2800" dirty="0" smtClean="0"/>
              <a:t> та </a:t>
            </a:r>
            <a:r>
              <a:rPr lang="ru-RU" sz="2800" dirty="0" err="1" smtClean="0"/>
              <a:t>роздержавлення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численних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дрібних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</a:t>
            </a:r>
            <a:r>
              <a:rPr lang="ru-RU" sz="2800" dirty="0" smtClean="0"/>
              <a:t>. До 1960 року </a:t>
            </a:r>
            <a:r>
              <a:rPr lang="ru-RU" sz="2800" dirty="0" err="1" smtClean="0"/>
              <a:t>приватне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володіння</a:t>
            </a:r>
            <a:r>
              <a:rPr lang="ru-RU" sz="2800" dirty="0" smtClean="0"/>
              <a:t> землею довели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52% у 1958 до 8%. </a:t>
            </a:r>
            <a:r>
              <a:rPr lang="ru-RU" sz="2800" dirty="0" err="1" smtClean="0"/>
              <a:t>Водночас</a:t>
            </a:r>
            <a:r>
              <a:rPr lang="ru-RU" sz="2800" dirty="0" smtClean="0"/>
              <a:t> все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мешканців</a:t>
            </a:r>
            <a:r>
              <a:rPr lang="ru-RU" sz="2800" dirty="0" smtClean="0"/>
              <a:t> </a:t>
            </a:r>
            <a:r>
              <a:rPr lang="ru-RU" sz="2800" dirty="0" err="1" smtClean="0"/>
              <a:t>Східної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Німеччини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іммігрувало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Західну</a:t>
            </a:r>
            <a:r>
              <a:rPr lang="ru-RU" sz="2800" dirty="0" smtClean="0"/>
              <a:t>, 1961 року — </a:t>
            </a:r>
            <a:r>
              <a:rPr lang="ru-RU" sz="2800" dirty="0" err="1" smtClean="0"/>
              <a:t>близько</a:t>
            </a:r>
            <a:r>
              <a:rPr lang="ru-RU" sz="2800" dirty="0" smtClean="0"/>
              <a:t> 207 </a:t>
            </a:r>
            <a:r>
              <a:rPr lang="ru-RU" sz="2800" dirty="0" err="1" smtClean="0"/>
              <a:t>тисяч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. У </a:t>
            </a:r>
            <a:r>
              <a:rPr lang="ru-RU" sz="2800" dirty="0" err="1" smtClean="0"/>
              <a:t>серпні</a:t>
            </a:r>
            <a:r>
              <a:rPr lang="ru-RU" sz="2800" dirty="0" smtClean="0"/>
              <a:t> того самого року уряд НДР, </a:t>
            </a:r>
            <a:r>
              <a:rPr lang="ru-RU" sz="2800" dirty="0" err="1" smtClean="0"/>
              <a:t>аби</a:t>
            </a:r>
            <a:r>
              <a:rPr lang="ru-RU" sz="2800" dirty="0" smtClean="0"/>
              <a:t> </a:t>
            </a:r>
            <a:r>
              <a:rPr lang="ru-RU" sz="2800" dirty="0" err="1" smtClean="0"/>
              <a:t>блокувати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потік</a:t>
            </a:r>
            <a:r>
              <a:rPr lang="ru-RU" sz="2800" dirty="0" smtClean="0"/>
              <a:t> </a:t>
            </a:r>
            <a:r>
              <a:rPr lang="ru-RU" sz="2800" dirty="0" err="1" smtClean="0"/>
              <a:t>біженців</a:t>
            </a:r>
            <a:r>
              <a:rPr lang="ru-RU" sz="2800" dirty="0" smtClean="0"/>
              <a:t>, наказав </a:t>
            </a:r>
            <a:r>
              <a:rPr lang="ru-RU" sz="2800" dirty="0" err="1" smtClean="0"/>
              <a:t>спорудити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бетонну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стіну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загородження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колючого</a:t>
            </a:r>
            <a:r>
              <a:rPr lang="ru-RU" sz="2800" dirty="0" smtClean="0"/>
              <a:t> дроту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Східним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Західним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Берліном</a:t>
            </a:r>
            <a:r>
              <a:rPr lang="ru-RU" sz="2800" dirty="0" smtClean="0"/>
              <a:t> – </a:t>
            </a:r>
            <a:r>
              <a:rPr lang="ru-RU" sz="2800" u="sng" dirty="0" err="1" smtClean="0"/>
              <a:t>Берлінська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стіна</a:t>
            </a:r>
            <a:r>
              <a:rPr lang="ru-RU" sz="2800" dirty="0" smtClean="0"/>
              <a:t>.</a:t>
            </a:r>
          </a:p>
          <a:p>
            <a:pPr marL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1989 р. в НДР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почалася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ліквідація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тоталітарного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режиму.</a:t>
            </a:r>
          </a:p>
          <a:p>
            <a:pPr marL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березні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1990 року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громадяни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НДР взяли участь у перших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виборах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останні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58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років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Перемогу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здобув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блок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партій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близький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західнонімецького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Християнсько-демократичного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союзу,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виступав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об'єднання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Німеччини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Першим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обраним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прем'єр-міністром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НДР став </a:t>
            </a:r>
            <a:r>
              <a:rPr lang="ru-RU" sz="2800" u="sng" dirty="0" err="1" smtClean="0">
                <a:latin typeface="Arial" pitchFamily="34" charset="0"/>
                <a:cs typeface="Arial" pitchFamily="34" charset="0"/>
              </a:rPr>
              <a:t>Лотар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де </a:t>
            </a:r>
            <a:r>
              <a:rPr lang="ru-RU" sz="2800" u="sng" dirty="0" err="1" smtClean="0">
                <a:latin typeface="Arial" pitchFamily="34" charset="0"/>
                <a:cs typeface="Arial" pitchFamily="34" charset="0"/>
              </a:rPr>
              <a:t>Мезьєр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>
              <a:buNone/>
            </a:pPr>
            <a:endParaRPr lang="ru-RU" sz="2800" u="sng" dirty="0"/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Берлінська стіна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uk-U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 серпня 1961 р. — спорудження «Берлінської стіни» і припинення вільного пересування між Західним і Східним Берліном.</a:t>
            </a:r>
          </a:p>
          <a:p>
            <a:pPr marL="0">
              <a:buNone/>
            </a:pPr>
            <a:r>
              <a:rPr lang="vi-VN" sz="2400" dirty="0" smtClean="0">
                <a:solidFill>
                  <a:schemeClr val="bg1"/>
                </a:solidFill>
              </a:rPr>
              <a:t>Берлі́нська стіна́, Берлінський мур, також в НДР — укріплений кордон, чи пропагандистська назва — «захисна стіна проти фашизму», </a:t>
            </a:r>
            <a:r>
              <a:rPr lang="en-US" sz="2400" dirty="0" smtClean="0">
                <a:solidFill>
                  <a:schemeClr val="bg1"/>
                </a:solidFill>
                <a:latin typeface="Ravie" pitchFamily="82" charset="0"/>
              </a:rPr>
              <a:t>— </a:t>
            </a:r>
            <a:r>
              <a:rPr lang="vi-VN" sz="2400" dirty="0" smtClean="0">
                <a:solidFill>
                  <a:schemeClr val="bg1"/>
                </a:solidFill>
              </a:rPr>
              <a:t>понад 28 років була укріпленою частиною внутрішньонімецького кордону, із 13 серпня 1961 і по 9 листопада 1989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vi-VN" sz="2400" dirty="0" smtClean="0">
                <a:solidFill>
                  <a:schemeClr val="bg1"/>
                </a:solidFill>
              </a:rPr>
              <a:t>відокремлювала Західний Берлін від Східного, та навколишніх районів НДР. Мур був одним із найвідоміших символів Холодної війни та поділу Німеччини. При спробі перетнути кордон у напрямку Західного Берліну було вбито багато людей.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>
    <p:random/>
    <p:sndAc>
      <p:stSnd loop="1">
        <p:snd r:embed="rId2" name="Deutschlandlied_played_by_USAREUR_Band (1)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ntern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  <a:lum val="90000"/>
              </a:schemeClr>
            </a:gs>
            <a:gs pos="5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Lantern</Template>
  <TotalTime>111</TotalTime>
  <Words>356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Lantern</vt:lpstr>
      <vt:lpstr>Післявоєний розвиток Німеччини</vt:lpstr>
      <vt:lpstr>Розчленування Німеччини в післявоєнний час</vt:lpstr>
      <vt:lpstr>ФРН</vt:lpstr>
      <vt:lpstr>“Німецьке економічне диво”</vt:lpstr>
      <vt:lpstr>Розвиток ФРН</vt:lpstr>
      <vt:lpstr>70-80-ті роки XX століття</vt:lpstr>
      <vt:lpstr>НДР</vt:lpstr>
      <vt:lpstr>Презентация PowerPoint</vt:lpstr>
      <vt:lpstr>Берлінська стіна</vt:lpstr>
      <vt:lpstr>Воз’єднання Німеччини</vt:lpstr>
      <vt:lpstr>Сучасність</vt:lpstr>
      <vt:lpstr>Дякую за увагу!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Післявоєний розвиток Німеччини</dc:title>
  <dc:creator>USER</dc:creator>
  <cp:lastModifiedBy>Тарас</cp:lastModifiedBy>
  <cp:revision>17</cp:revision>
  <dcterms:created xsi:type="dcterms:W3CDTF">2012-02-08T22:54:37Z</dcterms:created>
  <dcterms:modified xsi:type="dcterms:W3CDTF">2013-12-12T19:47:46Z</dcterms:modified>
</cp:coreProperties>
</file>