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77AD-FAB9-431F-BD68-90AA106F6B14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D4BEE-CEF2-4D3C-BDF2-E5FF999F5B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37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D4BEE-CEF2-4D3C-BDF2-E5FF999F5B29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38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Заповідник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Розточчя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D4BEE-CEF2-4D3C-BDF2-E5FF999F5B29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73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8%D0%B1%D0%B0" TargetMode="External"/><Relationship Id="rId13" Type="http://schemas.openxmlformats.org/officeDocument/2006/relationships/hyperlink" Target="http://uk.wikipedia.org/wiki/%D0%9A%D0%B0%D0%B1%D0%B0%D0%BD_%D0%B4%D0%B8%D0%BA%D0%B8%D0%B9" TargetMode="External"/><Relationship Id="rId18" Type="http://schemas.openxmlformats.org/officeDocument/2006/relationships/hyperlink" Target="http://uk.wikipedia.org/wiki/%D0%93%D0%BE%D1%80%D0%BD%D0%BE%D1%81%D1%82%D0%B0%D0%B9" TargetMode="External"/><Relationship Id="rId26" Type="http://schemas.openxmlformats.org/officeDocument/2006/relationships/image" Target="../media/image21.jpeg"/><Relationship Id="rId3" Type="http://schemas.openxmlformats.org/officeDocument/2006/relationships/hyperlink" Target="http://uk.wikipedia.org/wiki/%D0%94%D0%B5%D1%80%D0%B5%D0%B2%D0%B0" TargetMode="External"/><Relationship Id="rId21" Type="http://schemas.openxmlformats.org/officeDocument/2006/relationships/hyperlink" Target="http://uk.wikipedia.org/wiki/%D0%9E%D0%BB%D0%B5%D0%BD%D1%8C_%D0%BF%D0%BB%D1%8F%D0%BC%D0%B8%D1%81%D1%82%D0%B8%D0%B9" TargetMode="External"/><Relationship Id="rId7" Type="http://schemas.openxmlformats.org/officeDocument/2006/relationships/hyperlink" Target="http://uk.wikipedia.org/wiki/%D0%9F%D0%BB%D0%B0%D0%B7%D1%83%D0%BD" TargetMode="External"/><Relationship Id="rId12" Type="http://schemas.openxmlformats.org/officeDocument/2006/relationships/hyperlink" Target="http://uk.wikipedia.org/wiki/%D0%97%D0%B0%D1%94%D1%86%D1%8C_%D1%81%D1%96%D1%80%D0%B8%D0%B9" TargetMode="External"/><Relationship Id="rId17" Type="http://schemas.openxmlformats.org/officeDocument/2006/relationships/hyperlink" Target="http://uk.wikipedia.org/wiki/%D0%9B%D0%B0%D1%81%D0%BA%D0%B0" TargetMode="External"/><Relationship Id="rId25" Type="http://schemas.openxmlformats.org/officeDocument/2006/relationships/image" Target="../media/image20.jpeg"/><Relationship Id="rId2" Type="http://schemas.openxmlformats.org/officeDocument/2006/relationships/hyperlink" Target="http://uk.wikipedia.org/wiki/%D0%97%D0%B0%D0%BF%D0%BE%D0%B2%D1%96%D0%B4%D0%BD%D0%B8%D0%BA" TargetMode="External"/><Relationship Id="rId16" Type="http://schemas.openxmlformats.org/officeDocument/2006/relationships/hyperlink" Target="http://uk.wikipedia.org/w/index.php?title=%D0%A2%D1%85%D1%96%D1%80_%D1%82%D0%B5%D0%BC%D0%BD%D0%B8%D0%B9&amp;action=edit&amp;redlink=1" TargetMode="External"/><Relationship Id="rId20" Type="http://schemas.openxmlformats.org/officeDocument/2006/relationships/hyperlink" Target="http://uk.wikipedia.org/wiki/%D0%9E%D0%BB%D0%B5%D0%BD%D1%8C_%D0%B1%D0%BB%D0%B0%D0%B3%D0%BE%D1%80%D0%BE%D0%B4%D0%BD%D0%B8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7%D0%B5%D0%BC%D0%BD%D0%BE%D0%B2%D0%BE%D0%B4%D0%BD%D1%96" TargetMode="External"/><Relationship Id="rId11" Type="http://schemas.openxmlformats.org/officeDocument/2006/relationships/hyperlink" Target="http://uk.wikipedia.org/wiki/%D0%A1%D0%B0%D1%80%D0%BD%D0%B0_%D1%94%D0%B2%D1%80%D0%BE%D0%BF%D0%B5%D0%B9%D1%81%D1%8C%D0%BA%D0%B0" TargetMode="External"/><Relationship Id="rId24" Type="http://schemas.openxmlformats.org/officeDocument/2006/relationships/image" Target="../media/image19.jpeg"/><Relationship Id="rId5" Type="http://schemas.openxmlformats.org/officeDocument/2006/relationships/hyperlink" Target="http://uk.wikipedia.org/wiki/%D0%A1%D1%81%D0%B0%D0%B2%D1%86%D1%96" TargetMode="External"/><Relationship Id="rId15" Type="http://schemas.openxmlformats.org/officeDocument/2006/relationships/hyperlink" Target="http://uk.wikipedia.org/wiki/%D0%9A%D1%83%D0%BD%D0%B8%D1%86%D1%8F_%D0%BB%D1%96%D1%81%D0%BE%D0%B2%D0%B0" TargetMode="External"/><Relationship Id="rId23" Type="http://schemas.openxmlformats.org/officeDocument/2006/relationships/hyperlink" Target="http://uk.wikipedia.org/wiki/%D0%92%D0%BE%D0%B2%D0%BA" TargetMode="External"/><Relationship Id="rId10" Type="http://schemas.openxmlformats.org/officeDocument/2006/relationships/hyperlink" Target="http://uk.wikipedia.org/wiki/%D0%A2%D0%B2%D0%B0%D1%80%D0%B8%D0%BD%D0%B8" TargetMode="External"/><Relationship Id="rId19" Type="http://schemas.openxmlformats.org/officeDocument/2006/relationships/hyperlink" Target="http://uk.wikipedia.org/wiki/%D0%9E%D0%BB%D0%B5%D0%BD%D1%8C" TargetMode="External"/><Relationship Id="rId4" Type="http://schemas.openxmlformats.org/officeDocument/2006/relationships/hyperlink" Target="http://uk.wikipedia.org/wiki/%D0%A7%D0%B0%D0%B3%D0%B0%D1%80%D0%BD%D0%B8%D0%BA" TargetMode="External"/><Relationship Id="rId9" Type="http://schemas.openxmlformats.org/officeDocument/2006/relationships/hyperlink" Target="http://uk.wikipedia.org/wiki/%D0%A7%D0%B5%D1%80%D0%B2%D0%BE%D0%BD%D0%B0_%D0%BA%D0%BD%D0%B8%D0%B3%D0%B0_%D0%A3%D0%BA%D1%80%D0%B0%D1%97%D0%BD%D0%B8" TargetMode="External"/><Relationship Id="rId14" Type="http://schemas.openxmlformats.org/officeDocument/2006/relationships/hyperlink" Target="http://uk.wikipedia.org/wiki/%D0%9B%D0%B8%D1%81%D0%B8%D1%86%D1%8F" TargetMode="External"/><Relationship Id="rId22" Type="http://schemas.openxmlformats.org/officeDocument/2006/relationships/hyperlink" Target="http://uk.wikipedia.org/wiki/%D0%9B%D0%BE%D1%81%D1%8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0%D0%BD%D0%B5%D1%87%D0%B0_%D0%B3%D0%BE%D1%80%D0%B0" TargetMode="External"/><Relationship Id="rId3" Type="http://schemas.openxmlformats.org/officeDocument/2006/relationships/hyperlink" Target="http://uk.wikipedia.org/wiki/%D0%9F%D1%80%D0%B8%D1%80%D0%BE%D0%B4%D0%BD%D0%B8%D0%B9_%D0%B7%D0%B0%D0%BF%D0%BE%D0%B2%D1%96%D0%B4%D0%BD%D0%B8%D0%BA" TargetMode="External"/><Relationship Id="rId7" Type="http://schemas.openxmlformats.org/officeDocument/2006/relationships/hyperlink" Target="http://uk.wikipedia.org/wiki/%D0%94%D0%BD%D1%96%D0%BF%D1%80%D0%BE" TargetMode="External"/><Relationship Id="rId2" Type="http://schemas.openxmlformats.org/officeDocument/2006/relationships/hyperlink" Target="http://uk.wikipedia.org/wiki/%D0%9A%D0%B0%D0%BD%D1%96%D0%B2%D1%81%D1%8C%D0%BA%D0%B8%D0%B9_%D0%BF%D1%80%D0%B8%D1%80%D0%BE%D0%B4%D0%BD%D0%B8%D0%B9_%D0%B7%D0%B0%D0%BF%D0%BE%D0%B2%D1%96%D0%B4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A%D0%B0%D0%BD%D1%96%D0%B2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uk.wikipedia.org/wiki/%D0%A7%D0%B5%D1%80%D0%BA%D0%B0%D1%81%D1%8C%D0%BA%D0%B0_%D0%BE%D0%B1%D0%BB%D0%B0%D1%81%D1%82%D1%8C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uk.wikipedia.org/wiki/%D0%A3%D0%BA%D1%80%D0%B0%D1%97%D0%BD%D0%B0" TargetMode="External"/><Relationship Id="rId9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F%D1%81%D0%B5%D0%BD_%D0%B7%D0%B2%D0%B8%D1%87%D0%B0%D0%B9%D0%BD%D0%B8%D0%B9" TargetMode="External"/><Relationship Id="rId3" Type="http://schemas.openxmlformats.org/officeDocument/2006/relationships/hyperlink" Target="http://uk.wikipedia.org/wiki/%D0%94%D1%83%D0%B1_%D0%B7%D0%B2%D0%B8%D1%87%D0%B0%D0%B9%D0%BD%D0%B8%D0%B9" TargetMode="External"/><Relationship Id="rId7" Type="http://schemas.openxmlformats.org/officeDocument/2006/relationships/hyperlink" Target="http://uk.wikipedia.org/wiki/%D0%91%D0%B5%D1%80%D0%B5%D0%B7%D0%B0_%D0%B1%D0%BE%D1%80%D0%BE%D0%B4%D0%B0%D0%B2%D1%87%D0%B0%D1%81%D1%82%D0%B0" TargetMode="External"/><Relationship Id="rId2" Type="http://schemas.openxmlformats.org/officeDocument/2006/relationships/hyperlink" Target="http://uk.wikipedia.org/wiki/%D0%93%D1%80%D0%B0%D0%B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B%D0%B8%D0%BF%D0%B0_%D1%81%D0%B5%D1%80%D1%86%D0%B5%D0%BB%D0%B8%D1%81%D1%82%D0%B0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http://uk.wikipedia.org/wiki/%D0%9A%D0%BB%D0%B5%D0%BD_%D0%BF%D0%BE%D0%BB%D1%8C%D0%BE%D0%B2%D0%B8%D0%B9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://uk.wikipedia.org/wiki/%D0%9A%D0%BB%D0%B5%D0%BD_%D0%B3%D0%BE%D1%81%D1%82%D1%80%D0%BE%D0%BB%D0%B8%D1%81%D1%82%D0%B8%D0%B9" TargetMode="Externa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k.wikipedia.org/wiki/%D0%90%D0%B2%D1%82%D0%BE%D0%BD%D0%BE%D0%BC%D0%BD%D0%B0_%D0%A0%D0%B5%D1%81%D0%BF%D1%83%D0%B1%D0%BB%D1%96%D0%BA%D0%B0_%D0%9A%D1%80%D0%B8%D0%B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1%83%D0%BD%D0%B0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uk.wikipedia.org/wiki/%D0%90%D0%B2%D1%82%D0%BE%D0%BD%D0%BE%D0%BC%D0%BD%D0%B0_%D0%A0%D0%B5%D1%81%D0%BF%D1%83%D0%B1%D0%BB%D1%96%D0%BA%D0%B0_%D0%9A%D1%80%D0%B8%D0%BC" TargetMode="External"/><Relationship Id="rId7" Type="http://schemas.openxmlformats.org/officeDocument/2006/relationships/hyperlink" Target="http://uk.wikipedia.org/wiki/%D0%95%D0%BD%D0%B4%D0%B5%D0%BC%D1%96%D0%BA%D0%B8" TargetMode="External"/><Relationship Id="rId12" Type="http://schemas.openxmlformats.org/officeDocument/2006/relationships/hyperlink" Target="http://uk.wikipedia.org/wiki/%D0%97%D0%B5%D0%BC%D0%BD%D0%BE%D0%B2%D0%BE%D0%B4%D0%BD%D1%96" TargetMode="External"/><Relationship Id="rId2" Type="http://schemas.openxmlformats.org/officeDocument/2006/relationships/hyperlink" Target="http://uk.wikipedia.org/wiki/%D0%9F%D1%80%D0%B8%D1%80%D0%BE%D0%B4%D0%BE%D0%BE%D1%85%D0%BE%D1%80%D0%BE%D0%BD%D0%BD%D0%B0_%D1%82%D0%B5%D1%80%D0%B8%D1%82%D0%BE%D1%80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4%D0%BB%D0%BE%D1%80%D0%B0" TargetMode="External"/><Relationship Id="rId11" Type="http://schemas.openxmlformats.org/officeDocument/2006/relationships/hyperlink" Target="http://uk.wikipedia.org/wiki/%D0%9F%D0%BB%D0%B0%D0%B7%D1%83%D0%BD%D0%B8" TargetMode="External"/><Relationship Id="rId5" Type="http://schemas.openxmlformats.org/officeDocument/2006/relationships/hyperlink" Target="http://uk.wikipedia.org/wiki/%D0%9F%D1%96%D0%B4%D0%BB%D1%96%D1%81%D0%BE%D0%BA" TargetMode="External"/><Relationship Id="rId10" Type="http://schemas.openxmlformats.org/officeDocument/2006/relationships/hyperlink" Target="http://uk.wikipedia.org/wiki/%D0%9F%D1%82%D0%B0%D1%85" TargetMode="External"/><Relationship Id="rId4" Type="http://schemas.openxmlformats.org/officeDocument/2006/relationships/hyperlink" Target="http://uk.wikipedia.org/wiki/1973" TargetMode="External"/><Relationship Id="rId9" Type="http://schemas.openxmlformats.org/officeDocument/2006/relationships/hyperlink" Target="http://uk.wikipedia.org/wiki/%D0%A1%D1%81%D0%B0%D0%B2%D1%86%D1%9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5%D1%80%D1%81%D0%BE%D0%BD%D1%81%D1%8C%D0%BA%D0%B0_%D0%BE%D0%B1%D0%BB%D0%B0%D1%81%D1%82%D1%8C" TargetMode="External"/><Relationship Id="rId3" Type="http://schemas.openxmlformats.org/officeDocument/2006/relationships/hyperlink" Target="http://uk.wikipedia.org/wiki/1898" TargetMode="External"/><Relationship Id="rId7" Type="http://schemas.openxmlformats.org/officeDocument/2006/relationships/hyperlink" Target="http://uk.wikipedia.org/wiki/%D0%A7%D0%B0%D0%BF%D0%BB%D0%B8%D0%BD%D1%81%D1%8C%D0%BA%D0%B8%D0%B9_%D1%80%D0%B0%D0%B9%D0%BE%D0%BD" TargetMode="External"/><Relationship Id="rId12" Type="http://schemas.openxmlformats.org/officeDocument/2006/relationships/image" Target="../media/image38.jpeg"/><Relationship Id="rId2" Type="http://schemas.openxmlformats.org/officeDocument/2006/relationships/hyperlink" Target="http://uk.wikipedia.org/wiki/%D0%97%D0%B0%D0%BF%D0%BE%D0%B2%D1%96%D0%B4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0%D1%81%D0%BA%D0%B0%D0%BD%D1%96%D1%8F-%D0%9D%D0%BE%D0%B2%D0%B0_(%D1%81%D0%BC%D1%82)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://uk.wikipedia.org/wiki/%D0%A1%D0%BC%D1%82" TargetMode="External"/><Relationship Id="rId10" Type="http://schemas.openxmlformats.org/officeDocument/2006/relationships/hyperlink" Target="http://uk.wikipedia.org/wiki/%D0%9D%D1%96%D0%BC%D0%B5%D1%87%D1%87%D0%B8%D0%BD%D0%B0" TargetMode="External"/><Relationship Id="rId4" Type="http://schemas.openxmlformats.org/officeDocument/2006/relationships/hyperlink" Target="http://uk.wikipedia.org/wiki/%D0%A4%D0%B0%D0%BB%D1%8C%D1%86-%D0%A4%D0%B5%D0%B9%D0%BD_%D0%A4%D1%80%D1%96%D0%B4%D1%80%D1%96%D1%85_%D0%95%D0%B4%D1%83%D0%B0%D1%80%D0%B4%D0%BE%D0%B2%D0%B8%D1%87" TargetMode="External"/><Relationship Id="rId9" Type="http://schemas.openxmlformats.org/officeDocument/2006/relationships/hyperlink" Target="http://uk.wikipedia.org/wiki/%D0%93%D0%B5%D1%80%D1%86%D0%BE%D0%B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k.wikipedia.org/wiki/%D0%9A%D1%96%D0%BD%D1%8C_%D0%9F%D1%80%D0%B6%D0%B5%D0%B2%D0%B0%D0%BB%D1%8C%D1%81%D1%8C%D0%BA%D0%BE%D0%B3%D0%B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5%D0%BB%D1%96%D0%BA%D1%82" TargetMode="External"/><Relationship Id="rId3" Type="http://schemas.openxmlformats.org/officeDocument/2006/relationships/hyperlink" Target="http://uk.wikipedia.org/wiki/%D0%A3%D0%BA%D1%80%D0%B0%D1%97%D0%BD%D1%81%D1%8C%D0%BA%D1%96_%D0%9A%D0%B0%D1%80%D0%BF%D0%B0%D1%82%D0%B8" TargetMode="External"/><Relationship Id="rId7" Type="http://schemas.openxmlformats.org/officeDocument/2006/relationships/hyperlink" Target="http://uk.wikipedia.org/wiki/1996" TargetMode="External"/><Relationship Id="rId2" Type="http://schemas.openxmlformats.org/officeDocument/2006/relationships/hyperlink" Target="http://uk.wikipedia.org/wiki/%D0%9F%D1%80%D0%B8%D1%80%D0%BE%D0%B4%D0%BD%D0%B8%D0%B9_%D0%B7%D0%B0%D0%BF%D0%BE%D0%B2%D1%96%D0%B4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3%D0%BE%D1%80%D0%B3%D0%B0%D0%BD%D0%B8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uk.wikipedia.org/wiki/%D0%94%D0%BE%D0%B2%D0%B1%D1%83%D1%88%D0%B0%D0%BD%D0%BA%D0%B0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uk.wikipedia.org/wiki/%D0%86%D0%B2%D0%B0%D0%BD%D0%BE-%D0%A4%D1%80%D0%B0%D0%BD%D0%BA%D1%96%D0%B2%D1%81%D1%8C%D0%BA%D0%B0_%D0%BE%D0%B1%D0%BB%D0%B0%D1%81%D1%82%D1%8C" TargetMode="External"/><Relationship Id="rId9" Type="http://schemas.openxmlformats.org/officeDocument/2006/relationships/hyperlink" Target="http://uk.wikipedia.org/wiki/%D0%A1%D0%BE%D1%81%D0%BD%D0%B0_%D0%BA%D0%B5%D0%B4%D1%80%D0%BE%D0%B2%D0%B0_%D1%94%D0%B2%D1%80%D0%BE%D0%BF%D0%B5%D0%B9%D1%81%D1%8C%D0%BA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5%D0%BB%D0%B5%D0%BA%D0%B0_%D1%87%D0%BE%D1%80%D0%BD%D0%B8%D0%B9" TargetMode="External"/><Relationship Id="rId13" Type="http://schemas.openxmlformats.org/officeDocument/2006/relationships/hyperlink" Target="http://uk.wikipedia.org/wiki/%D0%94%D1%8F%D1%82%D0%B5%D0%BB_%D0%B1%D1%96%D0%BB%D0%BE%D1%81%D0%BF%D0%B8%D0%BD%D0%BD%D0%B8%D0%B9" TargetMode="External"/><Relationship Id="rId18" Type="http://schemas.openxmlformats.org/officeDocument/2006/relationships/hyperlink" Target="http://uk.wikipedia.org/wiki/%D0%93%D0%BE%D1%80%D0%BD%D0%BE%D1%81%D1%82%D0%B0%D0%B9" TargetMode="External"/><Relationship Id="rId3" Type="http://schemas.openxmlformats.org/officeDocument/2006/relationships/hyperlink" Target="http://uk.wikipedia.org/wiki/%D0%A7%D0%B5%D1%80%D0%B2%D0%BE%D0%BD%D0%B0_%D0%BA%D0%BD%D0%B8%D0%B3%D0%B0_%D0%A3%D0%BA%D1%80%D0%B0%D1%97%D0%BD%D0%B8" TargetMode="External"/><Relationship Id="rId21" Type="http://schemas.openxmlformats.org/officeDocument/2006/relationships/hyperlink" Target="http://uk.wikipedia.org/wiki/%D0%A0%D1%96%D1%87%D0%BA%D0%BE%D0%B2%D0%B0_%D0%B2%D0%B8%D0%B4%D1%80%D0%B0" TargetMode="External"/><Relationship Id="rId7" Type="http://schemas.openxmlformats.org/officeDocument/2006/relationships/hyperlink" Target="http://uk.wikipedia.org/wiki/%D0%A1%D0%B0%D0%BB%D0%B0%D0%BC%D0%B0%D0%BD%D0%B4%D1%80%D0%B0_%D0%BF%D0%BB%D1%8F%D0%BC%D0%B8%D1%81%D1%82%D0%B0" TargetMode="External"/><Relationship Id="rId12" Type="http://schemas.openxmlformats.org/officeDocument/2006/relationships/hyperlink" Target="http://uk.wikipedia.org/wiki/%D0%A1%D0%BE%D0%B2%D0%B0_%D0%B4%D0%BE%D0%B2%D0%B3%D0%BE%D1%85%D0%B2%D0%BE%D1%81%D1%82%D0%B0" TargetMode="External"/><Relationship Id="rId17" Type="http://schemas.openxmlformats.org/officeDocument/2006/relationships/hyperlink" Target="http://uk.wikipedia.org/wiki/%D0%9F%D0%BE%D0%BB%D1%96%D0%B2%D0%BA%D0%B0_%D1%81%D0%BD%D1%96%D0%B3%D0%BE%D0%B2%D0%B0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uk.wikipedia.org/wiki/%D0%9A%D1%83%D1%82%D0%BE%D1%80%D0%B0_%D0%BC%D0%B0%D0%BB%D0%B0" TargetMode="External"/><Relationship Id="rId20" Type="http://schemas.openxmlformats.org/officeDocument/2006/relationships/hyperlink" Target="http://uk.wikipedia.org/wiki/%D0%91%D0%BE%D1%80%D1%81%D1%83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2%D1%80%D0%B8%D1%82%D0%BE%D0%BD_%D0%BA%D0%B0%D1%80%D0%BF%D0%B0%D1%82%D1%81%D1%8C%D0%BA%D0%B8%D0%B9" TargetMode="External"/><Relationship Id="rId11" Type="http://schemas.openxmlformats.org/officeDocument/2006/relationships/hyperlink" Target="http://uk.wikipedia.org/wiki/%D0%9F%D1%83%D0%B3%D0%B0%D1%87" TargetMode="External"/><Relationship Id="rId5" Type="http://schemas.openxmlformats.org/officeDocument/2006/relationships/hyperlink" Target="http://uk.wikipedia.org/wiki/%D0%A2%D1%80%D0%B8%D1%82%D0%BE%D0%BD_%D0%B0%D0%BB%D1%8C%D0%BF%D1%96%D0%B9%D1%81%D1%8C%D0%BA%D0%B8%D0%B9" TargetMode="External"/><Relationship Id="rId15" Type="http://schemas.openxmlformats.org/officeDocument/2006/relationships/hyperlink" Target="http://uk.wikipedia.org/wiki/%D0%91%D1%83%D1%80%D0%BE%D0%B7%D1%83%D0%B1%D0%BA%D0%B0_%D0%B0%D0%BB%D1%8C%D0%BF%D1%96%D0%B9%D1%81%D1%8C%D0%BA%D0%B0" TargetMode="External"/><Relationship Id="rId23" Type="http://schemas.openxmlformats.org/officeDocument/2006/relationships/hyperlink" Target="http://uk.wikipedia.org/wiki/%D0%A0%D0%B8%D1%81%D1%8C_%D0%B7%D0%B2%D0%B8%D1%87%D0%B0%D0%B9%D0%BD%D0%B0" TargetMode="External"/><Relationship Id="rId10" Type="http://schemas.openxmlformats.org/officeDocument/2006/relationships/hyperlink" Target="http://uk.wikipedia.org/wiki/%D0%93%D0%BB%D1%83%D1%85%D0%B0%D1%80" TargetMode="External"/><Relationship Id="rId19" Type="http://schemas.openxmlformats.org/officeDocument/2006/relationships/hyperlink" Target="http://uk.wikipedia.org/wiki/%D0%9D%D0%BE%D1%80%D0%BA%D0%B0_%D1%94%D0%B2%D1%80%D0%BE%D0%BF%D0%B5%D0%B9%D1%81%D1%8C%D0%BA%D0%B0" TargetMode="External"/><Relationship Id="rId4" Type="http://schemas.openxmlformats.org/officeDocument/2006/relationships/hyperlink" Target="http://uk.wikipedia.org/wiki/%D0%A5%D0%B0%D1%80%D1%96%D1%83%D1%81_%D1%94%D0%B2%D1%80%D0%BE%D0%BF%D0%B5%D0%B9%D1%81%D1%8C%D0%BA%D0%B8%D0%B9" TargetMode="External"/><Relationship Id="rId9" Type="http://schemas.openxmlformats.org/officeDocument/2006/relationships/hyperlink" Target="http://uk.wikipedia.org/wiki/%D0%9F%D1%96%D0%B4%D0%BE%D1%80%D0%BB%D0%B8%D0%BA_%D0%BC%D0%B0%D0%BB%D0%B8%D0%B9" TargetMode="External"/><Relationship Id="rId14" Type="http://schemas.openxmlformats.org/officeDocument/2006/relationships/hyperlink" Target="http://uk.wikipedia.org/wiki/%D0%A2%D0%B8%D0%BD%D1%96%D0%B2%D0%BA%D0%B0_%D0%B0%D0%BB%D1%8C%D0%BF%D1%96%D0%B9%D1%81%D1%8C%D0%BA%D0%B0" TargetMode="External"/><Relationship Id="rId22" Type="http://schemas.openxmlformats.org/officeDocument/2006/relationships/hyperlink" Target="http://uk.wikipedia.org/wiki/%D0%9A%D1%96%D1%82_%D0%BB%D1%96%D1%81%D0%BE%D0%B2%D0%B8%D0%B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4%D1%8F%D1%82%D0%B5%D0%BB_%D0%B1%D1%96%D0%BB%D0%BE%D1%81%D0%BF%D0%B8%D0%BD%D0%BD%D0%B8%D0%B9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k.wikipedia.org/wiki/%D0%93%D1%83%D1%81%D1%8F%D1%82%D0%B8%D0%BD%D1%81%D1%8C%D0%BA%D0%B8%D0%B9_%D1%80%D0%B0%D0%B9%D0%BE%D0%BD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uk.wikipedia.org/wiki/%D0%9F%D1%80%D0%B8%D1%80%D0%BE%D0%B4%D0%BE%D0%BE%D1%85%D0%BE%D1%80%D0%BE%D0%BD%D0%BD%D0%B0_%D1%82%D0%B5%D1%80%D0%B8%D1%82%D0%BE%D1%80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5%D0%B4%D0%BE%D0%B1%D0%BE%D1%80%D0%B8" TargetMode="External"/><Relationship Id="rId5" Type="http://schemas.openxmlformats.org/officeDocument/2006/relationships/hyperlink" Target="http://uk.wikipedia.org/wiki/%D0%A2%D0%B5%D1%80%D0%BD%D0%BE%D0%BF%D1%96%D0%BB%D1%8C%D1%81%D1%8C%D0%BA%D0%B0_%D0%BE%D0%B1%D0%BB%D0%B0%D1%81%D1%82%D1%8C" TargetMode="External"/><Relationship Id="rId4" Type="http://schemas.openxmlformats.org/officeDocument/2006/relationships/hyperlink" Target="http://uk.wikipedia.org/wiki/%D0%9F%D1%96%D0%B4%D0%B2%D0%BE%D0%BB%D0%BE%D1%87%D0%B8%D1%81%D1%8C%D0%BA%D0%B8%D0%B9_%D1%80%D0%B0%D0%B9%D0%BE%D0%B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1%D1%82%D1%80%D1%96%D1%87%D0%BA%D0%B0%D1%80%D0%BA%D0%B0_%D0%B1%D0%BB%D0%B0%D0%BA%D0%B8%D1%82%D0%BD%D0%B0&amp;action=edit&amp;redlink=1" TargetMode="External"/><Relationship Id="rId3" Type="http://schemas.openxmlformats.org/officeDocument/2006/relationships/hyperlink" Target="http://uk.wikipedia.org/w/index.php?title=%D0%9C%D0%BD%D0%B5%D0%BC%D0%BE%D0%B7%D0%B8%D0%BD%D0%B0_(%D0%BC%D0%B5%D1%82%D0%B5%D0%BB%D0%B8%D0%BA)&amp;action=edit&amp;redlink=1" TargetMode="External"/><Relationship Id="rId7" Type="http://schemas.openxmlformats.org/officeDocument/2006/relationships/hyperlink" Target="http://uk.wikipedia.org/w/index.php?title=%D0%94%D0%B6%D0%BC%D1%96%D0%BB%D1%8C_%D0%BC%D0%BE%D1%85%D0%BE%D0%B2%D0%B8%D0%B9&amp;action=edit&amp;redlink=1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://uk.wikipedia.org/wiki/%D0%96%D1%83%D0%BA-%D0%BE%D0%BB%D0%B5%D0%BD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A1%D0%B0%D1%82%D1%83%D1%80%D0%BD%D1%96%D1%8F_%D1%80%D1%83%D0%B4%D0%B0&amp;action=edit&amp;redlink=1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uk.wikipedia.org/wiki/%D0%92%D1%83%D1%81%D0%B0%D1%87_%D0%BC%D1%83%D1%81%D0%BA%D1%83%D1%81%D0%BD%D0%B8%D0%B9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uk.wikipedia.org/wiki/%D0%9C%D0%B0%D1%85%D0%B0%D0%BE%D0%BD_(%D0%BC%D0%B5%D1%82%D0%B5%D0%BB%D0%B8%D0%BA)" TargetMode="External"/><Relationship Id="rId9" Type="http://schemas.openxmlformats.org/officeDocument/2006/relationships/hyperlink" Target="http://uk.wikipedia.org/w/index.php?title=%D0%9A%D1%81%D0%B8%D0%BB%D0%BE%D0%BA%D0%BE%D0%BF%D0%B0_%D0%B7%D0%B2%D0%B8%D1%87%D0%B0%D0%B9%D0%BD%D0%B0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uk.wikipedia.org/wiki/%D0%AF%D0%B2%D0%BE%D1%80%D1%96%D0%B2%D1%81%D1%8C%D0%BA%D0%B8%D0%B9_%D1%80%D0%B0%D0%B9%D0%BE%D0%BD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0%D0%BE%D0%B7%D1%82%D0%BE%D1%87%D1%87%D1%8F" TargetMode="External"/><Relationship Id="rId5" Type="http://schemas.openxmlformats.org/officeDocument/2006/relationships/hyperlink" Target="http://uk.wikipedia.org/wiki/1984" TargetMode="External"/><Relationship Id="rId4" Type="http://schemas.openxmlformats.org/officeDocument/2006/relationships/hyperlink" Target="http://uk.wikipedia.org/wiki/%D0%9B%D1%8C%D0%B2%D1%96%D0%B2%D1%81%D1%8C%D0%BA%D0%B0_%D0%BE%D0%B1%D0%BB%D0%B0%D1%81%D1%82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i="1" dirty="0">
                <a:solidFill>
                  <a:schemeClr val="accent2">
                    <a:lumMod val="50000"/>
                  </a:schemeClr>
                </a:solidFill>
              </a:rPr>
              <a:t>Природні заповідники України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….</a:t>
            </a:r>
            <a:endParaRPr lang="uk-UA" dirty="0"/>
          </a:p>
        </p:txBody>
      </p:sp>
      <p:pic>
        <p:nvPicPr>
          <p:cNvPr id="1026" name="Picture 2" descr="&amp;Tcy;&amp;acy;&amp;mcy; &amp;dcy;&amp;iecy; &amp;gcy;&amp;ocy;&amp;rcy;&amp;icy; &amp;jcy; &amp;pcy;&amp;ocy;&amp;lcy;&amp;ocy;&amp;ncy;&amp;icy;&amp;ncy;&amp;icy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28677" cy="25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astudent.com/wp-content/uploads/2012/07/ri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25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4572000" cy="1200329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Особливістю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рослинності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hlinkClick r:id="rId2" tooltip="Заповідник"/>
              </a:rPr>
              <a:t>заповідника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є те,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тут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перекриваються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ареали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більшості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основних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євразійських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hlinkClick r:id="rId3" tooltip="Дерева"/>
              </a:rPr>
              <a:t>дерев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hlinkClick r:id="rId4" tooltip="Чагарник"/>
              </a:rPr>
              <a:t>чагарників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460977"/>
            <a:ext cx="4572000" cy="286232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У заповіднику зареєстровано 43 види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5" tooltip="Ссавці"/>
              </a:rPr>
              <a:t>ссавців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169 — птахів, 17 —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6" tooltip="Земноводні"/>
              </a:rPr>
              <a:t>земноводних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7" tooltip="Плазун"/>
              </a:rPr>
              <a:t>плазунів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16 —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8" tooltip="Риба"/>
              </a:rPr>
              <a:t>риб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. До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9" tooltip="Червона книга України"/>
              </a:rPr>
              <a:t>Червоної книги України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занесено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17 видів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0" tooltip="Тварини"/>
              </a:rPr>
              <a:t>тварин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Серед ссавців поширені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1" tooltip="Сарна європейська"/>
              </a:rPr>
              <a:t>сарна європейська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2" tooltip="Заєць сірий"/>
              </a:rPr>
              <a:t>заєць сірий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3" tooltip="Кабан дикий"/>
              </a:rPr>
              <a:t>кабан дикий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4" tooltip="Лисиця"/>
              </a:rPr>
              <a:t>лисиця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5" tooltip="Куниця лісова"/>
              </a:rPr>
              <a:t>куниця лісова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6" tooltip="Тхір темний (ще не написана)"/>
              </a:rPr>
              <a:t>тхір темний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7" tooltip="Ласка"/>
              </a:rPr>
              <a:t>ласка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8" tooltip="Горностай"/>
              </a:rPr>
              <a:t>горностай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іноді трапляються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19" tooltip="Олень"/>
              </a:rPr>
              <a:t>олені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 —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20" tooltip="Олень благородний"/>
              </a:rPr>
              <a:t>благородний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21" tooltip="Олень плямистий"/>
              </a:rPr>
              <a:t>плямистий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22" tooltip="Лось"/>
              </a:rPr>
              <a:t>лось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hlinkClick r:id="rId23" tooltip="Вовк"/>
              </a:rPr>
              <a:t>вовк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218" name="Picture 2" descr="&amp;gcy;&amp;ocy;&amp;rcy;&amp;ncy;&amp;ocy;&amp;scy;&amp;tcy;&amp;acy;&amp;jcy;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0" y="1469329"/>
            <a:ext cx="4115848" cy="309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&amp;pcy;&amp;lcy;&amp;yacy;&amp;mcy;&amp;icy;&amp;scy;&amp;tcy;&amp;icy;&amp;jcy; &amp;ocy;&amp;lcy;&amp;iecy;&amp;ncy;&amp;softcy;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3744416" cy="28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&amp;Kcy;&amp;acy;&amp;bcy;&amp;acy;&amp;ncy; &amp;fcy;&amp;ocy;&amp;tcy;&amp;ocy;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58731"/>
            <a:ext cx="3668908" cy="26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8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0789"/>
            <a:ext cx="6545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hlinkClick r:id="rId2" tooltip="Канівський природний заповідник"/>
              </a:rPr>
              <a:t>Канівський природний заповідник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5544616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i="1" dirty="0"/>
              <a:t>Ка́нівський приро́дний запові́дник — </a:t>
            </a:r>
            <a:r>
              <a:rPr lang="vi-VN" sz="2000" b="1" i="1" dirty="0">
                <a:hlinkClick r:id="rId3" tooltip="Природний заповідник"/>
              </a:rPr>
              <a:t>природний заповідник</a:t>
            </a:r>
            <a:r>
              <a:rPr lang="vi-VN" sz="2000" b="1" i="1" dirty="0"/>
              <a:t> в </a:t>
            </a:r>
            <a:r>
              <a:rPr lang="vi-VN" sz="2000" b="1" i="1" dirty="0">
                <a:hlinkClick r:id="rId4" tooltip="Україна"/>
              </a:rPr>
              <a:t>Україні</a:t>
            </a:r>
            <a:r>
              <a:rPr lang="vi-VN" sz="2000" b="1" i="1" dirty="0"/>
              <a:t>. Розташований у межах </a:t>
            </a:r>
            <a:r>
              <a:rPr lang="vi-VN" sz="2000" b="1" i="1" dirty="0">
                <a:hlinkClick r:id="rId5" tooltip="Черкаська область"/>
              </a:rPr>
              <a:t>Черкаської області</a:t>
            </a:r>
            <a:r>
              <a:rPr lang="vi-VN" sz="2000" b="1" i="1" dirty="0"/>
              <a:t>, неподалік від міста </a:t>
            </a:r>
            <a:r>
              <a:rPr lang="vi-VN" sz="2000" b="1" i="1" dirty="0">
                <a:hlinkClick r:id="rId6" tooltip="Канів"/>
              </a:rPr>
              <a:t>Канева</a:t>
            </a:r>
            <a:r>
              <a:rPr lang="vi-VN" sz="2000" b="1" i="1" dirty="0"/>
              <a:t>, на правому березі та заплавних островах </a:t>
            </a:r>
            <a:r>
              <a:rPr lang="vi-VN" sz="2000" b="1" i="1" dirty="0">
                <a:hlinkClick r:id="rId7" tooltip="Дніпро"/>
              </a:rPr>
              <a:t>Дніпра</a:t>
            </a:r>
            <a:r>
              <a:rPr lang="vi-VN" sz="2000" b="1" i="1" dirty="0"/>
              <a:t>. Межує безпосередньо з </a:t>
            </a:r>
            <a:r>
              <a:rPr lang="vi-VN" sz="2000" b="1" i="1" dirty="0">
                <a:hlinkClick r:id="rId8" tooltip="Чернеча гора"/>
              </a:rPr>
              <a:t>Чернечою горою</a:t>
            </a:r>
            <a:r>
              <a:rPr lang="vi-VN" sz="2000" b="1" i="1" dirty="0"/>
              <a:t> — місцем поховання </a:t>
            </a:r>
            <a:r>
              <a:rPr lang="vi-VN" sz="2000" b="1" i="1" dirty="0">
                <a:hlinkClick r:id="rId9" tooltip="Шевченко Тарас Григорович"/>
              </a:rPr>
              <a:t>Т. Г. Шевченка</a:t>
            </a:r>
            <a:r>
              <a:rPr lang="vi-VN" sz="2000" b="1" i="1" dirty="0"/>
              <a:t>.</a:t>
            </a:r>
            <a:endParaRPr lang="uk-UA" sz="2000" b="1" i="1" dirty="0"/>
          </a:p>
        </p:txBody>
      </p:sp>
      <p:pic>
        <p:nvPicPr>
          <p:cNvPr id="10242" name="Picture 2" descr="&amp;Fcy;&amp;acy;&amp;jcy;&amp;lcy;:Kaniv Nature Reserv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94" y="2978629"/>
            <a:ext cx="5151842" cy="38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amp;Fcy;&amp;acy;&amp;jcy;&amp;lcy;:&amp;Kcy;&amp;acy;&amp;ncy;&amp;iukcy;&amp;vcy;&amp;scy;&amp;softcy;&amp;kcy;&amp;icy;&amp;jcy; &amp;pcy;&amp;rcy;&amp;icy;&amp;rcy;&amp;ocy;&amp;dcy;&amp;ncy;&amp;icy;&amp;jcy; &amp;zcy;&amp;acy;&amp;pcy;&amp;ocy;&amp;vcy;&amp;iukcy;&amp;dcy;&amp;ncy;&amp;icy;&amp;kcy;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860990" cy="28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4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лісовому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покриві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домінує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2" tooltip="Граб"/>
              </a:rPr>
              <a:t>граб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домішкою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3" tooltip="Дуб звичайний"/>
              </a:rPr>
              <a:t>дуба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3" tooltip="Дуб звичайний"/>
              </a:rPr>
              <a:t>звичайного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кленів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4" tooltip="Клен гостролистий"/>
              </a:rPr>
              <a:t>гостролистого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5" tooltip="Клен польовий"/>
              </a:rPr>
              <a:t>польового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6" tooltip="Липа серцелиста"/>
              </a:rPr>
              <a:t>липи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6" tooltip="Липа серцелиста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6" tooltip="Липа серцелиста"/>
              </a:rPr>
              <a:t>серцелистої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7" tooltip="Береза бородавчаста"/>
              </a:rPr>
              <a:t>берези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7" tooltip="Береза бородавчаста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7" tooltip="Береза бородавчаста"/>
              </a:rPr>
              <a:t>бородавчастої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8" tooltip="Ясен звичайний"/>
              </a:rPr>
              <a:t>ясена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8" tooltip="Ясен звичайний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8" tooltip="Ясен звичайний"/>
              </a:rPr>
              <a:t>звичайного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908366"/>
            <a:ext cx="4572000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/>
              <a:t>Загалом на території заповідника охороняються 26 видів тварин, занесених до Європейського червоного списку, 83 види, занесені до Червоної книги України, та 175 видів тварин, що підлягають особливій охороні згідно з Бернською конвенцією.</a:t>
            </a:r>
          </a:p>
        </p:txBody>
      </p:sp>
      <p:pic>
        <p:nvPicPr>
          <p:cNvPr id="11266" name="Picture 2" descr="&amp;Fcy;&amp;acy;&amp;jcy;&amp;lcy;:Schlingnatt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9691"/>
            <a:ext cx="3816424" cy="26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astor canadens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26" y="1891864"/>
            <a:ext cx="2571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&amp;Fcy;&amp;acy;&amp;jcy;&amp;lcy;:Vulpes vulpes sittin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6" y="3939691"/>
            <a:ext cx="4113972" cy="268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2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3353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>
                <a:solidFill>
                  <a:srgbClr val="FF0000"/>
                </a:solidFill>
              </a:rPr>
              <a:t>Казантипський</a:t>
            </a:r>
            <a:r>
              <a:rPr lang="uk-UA" sz="2800" b="1" dirty="0">
                <a:solidFill>
                  <a:srgbClr val="FF0000"/>
                </a:solidFill>
              </a:rPr>
              <a:t> природний заповідник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4968552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/>
              <a:t>Казантипський</a:t>
            </a:r>
            <a:r>
              <a:rPr lang="ru-RU" b="1" dirty="0"/>
              <a:t> </a:t>
            </a:r>
            <a:r>
              <a:rPr lang="ru-RU" b="1" dirty="0" err="1"/>
              <a:t>природний</a:t>
            </a:r>
            <a:r>
              <a:rPr lang="ru-RU" b="1" dirty="0"/>
              <a:t> </a:t>
            </a:r>
            <a:r>
              <a:rPr lang="ru-RU" b="1" dirty="0" err="1"/>
              <a:t>заповідник</a:t>
            </a:r>
            <a:r>
              <a:rPr lang="ru-RU" b="1" dirty="0"/>
              <a:t> — </a:t>
            </a:r>
            <a:r>
              <a:rPr lang="ru-RU" b="1" dirty="0" err="1"/>
              <a:t>природоохоронна</a:t>
            </a:r>
            <a:r>
              <a:rPr lang="ru-RU" b="1" dirty="0"/>
              <a:t> </a:t>
            </a:r>
            <a:r>
              <a:rPr lang="ru-RU" b="1" dirty="0" err="1"/>
              <a:t>територія</a:t>
            </a:r>
            <a:r>
              <a:rPr lang="ru-RU" b="1" dirty="0"/>
              <a:t> в </a:t>
            </a:r>
            <a:r>
              <a:rPr lang="ru-RU" b="1" dirty="0" err="1">
                <a:hlinkClick r:id="rId2" tooltip="Автономна Республіка Крим"/>
              </a:rPr>
              <a:t>Автономній</a:t>
            </a:r>
            <a:r>
              <a:rPr lang="ru-RU" b="1" dirty="0">
                <a:hlinkClick r:id="rId2" tooltip="Автономна Республіка Крим"/>
              </a:rPr>
              <a:t> </a:t>
            </a:r>
            <a:r>
              <a:rPr lang="ru-RU" b="1" dirty="0" err="1">
                <a:hlinkClick r:id="rId2" tooltip="Автономна Республіка Крим"/>
              </a:rPr>
              <a:t>Республіці</a:t>
            </a:r>
            <a:r>
              <a:rPr lang="ru-RU" b="1" dirty="0">
                <a:hlinkClick r:id="rId2" tooltip="Автономна Республіка Крим"/>
              </a:rPr>
              <a:t> </a:t>
            </a:r>
            <a:r>
              <a:rPr lang="ru-RU" b="1" dirty="0" err="1">
                <a:hlinkClick r:id="rId2" tooltip="Автономна Республіка Крим"/>
              </a:rPr>
              <a:t>Крим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12290" name="Picture 2" descr="&amp;Fcy;&amp;acy;&amp;jcy;&amp;lcy;:&amp;Kcy;&amp;acy;&amp;zcy;&amp;acy;&amp;ncy;&amp;tcy;&amp;icy;&amp;pcy; &amp;pcy;&amp;ocy;&amp;bcy;&amp;iecy;&amp;rcy;&amp;iecy;&amp;zhcy;&amp;softcy;&amp;iecy;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908720"/>
            <a:ext cx="3790950" cy="59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&amp;Pcy;&amp;rcy;&amp;icy;&amp;rcy;&amp;ocy;&amp;dcy;&amp;ncy;&amp;icy;&amp;jcy; &amp;zcy;&amp;acy;&amp;pcy;&amp;ocy;&amp;vcy;&amp;iukcy;&amp;dcy;&amp;ncy;&amp;icy;&amp;kcy; ''&amp;Kcy;&amp;Acy;&amp;Zcy;&amp;Acy;&amp;Ncy;&amp;Tcy;&amp;Icy;&amp;Pcy;&amp;Scy;&amp;SOFTcy;&amp;Kcy;&amp;Icy;&amp;Jcy;'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598"/>
            <a:ext cx="5682777" cy="39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6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b="1" dirty="0" err="1"/>
              <a:t>Всього</a:t>
            </a:r>
            <a:r>
              <a:rPr lang="ru-RU" b="1" dirty="0"/>
              <a:t> у </a:t>
            </a:r>
            <a:r>
              <a:rPr lang="ru-RU" b="1" dirty="0" err="1"/>
              <a:t>флорі</a:t>
            </a:r>
            <a:r>
              <a:rPr lang="ru-RU" b="1" dirty="0"/>
              <a:t> </a:t>
            </a:r>
            <a:r>
              <a:rPr lang="ru-RU" b="1" dirty="0" err="1"/>
              <a:t>Казантипу</a:t>
            </a:r>
            <a:r>
              <a:rPr lang="ru-RU" b="1" dirty="0"/>
              <a:t> </a:t>
            </a:r>
            <a:r>
              <a:rPr lang="ru-RU" b="1" dirty="0" err="1"/>
              <a:t>налічується</a:t>
            </a:r>
            <a:r>
              <a:rPr lang="ru-RU" b="1" dirty="0"/>
              <a:t> 541 вид </a:t>
            </a:r>
            <a:r>
              <a:rPr lang="ru-RU" b="1" dirty="0" err="1"/>
              <a:t>судинних</a:t>
            </a:r>
            <a:r>
              <a:rPr lang="ru-RU" b="1" dirty="0"/>
              <a:t> </a:t>
            </a:r>
            <a:r>
              <a:rPr lang="ru-RU" b="1" dirty="0" err="1"/>
              <a:t>рослин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становить </a:t>
            </a:r>
            <a:r>
              <a:rPr lang="ru-RU" b="1" dirty="0" err="1"/>
              <a:t>дещо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40% </a:t>
            </a:r>
            <a:r>
              <a:rPr lang="ru-RU" b="1" dirty="0" err="1"/>
              <a:t>флори</a:t>
            </a:r>
            <a:r>
              <a:rPr lang="ru-RU" b="1" dirty="0"/>
              <a:t> </a:t>
            </a:r>
            <a:r>
              <a:rPr lang="ru-RU" b="1" dirty="0" err="1"/>
              <a:t>рівнинного</a:t>
            </a:r>
            <a:r>
              <a:rPr lang="ru-RU" b="1" dirty="0"/>
              <a:t> </a:t>
            </a:r>
            <a:r>
              <a:rPr lang="ru-RU" b="1" dirty="0" err="1"/>
              <a:t>Криму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біля</a:t>
            </a:r>
            <a:r>
              <a:rPr lang="ru-RU" b="1" dirty="0"/>
              <a:t> 60% </a:t>
            </a:r>
            <a:r>
              <a:rPr lang="ru-RU" b="1" dirty="0" err="1"/>
              <a:t>флори</a:t>
            </a:r>
            <a:r>
              <a:rPr lang="ru-RU" b="1" dirty="0"/>
              <a:t> </a:t>
            </a:r>
            <a:r>
              <a:rPr lang="ru-RU" b="1" dirty="0" err="1"/>
              <a:t>Керченського</a:t>
            </a:r>
            <a:r>
              <a:rPr lang="ru-RU" b="1" dirty="0"/>
              <a:t> </a:t>
            </a:r>
            <a:r>
              <a:rPr lang="ru-RU" b="1" dirty="0" err="1"/>
              <a:t>півострова</a:t>
            </a:r>
            <a:r>
              <a:rPr lang="ru-RU" b="1" dirty="0"/>
              <a:t>. 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677275"/>
            <a:ext cx="4572000" cy="2031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uk-UA" b="1" dirty="0"/>
              <a:t>У заповіднику охороняються 6 видів тварин, занесених до Європейського червоного списку, 35 видів, занесених до Червоної книги України, та близько 50 видів, що підлягають особливій охороні згідно з Бернською конвенцією. </a:t>
            </a:r>
          </a:p>
        </p:txBody>
      </p:sp>
      <p:pic>
        <p:nvPicPr>
          <p:cNvPr id="13314" name="Picture 2" descr="&amp;Fcy;&amp;acy;&amp;jcy;&amp;lcy;:Rostg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67" y="3715736"/>
            <a:ext cx="4338733" cy="28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&amp;Dcy;&amp;ocy;&amp;rcy;&amp;ocy;&amp;scy;&amp;lcy;&amp;acy; &amp;scy;&amp;acy;&amp;mcy;&amp;kcy;&amp;acy;, &amp;acy;&amp;mcy;&amp;iecy;&amp;rcy;&amp;icy;&amp;kcy;&amp;acy;&amp;ncy;&amp;scy;&amp;softcy;&amp;kcy;&amp;icy;&amp;jcy; &amp;pcy;&amp;iukcy;&amp;dcy;&amp;vcy;&amp;icy;&amp;d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" y="1779787"/>
            <a:ext cx="2571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&amp;Fcy;&amp;acy;&amp;jcy;&amp;lcy;:Haematopus ostralegus 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5786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9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Ялтинський гірсько-лісовий природний заповідник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77978"/>
            <a:ext cx="4572000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sz="2000" b="1" dirty="0"/>
              <a:t>Ялтинський гірсько-лісовий заповідник — </a:t>
            </a:r>
            <a:r>
              <a:rPr lang="uk-UA" sz="2000" b="1" dirty="0">
                <a:hlinkClick r:id="rId2" tooltip="Природоохоронна територія"/>
              </a:rPr>
              <a:t>природоохоронна територія</a:t>
            </a:r>
            <a:r>
              <a:rPr lang="uk-UA" sz="2000" b="1" dirty="0"/>
              <a:t> в </a:t>
            </a:r>
            <a:r>
              <a:rPr lang="uk-UA" sz="2000" b="1" dirty="0">
                <a:hlinkClick r:id="rId3" tooltip="Автономна Республіка Крим"/>
              </a:rPr>
              <a:t>Автономній Республіці Крим</a:t>
            </a:r>
            <a:r>
              <a:rPr lang="uk-UA" sz="2000" b="1" dirty="0"/>
              <a:t>, створений у </a:t>
            </a:r>
            <a:r>
              <a:rPr lang="uk-UA" sz="2000" b="1" dirty="0">
                <a:hlinkClick r:id="rId4" tooltip="1973"/>
              </a:rPr>
              <a:t>1973</a:t>
            </a:r>
            <a:r>
              <a:rPr lang="uk-UA" sz="2000" b="1" dirty="0"/>
              <a:t> році. Тут охороняються </a:t>
            </a:r>
            <a:r>
              <a:rPr lang="uk-UA" sz="2000" b="1" dirty="0" err="1"/>
              <a:t>високоствольні</a:t>
            </a:r>
            <a:r>
              <a:rPr lang="uk-UA" sz="2000" b="1" dirty="0"/>
              <a:t> соснові, букові та дубові ліси, іноді з вічнозеленим середземноморським </a:t>
            </a:r>
            <a:r>
              <a:rPr lang="uk-UA" sz="2000" b="1" dirty="0">
                <a:hlinkClick r:id="rId5" tooltip="Підлісок"/>
              </a:rPr>
              <a:t>підліском</a:t>
            </a:r>
            <a:r>
              <a:rPr lang="uk-UA" sz="2000" b="1" dirty="0"/>
              <a:t>. </a:t>
            </a:r>
            <a:r>
              <a:rPr lang="uk-UA" sz="2000" b="1" dirty="0">
                <a:hlinkClick r:id="rId6" tooltip="Флора"/>
              </a:rPr>
              <a:t>Флора</a:t>
            </a:r>
            <a:r>
              <a:rPr lang="uk-UA" sz="2000" b="1" dirty="0"/>
              <a:t> заповідника нараховує 1356 видів рослин, у тому числі 115 </a:t>
            </a:r>
            <a:r>
              <a:rPr lang="uk-UA" sz="2000" b="1" dirty="0">
                <a:hlinkClick r:id="rId7" tooltip="Ендеміки"/>
              </a:rPr>
              <a:t>ендеміків</a:t>
            </a:r>
            <a:r>
              <a:rPr lang="uk-UA" sz="2000" b="1" dirty="0"/>
              <a:t>, </a:t>
            </a:r>
            <a:r>
              <a:rPr lang="uk-UA" sz="2000" b="1" dirty="0">
                <a:hlinkClick r:id="rId8" tooltip="Фауна"/>
              </a:rPr>
              <a:t>фауна</a:t>
            </a:r>
            <a:r>
              <a:rPr lang="uk-UA" sz="2000" b="1" dirty="0"/>
              <a:t> представлена 37 видами </a:t>
            </a:r>
            <a:r>
              <a:rPr lang="uk-UA" sz="2000" b="1" dirty="0">
                <a:hlinkClick r:id="rId9" tooltip="Ссавці"/>
              </a:rPr>
              <a:t>ссавців</a:t>
            </a:r>
            <a:r>
              <a:rPr lang="uk-UA" sz="2000" b="1" dirty="0"/>
              <a:t>, 113 видами </a:t>
            </a:r>
            <a:r>
              <a:rPr lang="uk-UA" sz="2000" b="1" dirty="0">
                <a:hlinkClick r:id="rId10" tooltip="Птах"/>
              </a:rPr>
              <a:t>птахів</a:t>
            </a:r>
            <a:r>
              <a:rPr lang="uk-UA" sz="2000" b="1" dirty="0"/>
              <a:t>, 11 видами </a:t>
            </a:r>
            <a:r>
              <a:rPr lang="uk-UA" sz="2000" b="1" dirty="0">
                <a:hlinkClick r:id="rId11" tooltip="Плазуни"/>
              </a:rPr>
              <a:t>плазунів</a:t>
            </a:r>
            <a:r>
              <a:rPr lang="uk-UA" sz="2000" b="1" dirty="0"/>
              <a:t> і 4 видами </a:t>
            </a:r>
            <a:r>
              <a:rPr lang="uk-UA" sz="2000" b="1" dirty="0">
                <a:hlinkClick r:id="rId12" tooltip="Земноводні"/>
              </a:rPr>
              <a:t>земноводних</a:t>
            </a:r>
            <a:r>
              <a:rPr lang="uk-UA" sz="2000" b="1" dirty="0"/>
              <a:t>.</a:t>
            </a:r>
          </a:p>
        </p:txBody>
      </p:sp>
      <p:pic>
        <p:nvPicPr>
          <p:cNvPr id="14338" name="Picture 2" descr="&amp;Fcy;&amp;acy;&amp;jcy;&amp;lcy;:Jalt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001946"/>
            <a:ext cx="4104456" cy="585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Fcy;&amp;acy;&amp;jcy;&amp;lcy;:MattiParkkonen O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1"/>
            <a:ext cx="4427984" cy="36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&amp;Fcy;&amp;acy;&amp;jcy;&amp;lcy;:Mufflon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93" y="3501008"/>
            <a:ext cx="446454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&amp;Fcy;&amp;acy;&amp;jcy;&amp;lcy;:RedDeerCaith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333169" cy="35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&amp;Fcy;&amp;acy;&amp;jcy;&amp;lcy;:Benny Trapp Mediodactylus kotschyi Pelopon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" y="3567902"/>
            <a:ext cx="4692740" cy="31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7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3639" y="244205"/>
            <a:ext cx="2634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Асканія-Нова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7425"/>
            <a:ext cx="45720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b="1" dirty="0"/>
              <a:t>Д</a:t>
            </a:r>
            <a:r>
              <a:rPr lang="uk-UA" b="1" dirty="0" smtClean="0"/>
              <a:t>ержавний </a:t>
            </a:r>
            <a:r>
              <a:rPr lang="uk-UA" b="1" dirty="0">
                <a:hlinkClick r:id="rId2" tooltip="Заповідник"/>
              </a:rPr>
              <a:t>заповідник</a:t>
            </a:r>
            <a:r>
              <a:rPr lang="uk-UA" b="1" dirty="0"/>
              <a:t>, заснований в </a:t>
            </a:r>
            <a:r>
              <a:rPr lang="uk-UA" b="1" dirty="0">
                <a:hlinkClick r:id="rId3" tooltip="1898"/>
              </a:rPr>
              <a:t>1898</a:t>
            </a:r>
            <a:r>
              <a:rPr lang="uk-UA" b="1" dirty="0"/>
              <a:t> році </a:t>
            </a:r>
            <a:r>
              <a:rPr lang="uk-UA" b="1" dirty="0">
                <a:hlinkClick r:id="rId4" tooltip="Фальц-Фейн Фрідріх Едуардович"/>
              </a:rPr>
              <a:t>Фрідріхом </a:t>
            </a:r>
            <a:r>
              <a:rPr lang="uk-UA" b="1" dirty="0" err="1">
                <a:hlinkClick r:id="rId4" tooltip="Фальц-Фейн Фрідріх Едуардович"/>
              </a:rPr>
              <a:t>Фальц-Фейном</a:t>
            </a:r>
            <a:r>
              <a:rPr lang="uk-UA" b="1" dirty="0"/>
              <a:t>.</a:t>
            </a:r>
          </a:p>
          <a:p>
            <a:r>
              <a:rPr lang="uk-UA" b="1" dirty="0"/>
              <a:t>Розташований в </a:t>
            </a:r>
            <a:r>
              <a:rPr lang="uk-UA" b="1" dirty="0" err="1">
                <a:hlinkClick r:id="rId5" tooltip="Смт"/>
              </a:rPr>
              <a:t>смт</a:t>
            </a:r>
            <a:r>
              <a:rPr lang="uk-UA" b="1" dirty="0"/>
              <a:t> </a:t>
            </a:r>
            <a:r>
              <a:rPr lang="uk-UA" b="1" dirty="0">
                <a:hlinkClick r:id="rId6" tooltip="Асканія-Нова (смт)"/>
              </a:rPr>
              <a:t>Асканія-Нова</a:t>
            </a:r>
            <a:r>
              <a:rPr lang="uk-UA" b="1" dirty="0"/>
              <a:t> </a:t>
            </a:r>
            <a:r>
              <a:rPr lang="uk-UA" b="1" dirty="0" err="1">
                <a:hlinkClick r:id="rId7" tooltip="Чаплинський район"/>
              </a:rPr>
              <a:t>Чаплинського</a:t>
            </a:r>
            <a:r>
              <a:rPr lang="uk-UA" b="1" dirty="0">
                <a:hlinkClick r:id="rId7" tooltip="Чаплинський район"/>
              </a:rPr>
              <a:t> району</a:t>
            </a:r>
            <a:r>
              <a:rPr lang="uk-UA" b="1" dirty="0"/>
              <a:t> </a:t>
            </a:r>
            <a:r>
              <a:rPr lang="uk-UA" b="1" dirty="0">
                <a:hlinkClick r:id="rId8" tooltip="Херсонська область"/>
              </a:rPr>
              <a:t>Херсонської області</a:t>
            </a:r>
            <a:r>
              <a:rPr lang="uk-UA" b="1" dirty="0"/>
              <a:t> (відкіля і колишня назва заповідника «Чаплі»).</a:t>
            </a:r>
          </a:p>
          <a:p>
            <a:r>
              <a:rPr lang="uk-UA" b="1" dirty="0"/>
              <a:t>Назву місцевості дав один з її попередніх власників — </a:t>
            </a:r>
            <a:r>
              <a:rPr lang="uk-UA" b="1" dirty="0">
                <a:hlinkClick r:id="rId9" tooltip="Герцог"/>
              </a:rPr>
              <a:t>герцог</a:t>
            </a:r>
            <a:r>
              <a:rPr lang="uk-UA" b="1" dirty="0"/>
              <a:t> </a:t>
            </a:r>
            <a:r>
              <a:rPr lang="uk-UA" b="1" dirty="0" err="1"/>
              <a:t>Ангальт-Кетенський</a:t>
            </a:r>
            <a:r>
              <a:rPr lang="uk-UA" b="1" dirty="0"/>
              <a:t> в 1841 році на честь маєтку </a:t>
            </a:r>
            <a:r>
              <a:rPr lang="uk-UA" b="1" dirty="0" err="1"/>
              <a:t>Асканія</a:t>
            </a:r>
            <a:r>
              <a:rPr lang="uk-UA" b="1" dirty="0"/>
              <a:t> в </a:t>
            </a:r>
            <a:r>
              <a:rPr lang="uk-UA" b="1" dirty="0">
                <a:hlinkClick r:id="rId10" tooltip="Німеччина"/>
              </a:rPr>
              <a:t>Німеччині</a:t>
            </a:r>
            <a:r>
              <a:rPr lang="uk-UA" b="1" dirty="0"/>
              <a:t>.</a:t>
            </a:r>
          </a:p>
        </p:txBody>
      </p:sp>
      <p:pic>
        <p:nvPicPr>
          <p:cNvPr id="4" name="Рисунок 3" descr="img_342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2782"/>
            <a:ext cx="4644008" cy="31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berezka.zp.ua/wp-content/uploads/2011/05/img_11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767425"/>
            <a:ext cx="3646719" cy="5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2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5720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b="1" dirty="0"/>
              <a:t>Заповідник утримує близько 800 різновидів диких копитних та гібридних форм свиней, оленів, </a:t>
            </a:r>
            <a:r>
              <a:rPr lang="uk-UA" b="1" dirty="0">
                <a:hlinkClick r:id="rId2" tooltip="Кінь Пржевальського"/>
              </a:rPr>
              <a:t>коней Пржевальського</a:t>
            </a:r>
            <a:r>
              <a:rPr lang="uk-UA" b="1" dirty="0"/>
              <a:t>, бізонів, антилоп, баранів, биків, верблюдів, лам, віслюків куланів, шотландських поні.</a:t>
            </a:r>
          </a:p>
        </p:txBody>
      </p:sp>
      <p:pic>
        <p:nvPicPr>
          <p:cNvPr id="17410" name="Picture 2" descr="&amp;Fcy;&amp;acy;&amp;jcy;&amp;lcy;:Bison Cow and C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46" y="3429000"/>
            <a:ext cx="5111653" cy="34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&amp;Fcy;&amp;acy;&amp;jcy;&amp;lcy;:Zebra Opole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" y="2219965"/>
            <a:ext cx="5112568" cy="32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&amp;Fcy;&amp;acy;&amp;jcy;&amp;lcy;:Common eland ma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836712"/>
            <a:ext cx="4494138" cy="29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100013"/>
            <a:r>
              <a:rPr lang="ru-RU" altLang="uk-UA" sz="2400" b="1" i="1" dirty="0" err="1">
                <a:solidFill>
                  <a:schemeClr val="accent6">
                    <a:lumMod val="75000"/>
                  </a:schemeClr>
                </a:solidFill>
              </a:rPr>
              <a:t>Природні</a:t>
            </a:r>
            <a:r>
              <a:rPr lang="ru-RU" altLang="uk-UA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accent6">
                    <a:lumMod val="75000"/>
                  </a:schemeClr>
                </a:solidFill>
              </a:rPr>
              <a:t>заповідники</a:t>
            </a:r>
            <a:r>
              <a:rPr lang="ru-RU" altLang="uk-UA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altLang="uk-UA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природоохоронні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науково-дослідні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установи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загальнодержавного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значення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покликані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зберігати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в природному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стані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типові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виняткові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даної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ландшафтної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зони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природні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комплекси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усією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сукупністю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компонентів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вивчати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природні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процеси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явища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відбуваються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в них,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розробляти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наукові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засади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охорони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навколишнього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середовища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ефективного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використання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природних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ресурсів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екологічної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безпеки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92075" indent="100013"/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Ділянки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землі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та водного простору,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належать до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заповідників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вилучаються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господарського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користування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92075" indent="100013"/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accent6">
                    <a:lumMod val="75000"/>
                  </a:schemeClr>
                </a:solidFill>
              </a:rPr>
              <a:t>Заповідник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вища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форма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охорони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природних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територій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природна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лабораторія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, де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ведуться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комплексні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наукові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uk-UA" sz="2400" b="1" i="1" dirty="0" err="1">
                <a:solidFill>
                  <a:schemeClr val="tx2">
                    <a:lumMod val="50000"/>
                  </a:schemeClr>
                </a:solidFill>
              </a:rPr>
              <a:t>дослідження</a:t>
            </a:r>
            <a:r>
              <a:rPr lang="ru-RU" altLang="uk-UA" sz="24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142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05"/>
            <a:ext cx="8970838" cy="11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39763"/>
            <a:ext cx="88519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9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5772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Природний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заповідник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Горгани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uk-UA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61881"/>
            <a:ext cx="5760640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«Ґорґа́ни» —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2" tooltip="Природний заповідник"/>
              </a:rPr>
              <a:t>природний заповідник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3" tooltip="Українські Карпати"/>
              </a:rPr>
              <a:t>Українських Карпатах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. Розташований в південно-західній частині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4" tooltip="Івано-Франківська область"/>
              </a:rPr>
              <a:t>Івано-Франківської області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 у районі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5" tooltip="Довбушанка"/>
              </a:rPr>
              <a:t>Довбушанських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6" tooltip="Горгани"/>
              </a:rPr>
              <a:t>Ґорґан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. Заснований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7" tooltip="1996"/>
              </a:rPr>
              <a:t>1996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 року. Створений для збереження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8" tooltip="Релікт"/>
              </a:rPr>
              <a:t>реліктової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  <a:hlinkClick r:id="rId9" tooltip="Сосна кедрова європейська"/>
              </a:rPr>
              <a:t>сосни кедрової європейської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</a:rPr>
              <a:t>Pinus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</a:rPr>
              <a:t>cembra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). </a:t>
            </a:r>
            <a:endParaRPr lang="uk-UA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http://upload.wikimedia.org/wikipedia/uk/1/1d/%D0%97%D0%B0%D0%BF%D0%BE%D0%B2%D1%96%D0%B4%D0%BD%D0%B8%D0%BA_%D0%93%D0%BE%D1%80%D0%B3%D0%B0%D0%BD%D0%B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0" y="3708869"/>
            <a:ext cx="4190857" cy="31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Fcy;&amp;acy;&amp;jcy;&amp;lcy;:Gorgany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8869"/>
            <a:ext cx="5037592" cy="31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1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gorgany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64" y="-17855"/>
            <a:ext cx="9154763" cy="4397744"/>
          </a:xfrm>
          <a:prstGeom prst="rect">
            <a:avLst/>
          </a:prstGeom>
          <a:ln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581128"/>
            <a:ext cx="8326644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З фауни 20 видів є рідкісними і занесені до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3" tooltip="Червона книга України"/>
              </a:rPr>
              <a:t>Червоної книги України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а саме: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4" tooltip="Харіус європейський"/>
              </a:rPr>
              <a:t>харіус європейський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тритони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5" tooltip="Тритон альпійський"/>
              </a:rPr>
              <a:t>альпійський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6" tooltip="Тритон карпатський"/>
              </a:rPr>
              <a:t>карпатський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7" tooltip="Саламандра плямиста"/>
              </a:rPr>
              <a:t>саламандра плямиста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8" tooltip="Лелека чорний"/>
              </a:rPr>
              <a:t>лелека чорний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9" tooltip="Підорлик малий"/>
              </a:rPr>
              <a:t>підорлик малий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0" tooltip="Глухар"/>
              </a:rPr>
              <a:t>глухар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1" tooltip="Пугач"/>
              </a:rPr>
              <a:t>пугач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2" tooltip="Сова довгохвоста"/>
              </a:rPr>
              <a:t>сова довгохвоста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3" tooltip="Дятел білоспинний"/>
              </a:rPr>
              <a:t>дятел </a:t>
            </a:r>
            <a:r>
              <a:rPr lang="uk-UA" sz="2000" b="1" i="1" dirty="0" err="1">
                <a:solidFill>
                  <a:schemeClr val="accent6">
                    <a:lumMod val="50000"/>
                  </a:schemeClr>
                </a:solidFill>
                <a:hlinkClick r:id="rId13" tooltip="Дятел білоспинний"/>
              </a:rPr>
              <a:t>білоспинний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4" tooltip="Тинівка альпійська"/>
              </a:rPr>
              <a:t>тинівка альпійська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 err="1">
                <a:solidFill>
                  <a:schemeClr val="accent6">
                    <a:lumMod val="50000"/>
                  </a:schemeClr>
                </a:solidFill>
                <a:hlinkClick r:id="rId15" tooltip="Бурозубка альпійська"/>
              </a:rPr>
              <a:t>бурозубка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5" tooltip="Бурозубка альпійська"/>
              </a:rPr>
              <a:t> альпійська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 err="1">
                <a:solidFill>
                  <a:schemeClr val="accent6">
                    <a:lumMod val="50000"/>
                  </a:schemeClr>
                </a:solidFill>
                <a:hlinkClick r:id="rId16" tooltip="Кутора мала"/>
              </a:rPr>
              <a:t>кутора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6" tooltip="Кутора мала"/>
              </a:rPr>
              <a:t> мала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7" tooltip="Полівка снігова"/>
              </a:rPr>
              <a:t>полівка снігова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8" tooltip="Горностай"/>
              </a:rPr>
              <a:t>горностай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19" tooltip="Норка європейська"/>
              </a:rPr>
              <a:t>норка європейська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20" tooltip="Борсук"/>
              </a:rPr>
              <a:t>борсук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21" tooltip="Річкова видра"/>
              </a:rPr>
              <a:t>видра річкова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22" tooltip="Кіт лісовий"/>
              </a:rPr>
              <a:t>кіт лісовий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hlinkClick r:id="rId23" tooltip="Рись звичайна"/>
              </a:rPr>
              <a:t>рись звичайна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37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Fcy;&amp;acy;&amp;jcy;&amp;lcy;:Feuersalamander 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4" y="3192551"/>
            <a:ext cx="3665449" cy="36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arpaty.com.ua/pages/fauna/ssavtsi/vydra/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8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2301" y="3059668"/>
            <a:ext cx="1891865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uk-UA" sz="2000" b="1" i="1" dirty="0"/>
              <a:t>Видра річкова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6309320"/>
            <a:ext cx="276389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uk-UA" b="1" i="1" dirty="0"/>
              <a:t>Саламандра плямиста</a:t>
            </a:r>
          </a:p>
        </p:txBody>
      </p:sp>
      <p:pic>
        <p:nvPicPr>
          <p:cNvPr id="4102" name="Picture 6" descr="&amp;Dcy;&amp;yacy;&amp;tcy;&amp;iecy;&amp;lcy; &amp;zcy;&amp;vcy;&amp;icy;&amp;chcy;&amp;acy;&amp;jcy;&amp;ncy;&amp;icy;&amp;j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59"/>
            <a:ext cx="23812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537" y="3007885"/>
            <a:ext cx="231024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Дятел білоспинний"/>
              </a:rPr>
              <a:t>Д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Дятел білоспинний"/>
              </a:rPr>
              <a:t>ятел </a:t>
            </a:r>
            <a:r>
              <a:rPr lang="uk-UA" b="1" i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 tooltip="Дятел білоспинний"/>
              </a:rPr>
              <a:t>білоспинний</a:t>
            </a:r>
            <a:endParaRPr lang="uk-UA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04" name="Picture 8" descr="&amp;Fcy;&amp;acy;&amp;jcy;&amp;lcy;:Wildkatze 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75337"/>
            <a:ext cx="3988618" cy="299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0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50000"/>
                  </a:schemeClr>
                </a:solidFill>
              </a:rPr>
              <a:t>Запові́дник «Медобо́ри»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01407"/>
            <a:ext cx="4608512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vi-VN" sz="2400" b="1" i="1" dirty="0"/>
              <a:t>Запові́дник «Медобо́ри»</a:t>
            </a:r>
            <a:r>
              <a:rPr lang="vi-VN" sz="2400" i="1" dirty="0"/>
              <a:t> — </a:t>
            </a:r>
            <a:r>
              <a:rPr lang="vi-VN" sz="2400" i="1" dirty="0">
                <a:hlinkClick r:id="rId2" tooltip="Природоохоронна територія"/>
              </a:rPr>
              <a:t>природоохоронна територія</a:t>
            </a:r>
            <a:r>
              <a:rPr lang="vi-VN" sz="2400" i="1" dirty="0"/>
              <a:t> в межах </a:t>
            </a:r>
            <a:r>
              <a:rPr lang="vi-VN" sz="2400" i="1" dirty="0">
                <a:hlinkClick r:id="rId3" tooltip="Гусятинський район"/>
              </a:rPr>
              <a:t>Гусятинського</a:t>
            </a:r>
            <a:r>
              <a:rPr lang="vi-VN" sz="2400" i="1" dirty="0"/>
              <a:t> і (частково) </a:t>
            </a:r>
            <a:r>
              <a:rPr lang="vi-VN" sz="2400" i="1" dirty="0">
                <a:hlinkClick r:id="rId4" tooltip="Підволочиський район"/>
              </a:rPr>
              <a:t>Підволочиського</a:t>
            </a:r>
            <a:r>
              <a:rPr lang="vi-VN" sz="2400" i="1" dirty="0"/>
              <a:t> районів </a:t>
            </a:r>
            <a:r>
              <a:rPr lang="vi-VN" sz="2400" i="1" dirty="0">
                <a:hlinkClick r:id="rId5" tooltip="Тернопільська область"/>
              </a:rPr>
              <a:t>Тернопільської області</a:t>
            </a:r>
            <a:r>
              <a:rPr lang="vi-VN" sz="2400" i="1" dirty="0"/>
              <a:t>.</a:t>
            </a:r>
          </a:p>
          <a:p>
            <a:r>
              <a:rPr lang="vi-VN" sz="2400" i="1" dirty="0"/>
              <a:t>Заповідник створено з метою збереження у природному стані унікальних природних комплексів Подільських Товтр (</a:t>
            </a:r>
            <a:r>
              <a:rPr lang="vi-VN" sz="2400" i="1" dirty="0">
                <a:hlinkClick r:id="rId6" tooltip="Медобори"/>
              </a:rPr>
              <a:t>Медоборів</a:t>
            </a:r>
            <a:r>
              <a:rPr lang="vi-VN" sz="2400" i="1" dirty="0"/>
              <a:t>), генофонду рослинного і тваринного світу та використання їх у наукових цілях</a:t>
            </a:r>
          </a:p>
        </p:txBody>
      </p:sp>
      <p:pic>
        <p:nvPicPr>
          <p:cNvPr id="6146" name="Picture 2" descr="&amp;Fcy;&amp;acy;&amp;jcy;&amp;lcy;:Medobory z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7698"/>
            <a:ext cx="4355976" cy="32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Fcy;&amp;acy;&amp;jcy;&amp;lcy;:Boh 20080601 102 1915 Bohyt a grunyk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79" y="701407"/>
            <a:ext cx="4388721" cy="29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1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824536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22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вида занесено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до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</a:rPr>
              <a:t>Червоної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 книги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</a:rPr>
              <a:t>України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</a:rPr>
              <a:t>Серед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 них: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hlinkClick r:id="rId2" tooltip="Жук-олень"/>
              </a:rPr>
              <a:t>жук-олень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3" tooltip="Мнемозина (метелик) (ще не написана)"/>
              </a:rPr>
              <a:t>мнемозина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4" tooltip="Махаон (метелик)"/>
              </a:rPr>
              <a:t>махаон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5" tooltip="Вусач мускусний"/>
              </a:rPr>
              <a:t>вусач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hlinkClick r:id="rId5" tooltip="Вусач мускусний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5" tooltip="Вусач мускусний"/>
              </a:rPr>
              <a:t>мускусний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6" tooltip="Сатурнія руда (ще не написана)"/>
              </a:rPr>
              <a:t>сатурнія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hlinkClick r:id="rId6" tooltip="Сатурнія руда (ще не написана)"/>
              </a:rPr>
              <a:t> руда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7" tooltip="Джміль моховий (ще не написана)"/>
              </a:rPr>
              <a:t>джміль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hlinkClick r:id="rId7" tooltip="Джміль моховий (ще не написана)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7" tooltip="Джміль моховий (ще не написана)"/>
              </a:rPr>
              <a:t>моховий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8" tooltip="Стрічкарка блакитна (ще не написана)"/>
              </a:rPr>
              <a:t>стрічкарка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hlinkClick r:id="rId8" tooltip="Стрічкарка блакитна (ще не написана)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8" tooltip="Стрічкарка блакитна (ще не написана)"/>
              </a:rPr>
              <a:t>блакитна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9" tooltip="Ксилокопа звичайна (ще не написана)"/>
              </a:rPr>
              <a:t>ксилокопа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hlinkClick r:id="rId9" tooltip="Ксилокопа звичайна (ще не написана)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hlinkClick r:id="rId9" tooltip="Ксилокопа звичайна (ще не написана)"/>
              </a:rPr>
              <a:t>звичайна</a:t>
            </a:r>
            <a:endParaRPr lang="uk-UA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&amp;ZHcy;&amp;ucy;&amp;kcy;-&amp;ocy;&amp;lcy;&amp;iecy;&amp;ncy;&amp;softcy; (Lucanus cervus L.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22" y="2276872"/>
            <a:ext cx="416070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Scy;&amp;tcy;&amp;rcy;&amp;iukcy;&amp;chcy;&amp;kcy;&amp;acy;&amp;rcy;&amp;kcy;&amp;acy; &amp;bcy;&amp;lcy;&amp;acy;&amp;kcy;&amp;icy;&amp;tcy;&amp;ncy;&amp;acy; Catocala fraxini Clifden Nonpareil Blaues Ordensband Lichenée bleue stu&amp;zcaron;konoska modrá Blå Ordensbånd Mørk Siniritariyökkönen Blauw weeskind ムラサキシタバ Kék övesbagoly Wst&amp;eogon;gówka jesionka &amp;Gcy;&amp;ocy;&amp;lcy;&amp;ucy;&amp;bcy;&amp;acy;&amp;yacy; &amp;ocy;&amp;rcy;&amp;dcy;&amp;iecy;&amp;ncy;&amp;scy;&amp;kcy;&amp;acy;&amp;yacy; &amp;lcy;&amp;iecy;&amp;ncy;&amp;tcy;&amp;acy; Stu&amp;zcaron;kavec modrý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8804"/>
            <a:ext cx="2813508" cy="281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ajik-gateway.org/wp/wp-content/uploads/2013/05/Mnemosyne_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7456"/>
            <a:ext cx="3922939" cy="27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649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5845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«Заповідник </a:t>
            </a:r>
            <a:r>
              <a:rPr lang="uk-UA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Розточчя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3174"/>
            <a:ext cx="5112568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chemeClr val="accent6">
                    <a:lumMod val="75000"/>
                  </a:schemeClr>
                </a:solidFill>
              </a:rPr>
              <a:t>«Розто́ччя» — природний заповідник у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hlinkClick r:id="rId3" tooltip="Яворівський район"/>
              </a:rPr>
              <a:t>Яворівському районі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hlinkClick r:id="rId4" tooltip="Львівська область"/>
              </a:rPr>
              <a:t>Львівської області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</a:rPr>
              <a:t>. Створений у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hlinkClick r:id="rId5" tooltip="1984"/>
              </a:rPr>
              <a:t>1984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</a:rPr>
              <a:t> році з метою збереження та наукового вивчення унікальних ландшафтів Українського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hlinkClick r:id="rId6" tooltip="Розточчя"/>
              </a:rPr>
              <a:t>Розточчя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&amp;Fcy;&amp;acy;&amp;jcy;&amp;lcy;:Roztocc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10" y="2917032"/>
            <a:ext cx="5265390" cy="39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Fcy;&amp;acy;&amp;jcy;&amp;lcy;:&amp;Zcy;&amp;acy;&amp;pcy;&amp;ocy;&amp;vcy;&amp;iukcy;&amp;dcy;&amp;ncy;&amp;icy;&amp;kcy; &amp;Rcy;&amp;ocy;&amp;zcy;&amp;tcy;&amp;ocy;&amp;chcy;&amp;chcy;&amp;yacy;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4" y="3071498"/>
            <a:ext cx="4670982" cy="34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5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73</TotalTime>
  <Words>469</Words>
  <Application>Microsoft Office PowerPoint</Application>
  <PresentationFormat>Экран (4:3)</PresentationFormat>
  <Paragraphs>38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Природні заповідники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заповідники України </dc:title>
  <dc:creator>Марійка</dc:creator>
  <cp:lastModifiedBy>Марійка</cp:lastModifiedBy>
  <cp:revision>9</cp:revision>
  <dcterms:created xsi:type="dcterms:W3CDTF">2013-11-27T15:26:01Z</dcterms:created>
  <dcterms:modified xsi:type="dcterms:W3CDTF">2013-11-27T16:52:24Z</dcterms:modified>
</cp:coreProperties>
</file>