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5"/>
  </p:notesMasterIdLst>
  <p:sldIdLst>
    <p:sldId id="256" r:id="rId2"/>
    <p:sldId id="258" r:id="rId3"/>
    <p:sldId id="259" r:id="rId4"/>
    <p:sldId id="262" r:id="rId5"/>
    <p:sldId id="292" r:id="rId6"/>
    <p:sldId id="293" r:id="rId7"/>
    <p:sldId id="290" r:id="rId8"/>
    <p:sldId id="289" r:id="rId9"/>
    <p:sldId id="287" r:id="rId10"/>
    <p:sldId id="288" r:id="rId11"/>
    <p:sldId id="279" r:id="rId12"/>
    <p:sldId id="263" r:id="rId13"/>
    <p:sldId id="264" r:id="rId14"/>
    <p:sldId id="265" r:id="rId15"/>
    <p:sldId id="266" r:id="rId16"/>
    <p:sldId id="280" r:id="rId17"/>
    <p:sldId id="272" r:id="rId18"/>
    <p:sldId id="273" r:id="rId19"/>
    <p:sldId id="275" r:id="rId20"/>
    <p:sldId id="291" r:id="rId21"/>
    <p:sldId id="277" r:id="rId22"/>
    <p:sldId id="281" r:id="rId23"/>
    <p:sldId id="282" r:id="rId24"/>
  </p:sldIdLst>
  <p:sldSz cx="9144000" cy="6858000" type="screen4x3"/>
  <p:notesSz cx="6858000" cy="9144000"/>
  <p:embeddedFontLst>
    <p:embeddedFont>
      <p:font typeface="Trebuchet MS" pitchFamily="34" charset="0"/>
      <p:regular r:id="rId26"/>
      <p:bold r:id="rId27"/>
      <p:italic r:id="rId28"/>
      <p:boldItalic r:id="rId29"/>
    </p:embeddedFont>
    <p:embeddedFont>
      <p:font typeface="Georgia" pitchFamily="18" charset="0"/>
      <p:regular r:id="rId30"/>
      <p:bold r:id="rId31"/>
      <p:italic r:id="rId32"/>
      <p:boldItalic r:id="rId33"/>
    </p:embeddedFont>
    <p:embeddedFont>
      <p:font typeface="Calibri" pitchFamily="34" charset="0"/>
      <p:regular r:id="rId34"/>
      <p:bold r:id="rId35"/>
      <p:italic r:id="rId36"/>
      <p:boldItalic r:id="rId37"/>
    </p:embeddedFont>
    <p:embeddedFont>
      <p:font typeface="Bookman Old Style" pitchFamily="18" charset="0"/>
      <p:regular r:id="rId38"/>
      <p:bold r:id="rId39"/>
      <p:italic r:id="rId40"/>
      <p:boldItalic r:id="rId41"/>
    </p:embeddedFont>
    <p:embeddedFont>
      <p:font typeface="AcademyCTT" pitchFamily="2" charset="0"/>
      <p:bold r:id="rId42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15" autoAdjust="0"/>
    <p:restoredTop sz="94668" autoAdjust="0"/>
  </p:normalViewPr>
  <p:slideViewPr>
    <p:cSldViewPr>
      <p:cViewPr>
        <p:scale>
          <a:sx n="119" d="100"/>
          <a:sy n="119" d="100"/>
        </p:scale>
        <p:origin x="-72" y="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718198B-1630-48BC-8089-030C73D96486}" type="datetimeFigureOut">
              <a:rPr lang="ru-RU"/>
              <a:pPr>
                <a:defRPr/>
              </a:pPr>
              <a:t>24.05.2014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D4212CE7-5116-4C41-B1F7-4B2E03F3D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7821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919CDAC-FEDE-4689-B97C-0EC9257EF07F}" type="slidenum">
              <a:rPr lang="ru-RU" smtClean="0"/>
              <a:pPr eaLnBrk="1" hangingPunct="1"/>
              <a:t>20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32D67-C927-49C3-A16A-9235B3C4C7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238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D9BF5-224D-401F-997B-E96FA9B524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042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FF340-E5EA-45C6-9058-C50DCEED3C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916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F38BE-9B2B-4E82-8FDC-3248F455AE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342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62D40-6CCD-4FFB-AEC3-62EC91F7B8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490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5DBB2-7A68-4966-99D8-B3EFA0322D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874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2D776-1B88-41B8-BA3C-74718C4C1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77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9A60A-463F-4A00-B68C-634C0201F9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830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9CD3C-2492-464B-AE82-BE0072884B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329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7FD94-3646-48A2-A298-9CCBBDFEC6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921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F4AE8-BEAB-4FBB-8ADC-CF1A57CD22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98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F2785EB1-D0DA-4885-99BE-FF244ADE78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7" r:id="rId2"/>
    <p:sldLayoutId id="2147483726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7" r:id="rId9"/>
    <p:sldLayoutId id="2147483723" r:id="rId10"/>
    <p:sldLayoutId id="2147483724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9" y="1700808"/>
            <a:ext cx="8496944" cy="2448273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4800" dirty="0">
                <a:latin typeface="AcademyCTT" pitchFamily="2" charset="0"/>
              </a:rPr>
              <a:t>ФЕДЕРАТИВНА РЕСПУБЛІКА НІМЕЧЧИНА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16632"/>
            <a:ext cx="8424936" cy="1143000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4800" dirty="0" smtClean="0">
                <a:latin typeface="Academy" pitchFamily="2" charset="0"/>
              </a:rPr>
              <a:t>Рослинний  світ Німеччини</a:t>
            </a:r>
            <a:endParaRPr lang="uk-UA" sz="4800" dirty="0">
              <a:latin typeface="Academy" pitchFamily="2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07950" y="1052513"/>
            <a:ext cx="8712200" cy="1728787"/>
          </a:xfrm>
        </p:spPr>
        <p:txBody>
          <a:bodyPr rtlCol="0">
            <a:normAutofit fontScale="92500"/>
          </a:bodyPr>
          <a:lstStyle/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	Близько 30% території Німеччини покрита лісами, зосередженими в основному в південній частині країни. 	Близько двох третин лісів - хвойні, одна третина - листя, в яких ростуть береза, бук, дуб і горіх.</a:t>
            </a:r>
            <a:endParaRPr lang="uk-UA" sz="2400" dirty="0"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852738"/>
            <a:ext cx="3857625" cy="3214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2852738"/>
            <a:ext cx="3929063" cy="3214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23850" y="188913"/>
            <a:ext cx="8712200" cy="63357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400" b="1" smtClean="0"/>
              <a:t> </a:t>
            </a:r>
            <a:r>
              <a:rPr lang="uk-UA" sz="2800" b="1" smtClean="0">
                <a:latin typeface="Bookman Old Style" pitchFamily="18" charset="0"/>
              </a:rPr>
              <a:t>Населення країни.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1800" b="1" smtClean="0">
                <a:latin typeface="Bookman Old Style" pitchFamily="18" charset="0"/>
              </a:rPr>
              <a:t>Специфічні риси: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uk-UA" sz="1800" smtClean="0">
                <a:latin typeface="Bookman Old Style" pitchFamily="18" charset="0"/>
              </a:rPr>
              <a:t>1.) Найбільша за чисельністю населення країна Зарубіжної Європи - 81,2 млн. чоловік (2001 р.).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uk-UA" sz="1800" smtClean="0">
                <a:latin typeface="Bookman Old Style" pitchFamily="18" charset="0"/>
              </a:rPr>
              <a:t>2) Це країна із складною демографічною ситуацією, де ще на початку 70-х років смертність стала перевищувати народжуваність, і сильної депопуляції вдається уникнути завдяки трудової імміграції. По кількості іммігрантів ФРН займає перше місце в Європі - 7 млн. чоловік, що складає 9% усіх жителів.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uk-UA" sz="1800" smtClean="0">
                <a:latin typeface="Bookman Old Style" pitchFamily="18" charset="0"/>
              </a:rPr>
              <a:t>3) Природний приріст – 2 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uk-UA" sz="1800" b="1" smtClean="0">
                <a:latin typeface="Bookman Old Style" pitchFamily="18" charset="0"/>
              </a:rPr>
              <a:t>Розміщення населення ФРН 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uk-UA" sz="1800" smtClean="0">
                <a:latin typeface="Bookman Old Style" pitchFamily="18" charset="0"/>
              </a:rPr>
              <a:t>- середня щільність (висока) - 230 чол./ кв. км, в окремих регіонах досягає 1000-2000 чол./ кв. км. (Рур)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uk-UA" sz="1800" smtClean="0">
                <a:latin typeface="Bookman Old Style" pitchFamily="18" charset="0"/>
              </a:rPr>
              <a:t>- одна з найвище урбанізованих країн світу - 87%, займає перше місце в регіоні по числу міської агломерації;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uk-UA" sz="1800" smtClean="0">
                <a:latin typeface="Bookman Old Style" pitchFamily="18" charset="0"/>
              </a:rPr>
              <a:t>- 99% німці;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uk-UA" sz="1800" smtClean="0">
                <a:latin typeface="Bookman Old Style" pitchFamily="18" charset="0"/>
              </a:rPr>
              <a:t>- проживають близько 100 тис. лужицьких сербів, 50 тис. данців;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uk-UA" sz="1800" smtClean="0">
                <a:latin typeface="Bookman Old Style" pitchFamily="18" charset="0"/>
              </a:rPr>
              <a:t>- офіційна мова німецька;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uk-UA" sz="1800" smtClean="0">
                <a:latin typeface="Bookman Old Style" pitchFamily="18" charset="0"/>
              </a:rPr>
              <a:t>переважаюча релігія - християнство, в країні 58 млн. вірян, з них 30 млн. протестанти (в основному лютерани), 28 млн.- католики.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uk-UA" sz="1800" smtClean="0">
                <a:latin typeface="Bookman Old Style" pitchFamily="18" charset="0"/>
              </a:rPr>
              <a:t>Агломерації – Рейнсько-Рурська (11 млн. чол., 100 міст)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uk-UA" sz="1800" smtClean="0">
                <a:latin typeface="Bookman Old Style" pitchFamily="18" charset="0"/>
              </a:rPr>
              <a:t>Мегаполіс - Прирейнський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5400" dirty="0">
                <a:latin typeface="Academy" pitchFamily="2" charset="0"/>
              </a:rPr>
              <a:t>Город Дрезден</a:t>
            </a:r>
          </a:p>
        </p:txBody>
      </p:sp>
      <p:pic>
        <p:nvPicPr>
          <p:cNvPr id="16387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1676400"/>
            <a:ext cx="6923088" cy="46323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88640"/>
            <a:ext cx="8640960" cy="1143000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4200" dirty="0" err="1" smtClean="0">
                <a:latin typeface="Academy" pitchFamily="2" charset="0"/>
              </a:rPr>
              <a:t>Берлін</a:t>
            </a:r>
            <a:r>
              <a:rPr lang="ru-RU" sz="4200" dirty="0" smtClean="0">
                <a:latin typeface="Academy" pitchFamily="2" charset="0"/>
              </a:rPr>
              <a:t>.</a:t>
            </a:r>
            <a:br>
              <a:rPr lang="ru-RU" sz="4200" dirty="0" smtClean="0">
                <a:latin typeface="Academy" pitchFamily="2" charset="0"/>
              </a:rPr>
            </a:br>
            <a:r>
              <a:rPr lang="uk-UA" sz="4200" dirty="0" err="1" smtClean="0">
                <a:latin typeface="Academy" pitchFamily="2" charset="0"/>
              </a:rPr>
              <a:t>Бранденбургскі</a:t>
            </a:r>
            <a:r>
              <a:rPr lang="uk-UA" sz="4200" dirty="0" smtClean="0">
                <a:latin typeface="Academy" pitchFamily="2" charset="0"/>
              </a:rPr>
              <a:t> ворота вночі</a:t>
            </a:r>
            <a:r>
              <a:rPr lang="ru-RU" sz="4200" dirty="0" smtClean="0">
                <a:latin typeface="Academy" pitchFamily="2" charset="0"/>
              </a:rPr>
              <a:t>.</a:t>
            </a:r>
            <a:endParaRPr lang="ru-RU" sz="4200" dirty="0">
              <a:latin typeface="Academy" pitchFamily="2" charset="0"/>
            </a:endParaRPr>
          </a:p>
        </p:txBody>
      </p:sp>
      <p:pic>
        <p:nvPicPr>
          <p:cNvPr id="17411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913" y="1773238"/>
            <a:ext cx="6480175" cy="431641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32656"/>
            <a:ext cx="8229600" cy="777875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4400" dirty="0" err="1" smtClean="0">
                <a:latin typeface="Academy" pitchFamily="2" charset="0"/>
              </a:rPr>
              <a:t>Ерфурт</a:t>
            </a:r>
            <a:r>
              <a:rPr lang="uk-UA" sz="4400" dirty="0" smtClean="0">
                <a:latin typeface="Academy" pitchFamily="2" charset="0"/>
              </a:rPr>
              <a:t>. Старе місто.</a:t>
            </a:r>
            <a:br>
              <a:rPr lang="uk-UA" sz="4400" dirty="0" smtClean="0">
                <a:latin typeface="Academy" pitchFamily="2" charset="0"/>
              </a:rPr>
            </a:br>
            <a:endParaRPr lang="uk-UA" sz="4400" dirty="0">
              <a:latin typeface="Academy" pitchFamily="2" charset="0"/>
            </a:endParaRPr>
          </a:p>
        </p:txBody>
      </p:sp>
      <p:pic>
        <p:nvPicPr>
          <p:cNvPr id="18435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6013" y="1635125"/>
            <a:ext cx="7172325" cy="46736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16632"/>
            <a:ext cx="8784976" cy="864096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4000" dirty="0" smtClean="0">
                <a:latin typeface="Academy" pitchFamily="2" charset="0"/>
              </a:rPr>
              <a:t>Замок </a:t>
            </a:r>
            <a:r>
              <a:rPr lang="uk-UA" sz="4000" dirty="0" err="1" smtClean="0">
                <a:latin typeface="Academy" pitchFamily="2" charset="0"/>
              </a:rPr>
              <a:t>Нойшванштайн</a:t>
            </a:r>
            <a:r>
              <a:rPr lang="uk-UA" sz="4000" dirty="0" smtClean="0">
                <a:latin typeface="Academy" pitchFamily="2" charset="0"/>
              </a:rPr>
              <a:t> у Баварії.</a:t>
            </a:r>
            <a:endParaRPr lang="uk-UA" sz="4000" dirty="0">
              <a:latin typeface="Academy" pitchFamily="2" charset="0"/>
            </a:endParaRPr>
          </a:p>
        </p:txBody>
      </p:sp>
      <p:pic>
        <p:nvPicPr>
          <p:cNvPr id="19459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052513"/>
            <a:ext cx="4635500" cy="5195887"/>
          </a:xfrm>
        </p:spPr>
      </p:pic>
      <p:sp>
        <p:nvSpPr>
          <p:cNvPr id="12293" name="Rectangle 5"/>
          <p:cNvSpPr>
            <a:spLocks noGrp="1" noChangeArrowheads="1"/>
          </p:cNvSpPr>
          <p:nvPr>
            <p:ph sz="quarter" idx="14"/>
          </p:nvPr>
        </p:nvSpPr>
        <p:spPr>
          <a:xfrm>
            <a:off x="5219700" y="1196975"/>
            <a:ext cx="3529013" cy="4895850"/>
          </a:xfrm>
        </p:spPr>
        <p:txBody>
          <a:bodyPr rtlCol="0">
            <a:normAutofit lnSpcReduction="10000"/>
          </a:bodyPr>
          <a:lstStyle/>
          <a:p>
            <a:pPr marL="45720" indent="0" algn="ctr" eaLnBrk="1" fontAlgn="auto" hangingPunct="1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Побудований за наказом короля Людвіга Баварського і повинен був утілити усі уявлення про казкове рицарське минуле Германій. Знаходиться біля "романтичної дороги" з </a:t>
            </a:r>
            <a:r>
              <a:rPr lang="uk-UA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Фюсена</a:t>
            </a:r>
            <a:r>
              <a:rPr lang="uk-UA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 у </a:t>
            </a:r>
            <a:r>
              <a:rPr lang="uk-UA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Вюрцбург</a:t>
            </a:r>
            <a:r>
              <a:rPr lang="uk-UA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, але безпосередньо до замку можна проїхати тільки верхи або пішки.</a:t>
            </a:r>
            <a:endParaRPr lang="uk-UA" sz="2400" dirty="0"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79388" y="404813"/>
            <a:ext cx="8856662" cy="6337300"/>
          </a:xfrm>
        </p:spPr>
        <p:txBody>
          <a:bodyPr rtlCol="0">
            <a:normAutofit fontScale="92500" lnSpcReduction="10000"/>
          </a:bodyPr>
          <a:lstStyle/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cademy" pitchFamily="2" charset="0"/>
              </a:rPr>
              <a:t>Господарство країни.</a:t>
            </a: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	</a:t>
            </a:r>
            <a:r>
              <a:rPr lang="uk-UA" sz="1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Післявоєнний час економіки ФРН : "німецька модель" відновлення економіки по принципах соціального ринкового господарства.</a:t>
            </a: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1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	70-і роки Західної Німеччини, час змін: участь країни в європейській інтеграції, координація грошової політики, відкритість економіки іноземним інвестиціям і торгівлі.</a:t>
            </a: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1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	Нині по розмірах промислового виробництва ФРН займає 4 місце у світі, поступаючись США, Китаю і Японії. Структура країни переконливо свідчить, що ФРН знаходиться на постіндустріальному розвитку.</a:t>
            </a: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1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	Ведеться видобуток бурого і кам'яного вугілля, нафти, природного газу, поліметалевий руд, калійною і куховарською солей. 	Чорна і кольорова металургія, різноманітне машинобудування: верстатобудування, електротехніка і радіоелектроніка, </a:t>
            </a:r>
            <a:r>
              <a:rPr lang="uk-UA" sz="1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приладо</a:t>
            </a:r>
            <a:r>
              <a:rPr lang="uk-UA" sz="1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 -, </a:t>
            </a:r>
            <a:r>
              <a:rPr lang="uk-UA" sz="1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автомобіле</a:t>
            </a:r>
            <a:r>
              <a:rPr lang="uk-UA" sz="1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 - і суднобудування і інші. Потужна хімічна і нафтохімічна промисловість. Розвинені деревообробна, легка, харчова промисловість, виробництво виробів з фарфору, музичних інструментів. </a:t>
            </a:r>
            <a:r>
              <a:rPr lang="uk-UA" sz="19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Високоінтенсивне</a:t>
            </a:r>
            <a:r>
              <a:rPr lang="uk-UA" sz="1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 сільське господарство з переважанням галузей тваринництва (свинарство і молочне тваринництво). Рослинництво спеціалізується на виробництві зерна, цукрового буряка, картоплі. Хмелярство. Виноробство. Рибництво.</a:t>
            </a:r>
            <a:endParaRPr lang="uk-UA" sz="1900" dirty="0"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" t="18713" r="8987" b="3555"/>
          <a:stretch>
            <a:fillRect/>
          </a:stretch>
        </p:blipFill>
        <p:spPr bwMode="auto">
          <a:xfrm>
            <a:off x="107950" y="309563"/>
            <a:ext cx="5543550" cy="648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2708275"/>
            <a:ext cx="3114675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16" name="Group 44"/>
          <p:cNvGraphicFramePr>
            <a:graphicFrameLocks noGrp="1"/>
          </p:cNvGraphicFramePr>
          <p:nvPr/>
        </p:nvGraphicFramePr>
        <p:xfrm>
          <a:off x="395288" y="260350"/>
          <a:ext cx="8280400" cy="5905500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2592124"/>
                <a:gridCol w="2807964"/>
                <a:gridCol w="2880312"/>
              </a:tblGrid>
              <a:tr h="6175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u="none" strike="noStrike" cap="none" normalizeH="0" baseline="0" noProof="0" dirty="0" smtClean="0">
                          <a:ln>
                            <a:noFill/>
                          </a:ln>
                          <a:effectLst/>
                          <a:latin typeface="Bookman Old Style" pitchFamily="18" charset="0"/>
                        </a:rPr>
                        <a:t>Північ та Схід</a:t>
                      </a:r>
                      <a:endParaRPr kumimoji="0" lang="uk-UA" sz="1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 marL="91434" marR="91434"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u="none" strike="noStrike" cap="none" normalizeH="0" baseline="0" noProof="0" smtClean="0">
                          <a:ln>
                            <a:noFill/>
                          </a:ln>
                          <a:effectLst/>
                          <a:latin typeface="Bookman Old Style" pitchFamily="18" charset="0"/>
                        </a:rPr>
                        <a:t>Західна частина</a:t>
                      </a:r>
                      <a:endParaRPr kumimoji="0" lang="uk-UA" sz="1800" b="1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 marL="91434" marR="91434"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u="none" strike="noStrike" cap="none" normalizeH="0" baseline="0" noProof="0" dirty="0" smtClean="0">
                          <a:ln>
                            <a:noFill/>
                          </a:ln>
                          <a:effectLst/>
                          <a:latin typeface="Bookman Old Style" pitchFamily="18" charset="0"/>
                        </a:rPr>
                        <a:t>Південна частина</a:t>
                      </a:r>
                      <a:endParaRPr kumimoji="0" lang="uk-UA" sz="1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 marL="91434" marR="91434" marT="45724" marB="45724" horzOverflow="overflow"/>
                </a:tc>
              </a:tr>
              <a:tr h="52879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4" marR="91434"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4" marR="91434"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4" marR="91434" marT="45724" marB="45724" horzOverflow="overflow"/>
                </a:tc>
              </a:tr>
            </a:tbl>
          </a:graphicData>
        </a:graphic>
      </p:graphicFrame>
      <p:sp>
        <p:nvSpPr>
          <p:cNvPr id="22544" name="Text Box 34"/>
          <p:cNvSpPr txBox="1">
            <a:spLocks noChangeArrowheads="1"/>
          </p:cNvSpPr>
          <p:nvPr/>
        </p:nvSpPr>
        <p:spPr bwMode="auto">
          <a:xfrm>
            <a:off x="2916238" y="1341438"/>
            <a:ext cx="25193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28707" name="Text Box 35"/>
          <p:cNvSpPr txBox="1">
            <a:spLocks noChangeArrowheads="1"/>
          </p:cNvSpPr>
          <p:nvPr/>
        </p:nvSpPr>
        <p:spPr bwMode="auto">
          <a:xfrm>
            <a:off x="611188" y="981075"/>
            <a:ext cx="2447925" cy="286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uk-UA">
                <a:latin typeface="Bookman Old Style" pitchFamily="18" charset="0"/>
              </a:rPr>
              <a:t>Спеціалізація:      обслуговування   зовнішньої торгівлі      (портове господарство, судноплавство),   виплавка   міді, автобудування,   молочне і м'ясне тваринництво </a:t>
            </a:r>
            <a:endParaRPr lang="uk-UA"/>
          </a:p>
        </p:txBody>
      </p:sp>
      <p:sp>
        <p:nvSpPr>
          <p:cNvPr id="28708" name="Text Box 36"/>
          <p:cNvSpPr txBox="1">
            <a:spLocks noChangeArrowheads="1"/>
          </p:cNvSpPr>
          <p:nvPr/>
        </p:nvSpPr>
        <p:spPr bwMode="auto">
          <a:xfrm>
            <a:off x="3132138" y="981075"/>
            <a:ext cx="2592387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>
                <a:latin typeface="Bookman Old Style" pitchFamily="18" charset="0"/>
              </a:rPr>
              <a:t>Спеціалізація:   видобуток вугілля, чорна і кольорова металургія ("Тісен",      "Манесман"), виробництво  устаткування, двигунів, локомотивів та ін., хімічна   і   текстильна промисловість </a:t>
            </a:r>
          </a:p>
        </p:txBody>
      </p:sp>
      <p:sp>
        <p:nvSpPr>
          <p:cNvPr id="28710" name="Text Box 38"/>
          <p:cNvSpPr txBox="1">
            <a:spLocks noChangeArrowheads="1"/>
          </p:cNvSpPr>
          <p:nvPr/>
        </p:nvSpPr>
        <p:spPr bwMode="auto">
          <a:xfrm>
            <a:off x="5795963" y="908050"/>
            <a:ext cx="2808287" cy="424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>
                <a:latin typeface="Bookman Old Style" pitchFamily="18" charset="0"/>
              </a:rPr>
              <a:t>Спеціалізація:    різноманітне    машинобудування   (електротехнічне - "Сіменс", "Роберт Бош", оптика, електронне   приладобудування і автомобілебудування).   Хімічна,        текстильна, швейна промисловість,  видобуток уранової руди, виробництво с/х продукції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7" grpId="0"/>
      <p:bldP spid="28708" grpId="0"/>
      <p:bldP spid="287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107950" y="1412875"/>
            <a:ext cx="4464050" cy="5184775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uk-UA" sz="2000" dirty="0" smtClean="0">
                <a:latin typeface="Bookman Old Style" pitchFamily="18" charset="0"/>
              </a:rPr>
              <a:t>1. </a:t>
            </a:r>
            <a:r>
              <a:rPr lang="uk-UA" sz="2400" dirty="0" smtClean="0">
                <a:latin typeface="Bookman Old Style" pitchFamily="18" charset="0"/>
              </a:rPr>
              <a:t>Металургія - м. </a:t>
            </a:r>
            <a:r>
              <a:rPr lang="uk-UA" sz="2400" dirty="0" err="1" smtClean="0">
                <a:latin typeface="Bookman Old Style" pitchFamily="18" charset="0"/>
              </a:rPr>
              <a:t>Дуйсбург</a:t>
            </a:r>
            <a:endParaRPr lang="uk-UA" sz="2400" dirty="0" smtClean="0">
              <a:latin typeface="Bookman Old Style" pitchFamily="18" charset="0"/>
            </a:endParaRP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uk-UA" sz="2400" dirty="0" smtClean="0">
              <a:latin typeface="Bookman Old Style" pitchFamily="18" charset="0"/>
            </a:endParaRP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uk-UA" sz="2400" dirty="0" smtClean="0">
                <a:latin typeface="Bookman Old Style" pitchFamily="18" charset="0"/>
              </a:rPr>
              <a:t>2.Автомобілебудування - м. </a:t>
            </a:r>
            <a:r>
              <a:rPr lang="uk-UA" sz="2400" dirty="0" err="1" smtClean="0">
                <a:latin typeface="Bookman Old Style" pitchFamily="18" charset="0"/>
              </a:rPr>
              <a:t>Даймлер</a:t>
            </a:r>
            <a:r>
              <a:rPr lang="uk-UA" sz="2400" dirty="0" smtClean="0">
                <a:latin typeface="Bookman Old Style" pitchFamily="18" charset="0"/>
              </a:rPr>
              <a:t> "</a:t>
            </a:r>
            <a:r>
              <a:rPr lang="uk-UA" sz="2400" dirty="0" err="1" smtClean="0">
                <a:latin typeface="Bookman Old Style" pitchFamily="18" charset="0"/>
              </a:rPr>
              <a:t>Бенц</a:t>
            </a:r>
            <a:r>
              <a:rPr lang="uk-UA" sz="2400" dirty="0" smtClean="0">
                <a:latin typeface="Bookman Old Style" pitchFamily="18" charset="0"/>
              </a:rPr>
              <a:t>",           </a:t>
            </a: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uk-UA" sz="2400" dirty="0" smtClean="0">
                <a:latin typeface="Bookman Old Style" pitchFamily="18" charset="0"/>
              </a:rPr>
              <a:t>м. </a:t>
            </a:r>
            <a:r>
              <a:rPr lang="uk-UA" sz="2400" dirty="0" err="1" smtClean="0">
                <a:latin typeface="Bookman Old Style" pitchFamily="18" charset="0"/>
              </a:rPr>
              <a:t>Вольфсбург</a:t>
            </a:r>
            <a:r>
              <a:rPr lang="uk-UA" sz="2400" dirty="0" smtClean="0">
                <a:latin typeface="Bookman Old Style" pitchFamily="18" charset="0"/>
              </a:rPr>
              <a:t> "Фольксваген",</a:t>
            </a: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uk-UA" sz="2400" dirty="0">
                <a:latin typeface="Bookman Old Style" pitchFamily="18" charset="0"/>
              </a:rPr>
              <a:t>м</a:t>
            </a:r>
            <a:r>
              <a:rPr lang="uk-UA" sz="2400" dirty="0" smtClean="0">
                <a:latin typeface="Bookman Old Style" pitchFamily="18" charset="0"/>
              </a:rPr>
              <a:t>. </a:t>
            </a:r>
            <a:r>
              <a:rPr lang="uk-UA" sz="2400" dirty="0" err="1" smtClean="0">
                <a:latin typeface="Bookman Old Style" pitchFamily="18" charset="0"/>
              </a:rPr>
              <a:t>Штутгарт</a:t>
            </a:r>
            <a:r>
              <a:rPr lang="uk-UA" sz="2400" dirty="0" smtClean="0">
                <a:latin typeface="Bookman Old Style" pitchFamily="18" charset="0"/>
              </a:rPr>
              <a:t> "Мерседес"</a:t>
            </a: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uk-UA" sz="2400" dirty="0" smtClean="0">
              <a:latin typeface="Bookman Old Style" pitchFamily="18" charset="0"/>
            </a:endParaRP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uk-UA" sz="2400" dirty="0" smtClean="0">
                <a:latin typeface="Bookman Old Style" pitchFamily="18" charset="0"/>
              </a:rPr>
              <a:t>3.Хімічні концерни БАСФ, "</a:t>
            </a:r>
            <a:r>
              <a:rPr lang="uk-UA" sz="2400" dirty="0" err="1" smtClean="0">
                <a:latin typeface="Bookman Old Style" pitchFamily="18" charset="0"/>
              </a:rPr>
              <a:t>Хезст</a:t>
            </a:r>
            <a:r>
              <a:rPr lang="uk-UA" sz="2400" dirty="0" smtClean="0">
                <a:latin typeface="Bookman Old Style" pitchFamily="18" charset="0"/>
              </a:rPr>
              <a:t>", "Байєр".</a:t>
            </a: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uk-UA" sz="2400" dirty="0" smtClean="0">
              <a:latin typeface="Bookman Old Style" pitchFamily="18" charset="0"/>
            </a:endParaRP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uk-UA" sz="2400" dirty="0" smtClean="0">
                <a:latin typeface="Bookman Old Style" pitchFamily="18" charset="0"/>
              </a:rPr>
              <a:t>4. Легка промисловість - "</a:t>
            </a:r>
            <a:r>
              <a:rPr lang="uk-UA" sz="2400" dirty="0" err="1" smtClean="0">
                <a:latin typeface="Bookman Old Style" pitchFamily="18" charset="0"/>
              </a:rPr>
              <a:t>Адідас</a:t>
            </a:r>
            <a:r>
              <a:rPr lang="uk-UA" sz="2400" dirty="0" smtClean="0">
                <a:latin typeface="Bookman Old Style" pitchFamily="18" charset="0"/>
              </a:rPr>
              <a:t>"</a:t>
            </a:r>
            <a:endParaRPr lang="uk-UA" sz="2400" dirty="0">
              <a:latin typeface="Bookman Old Style" pitchFamily="18" charset="0"/>
            </a:endParaRPr>
          </a:p>
        </p:txBody>
      </p:sp>
      <p:pic>
        <p:nvPicPr>
          <p:cNvPr id="23555" name="Picture 11" descr="http://www.sportscarcup.com/expensive/mercedes-benz-slr-mclar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1"/>
          <a:stretch>
            <a:fillRect/>
          </a:stretch>
        </p:blipFill>
        <p:spPr bwMode="auto">
          <a:xfrm>
            <a:off x="4643438" y="1484313"/>
            <a:ext cx="2436812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251520" y="404665"/>
            <a:ext cx="8784976" cy="1296144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dirty="0" smtClean="0">
                <a:latin typeface="Academy" pitchFamily="2" charset="0"/>
              </a:rPr>
              <a:t>Галузі промисловості </a:t>
            </a:r>
            <a:r>
              <a:rPr lang="ru-RU" dirty="0" smtClean="0">
                <a:latin typeface="Academy" pitchFamily="2" charset="0"/>
              </a:rPr>
              <a:t>ФРН</a:t>
            </a:r>
            <a:endParaRPr lang="ru-RU" dirty="0">
              <a:latin typeface="Academy" pitchFamily="2" charset="0"/>
            </a:endParaRPr>
          </a:p>
        </p:txBody>
      </p:sp>
      <p:pic>
        <p:nvPicPr>
          <p:cNvPr id="23557" name="Picture 13" descr="http://www.arhinovosti.ru/wp-content/uploads/2008/09/homepage_container_2_b-500x3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0" t="13176" r="5537" b="9924"/>
          <a:stretch>
            <a:fillRect/>
          </a:stretch>
        </p:blipFill>
        <p:spPr bwMode="auto">
          <a:xfrm>
            <a:off x="6257925" y="3068638"/>
            <a:ext cx="2744788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5" descr="http://www.rfpl.org/show.php?size=large&amp;id=88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325" y="4724400"/>
            <a:ext cx="2944813" cy="196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9" descr="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798513"/>
            <a:ext cx="6553200" cy="602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7384"/>
            <a:ext cx="9036050" cy="792162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1800" dirty="0"/>
              <a:t>1. ЕГП  ФРН.</a:t>
            </a:r>
            <a:br>
              <a:rPr lang="ru-RU" sz="1800" dirty="0"/>
            </a:br>
            <a:r>
              <a:rPr lang="ru-RU" sz="1400" dirty="0" err="1">
                <a:latin typeface="Bookman Old Style" pitchFamily="18" charset="0"/>
              </a:rPr>
              <a:t>Завдання</a:t>
            </a:r>
            <a:r>
              <a:rPr lang="ru-RU" sz="1400" dirty="0">
                <a:latin typeface="Bookman Old Style" pitchFamily="18" charset="0"/>
              </a:rPr>
              <a:t>. </a:t>
            </a:r>
            <a:r>
              <a:rPr lang="ru-RU" sz="1400" dirty="0" err="1">
                <a:latin typeface="Bookman Old Style" pitchFamily="18" charset="0"/>
              </a:rPr>
              <a:t>Вивчите</a:t>
            </a:r>
            <a:r>
              <a:rPr lang="ru-RU" sz="1400" dirty="0">
                <a:latin typeface="Bookman Old Style" pitchFamily="18" charset="0"/>
              </a:rPr>
              <a:t> </a:t>
            </a:r>
            <a:r>
              <a:rPr lang="ru-RU" sz="1400" dirty="0" err="1">
                <a:latin typeface="Bookman Old Style" pitchFamily="18" charset="0"/>
              </a:rPr>
              <a:t>політичну</a:t>
            </a:r>
            <a:r>
              <a:rPr lang="ru-RU" sz="1400" dirty="0">
                <a:latin typeface="Bookman Old Style" pitchFamily="18" charset="0"/>
              </a:rPr>
              <a:t> карту </a:t>
            </a:r>
            <a:r>
              <a:rPr lang="ru-RU" sz="1400" dirty="0" err="1">
                <a:latin typeface="Bookman Old Style" pitchFamily="18" charset="0"/>
              </a:rPr>
              <a:t>Європи</a:t>
            </a:r>
            <a:r>
              <a:rPr lang="ru-RU" sz="1400" dirty="0">
                <a:latin typeface="Bookman Old Style" pitchFamily="18" charset="0"/>
              </a:rPr>
              <a:t>, </a:t>
            </a:r>
            <a:r>
              <a:rPr lang="ru-RU" sz="1400" dirty="0" err="1">
                <a:latin typeface="Bookman Old Style" pitchFamily="18" charset="0"/>
              </a:rPr>
              <a:t>оціните</a:t>
            </a:r>
            <a:r>
              <a:rPr lang="ru-RU" sz="1400" dirty="0">
                <a:latin typeface="Bookman Old Style" pitchFamily="18" charset="0"/>
              </a:rPr>
              <a:t> ЕГП ФРН, </a:t>
            </a:r>
            <a:r>
              <a:rPr lang="ru-RU" sz="1400" dirty="0" err="1">
                <a:latin typeface="Bookman Old Style" pitchFamily="18" charset="0"/>
              </a:rPr>
              <a:t>виділивши</a:t>
            </a:r>
            <a:r>
              <a:rPr lang="ru-RU" sz="1400" dirty="0">
                <a:latin typeface="Bookman Old Style" pitchFamily="18" charset="0"/>
              </a:rPr>
              <a:t> три </a:t>
            </a:r>
            <a:r>
              <a:rPr lang="ru-RU" sz="1400" dirty="0" err="1">
                <a:latin typeface="Bookman Old Style" pitchFamily="18" charset="0"/>
              </a:rPr>
              <a:t>характерні</a:t>
            </a:r>
            <a:r>
              <a:rPr lang="ru-RU" sz="1400" dirty="0">
                <a:latin typeface="Bookman Old Style" pitchFamily="18" charset="0"/>
              </a:rPr>
              <a:t> </a:t>
            </a:r>
            <a:r>
              <a:rPr lang="ru-RU" sz="1400" dirty="0" err="1">
                <a:latin typeface="Bookman Old Style" pitchFamily="18" charset="0"/>
              </a:rPr>
              <a:t>риси</a:t>
            </a:r>
            <a:r>
              <a:rPr lang="ru-RU" sz="1400" dirty="0">
                <a:latin typeface="Bookman Old Style" pitchFamily="18" charset="0"/>
              </a:rPr>
              <a:t>.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 txBox="1">
            <a:spLocks noChangeArrowheads="1"/>
          </p:cNvSpPr>
          <p:nvPr/>
        </p:nvSpPr>
        <p:spPr>
          <a:xfrm>
            <a:off x="250825" y="476250"/>
            <a:ext cx="4321175" cy="61214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  <a:defRPr/>
            </a:pPr>
            <a:r>
              <a:rPr lang="uk-UA" sz="2000" dirty="0">
                <a:latin typeface="Bookman Old Style" pitchFamily="18" charset="0"/>
              </a:rPr>
              <a:t>5</a:t>
            </a:r>
            <a:r>
              <a:rPr lang="uk-UA" sz="2000" dirty="0" smtClean="0">
                <a:latin typeface="Bookman Old Style" pitchFamily="18" charset="0"/>
              </a:rPr>
              <a:t>. </a:t>
            </a:r>
            <a:r>
              <a:rPr lang="uk-UA" sz="2400" dirty="0" smtClean="0">
                <a:latin typeface="Bookman Old Style" pitchFamily="18" charset="0"/>
              </a:rPr>
              <a:t>Пиво - Баварія</a:t>
            </a:r>
          </a:p>
          <a:p>
            <a:pPr>
              <a:defRPr/>
            </a:pPr>
            <a:endParaRPr lang="uk-UA" sz="2400" dirty="0" smtClean="0">
              <a:latin typeface="Bookman Old Style" pitchFamily="18" charset="0"/>
            </a:endParaRPr>
          </a:p>
          <a:p>
            <a:pPr marL="45720" indent="0">
              <a:buFont typeface="Georgia" pitchFamily="18" charset="0"/>
              <a:buNone/>
              <a:defRPr/>
            </a:pPr>
            <a:endParaRPr lang="uk-UA" sz="2400" dirty="0">
              <a:latin typeface="Bookman Old Style" pitchFamily="18" charset="0"/>
            </a:endParaRPr>
          </a:p>
          <a:p>
            <a:pPr marL="45720" indent="0">
              <a:buFont typeface="Georgia" pitchFamily="18" charset="0"/>
              <a:buNone/>
              <a:defRPr/>
            </a:pPr>
            <a:r>
              <a:rPr lang="uk-UA" sz="2400" dirty="0" smtClean="0">
                <a:latin typeface="Bookman Old Style" pitchFamily="18" charset="0"/>
              </a:rPr>
              <a:t>6. Ліки </a:t>
            </a:r>
          </a:p>
          <a:p>
            <a:pPr>
              <a:defRPr/>
            </a:pPr>
            <a:endParaRPr lang="uk-UA" sz="2400" dirty="0" smtClean="0">
              <a:latin typeface="Bookman Old Style" pitchFamily="18" charset="0"/>
            </a:endParaRPr>
          </a:p>
          <a:p>
            <a:pPr marL="45720" indent="0">
              <a:buFont typeface="Georgia" pitchFamily="18" charset="0"/>
              <a:buNone/>
              <a:defRPr/>
            </a:pPr>
            <a:r>
              <a:rPr lang="uk-UA" sz="2400" dirty="0" smtClean="0">
                <a:latin typeface="Bookman Old Style" pitchFamily="18" charset="0"/>
              </a:rPr>
              <a:t>7. Точне машинобудування</a:t>
            </a:r>
          </a:p>
          <a:p>
            <a:pPr>
              <a:defRPr/>
            </a:pPr>
            <a:endParaRPr lang="uk-UA" sz="2400" dirty="0" smtClean="0">
              <a:latin typeface="Bookman Old Style" pitchFamily="18" charset="0"/>
            </a:endParaRPr>
          </a:p>
          <a:p>
            <a:pPr>
              <a:defRPr/>
            </a:pPr>
            <a:endParaRPr lang="uk-UA" sz="2400" dirty="0" smtClean="0">
              <a:latin typeface="Bookman Old Style" pitchFamily="18" charset="0"/>
            </a:endParaRPr>
          </a:p>
          <a:p>
            <a:pPr marL="45720" indent="0">
              <a:buFont typeface="Georgia" pitchFamily="18" charset="0"/>
              <a:buNone/>
              <a:defRPr/>
            </a:pPr>
            <a:r>
              <a:rPr lang="uk-UA" sz="2400" dirty="0">
                <a:latin typeface="Bookman Old Style" pitchFamily="18" charset="0"/>
              </a:rPr>
              <a:t>8</a:t>
            </a:r>
            <a:r>
              <a:rPr lang="uk-UA" sz="2400" smtClean="0">
                <a:latin typeface="Bookman Old Style" pitchFamily="18" charset="0"/>
              </a:rPr>
              <a:t>. </a:t>
            </a:r>
            <a:r>
              <a:rPr lang="uk-UA" sz="2400" dirty="0" smtClean="0">
                <a:latin typeface="Bookman Old Style" pitchFamily="18" charset="0"/>
              </a:rPr>
              <a:t>Пластмаси, СК, СВ</a:t>
            </a:r>
            <a:endParaRPr lang="uk-UA" sz="2400" dirty="0">
              <a:latin typeface="Bookman Old Style" pitchFamily="18" charset="0"/>
            </a:endParaRPr>
          </a:p>
        </p:txBody>
      </p:sp>
      <p:pic>
        <p:nvPicPr>
          <p:cNvPr id="24579" name="Picture 2" descr="http://t2.gstatic.com/images?q=tbn:cOJOge1MOcfr6M:http://s53.radikal.ru/i141/0903/31/553e6bcdb2d3.jpg&amp;t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60350"/>
            <a:ext cx="2062163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4" descr="http://www.dw-world.de/image/0,,4225623_1,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484313"/>
            <a:ext cx="184785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6" descr="http://elutsk.net/appmedia/uploads/289/125957348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763" y="2492375"/>
            <a:ext cx="21367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8" descr="http://www.dw-world.de/image/0,,5657696_1,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8"/>
          <a:stretch>
            <a:fillRect/>
          </a:stretch>
        </p:blipFill>
        <p:spPr bwMode="auto">
          <a:xfrm>
            <a:off x="4522788" y="4292600"/>
            <a:ext cx="3709987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549275"/>
            <a:ext cx="5543550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989138"/>
            <a:ext cx="294640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95288" y="260350"/>
            <a:ext cx="8569325" cy="6264275"/>
          </a:xfrm>
        </p:spPr>
        <p:txBody>
          <a:bodyPr rtlCol="0">
            <a:normAutofit/>
          </a:bodyPr>
          <a:lstStyle/>
          <a:p>
            <a:pPr indent="-182880" eaLnBrk="1" fontAlgn="auto" hangingPunct="1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Tx/>
              <a:buNone/>
              <a:defRPr/>
            </a:pPr>
            <a:endParaRPr lang="ru-RU" sz="2400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Сільське господарство</a:t>
            </a:r>
            <a:r>
              <a:rPr lang="uk-UA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. Високий рівень механізації і хімізації, висока врожайність, тип сільськогосподарського підприємства - сімейна ферма. 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uk-UA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Транспорт</a:t>
            </a:r>
            <a:r>
              <a:rPr lang="uk-UA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. Ведучий автомобільний, добре розвинена річкова і канальна системи. Головні порти - Гамбург, </a:t>
            </a:r>
            <a:r>
              <a:rPr lang="uk-UA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Вольфсбург</a:t>
            </a:r>
            <a:r>
              <a:rPr lang="uk-UA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, Ганновер. 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uk-UA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Невиробнича сфера</a:t>
            </a:r>
            <a:r>
              <a:rPr lang="uk-UA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. Зайнято в ній 64% населення. У число 50 найбільших банків світу входять вісім німецьких - найбільший з них "</a:t>
            </a:r>
            <a:r>
              <a:rPr lang="uk-UA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Дойче</a:t>
            </a:r>
            <a:r>
              <a:rPr lang="uk-UA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 Банк". 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333375"/>
            <a:ext cx="8229600" cy="6048375"/>
          </a:xfrm>
        </p:spPr>
        <p:txBody>
          <a:bodyPr rtlCol="0">
            <a:normAutofit/>
          </a:bodyPr>
          <a:lstStyle/>
          <a:p>
            <a:pPr marL="45720" indent="0" algn="ctr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cademy" pitchFamily="2" charset="0"/>
              </a:rPr>
              <a:t>Зовнішня торгівля</a:t>
            </a: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8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cademyCTT" pitchFamily="2" charset="0"/>
              </a:rPr>
              <a:t>Імпорт</a:t>
            </a:r>
            <a:r>
              <a:rPr lang="uk-UA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cademyCTT" pitchFamily="2" charset="0"/>
              </a:rPr>
              <a:t>: </a:t>
            </a:r>
          </a:p>
          <a:p>
            <a:pPr indent="-182880" algn="just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Char char="q"/>
              <a:defRPr/>
            </a:pP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мінеральна сировина (залізні, марганцеві, мідні, алюмінієві, поліметалеві руди, нафта, газ, кам'яне вугілля та ін.)</a:t>
            </a:r>
          </a:p>
          <a:p>
            <a:pPr indent="-182880" algn="just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Char char="q"/>
              <a:defRPr/>
            </a:pP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Продовольчі товари: цукор, зерно, м’ясо, картопля</a:t>
            </a:r>
          </a:p>
          <a:p>
            <a:pPr indent="-182880" algn="just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Char char="q"/>
              <a:defRPr/>
            </a:pP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Корми </a:t>
            </a:r>
          </a:p>
          <a:p>
            <a:pPr indent="-182880" algn="just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Char char="q"/>
              <a:defRPr/>
            </a:pP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Кольорові метали: мідь, 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ц</a:t>
            </a: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инк, алюміній та ін.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8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cademyCTT" pitchFamily="2" charset="0"/>
              </a:rPr>
              <a:t>Експорт</a:t>
            </a:r>
            <a:r>
              <a:rPr lang="uk-UA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cademyCTT" pitchFamily="2" charset="0"/>
              </a:rPr>
              <a:t>: 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Char char="q"/>
              <a:defRPr/>
            </a:pP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Автомобілі, кораблі, верстати, електроніка, електротехніка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Char char="q"/>
              <a:defRPr/>
            </a:pP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Хімікати</a:t>
            </a:r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Char char="q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 </a:t>
            </a: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Сталь і прокат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Char char="q"/>
              <a:defRPr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 </a:t>
            </a: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Кокс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tm150_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" y="1484313"/>
            <a:ext cx="3562350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07950" y="260350"/>
            <a:ext cx="8928100" cy="720725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400" dirty="0">
                <a:latin typeface="Bookman Old Style" pitchFamily="18" charset="0"/>
              </a:rPr>
              <a:t>2. "</a:t>
            </a:r>
            <a:r>
              <a:rPr lang="ru-RU" sz="2400" dirty="0" err="1">
                <a:latin typeface="Bookman Old Style" pitchFamily="18" charset="0"/>
              </a:rPr>
              <a:t>Візитна</a:t>
            </a:r>
            <a:r>
              <a:rPr lang="ru-RU" sz="2400" dirty="0">
                <a:latin typeface="Bookman Old Style" pitchFamily="18" charset="0"/>
              </a:rPr>
              <a:t> </a:t>
            </a:r>
            <a:r>
              <a:rPr lang="ru-RU" sz="2400" dirty="0" err="1">
                <a:latin typeface="Bookman Old Style" pitchFamily="18" charset="0"/>
              </a:rPr>
              <a:t>картка</a:t>
            </a:r>
            <a:r>
              <a:rPr lang="ru-RU" sz="2400" dirty="0">
                <a:latin typeface="Bookman Old Style" pitchFamily="18" charset="0"/>
              </a:rPr>
              <a:t>" </a:t>
            </a:r>
            <a:r>
              <a:rPr lang="ru-RU" sz="2400" dirty="0" err="1">
                <a:latin typeface="Bookman Old Style" pitchFamily="18" charset="0"/>
              </a:rPr>
              <a:t>країни</a:t>
            </a:r>
            <a:r>
              <a:rPr lang="ru-RU" sz="2400" dirty="0">
                <a:latin typeface="Bookman Old Style" pitchFamily="18" charset="0"/>
              </a:rPr>
              <a:t>.</a:t>
            </a:r>
            <a:br>
              <a:rPr lang="ru-RU" sz="2400" dirty="0">
                <a:latin typeface="Bookman Old Style" pitchFamily="18" charset="0"/>
              </a:rPr>
            </a:br>
            <a:endParaRPr lang="ru-RU" sz="2400" dirty="0"/>
          </a:p>
        </p:txBody>
      </p:sp>
      <p:pic>
        <p:nvPicPr>
          <p:cNvPr id="7172" name="Picture 6"/>
          <p:cNvPicPr>
            <a:picLocks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0200" y="2124075"/>
            <a:ext cx="4826000" cy="2897188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116632"/>
            <a:ext cx="6512511" cy="1143000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dirty="0" smtClean="0">
                <a:latin typeface="Bookman Old Style" pitchFamily="18" charset="0"/>
              </a:rPr>
              <a:t>Розміри</a:t>
            </a:r>
            <a:r>
              <a:rPr lang="ru-RU" dirty="0" smtClean="0">
                <a:latin typeface="Bookman Old Style" pitchFamily="18" charset="0"/>
              </a:rPr>
              <a:t> </a:t>
            </a:r>
            <a:r>
              <a:rPr lang="ru-RU" dirty="0">
                <a:latin typeface="Bookman Old Style" pitchFamily="18" charset="0"/>
              </a:rPr>
              <a:t>ФРН</a:t>
            </a:r>
          </a:p>
        </p:txBody>
      </p:sp>
      <p:sp>
        <p:nvSpPr>
          <p:cNvPr id="8195" name="Rectangle 3"/>
          <p:cNvSpPr>
            <a:spLocks noGrp="1" noRot="1" noChangeAspect="1" noMove="1" noResize="1" noEditPoints="1" noAdjustHandles="1" noChangeArrowheads="1" noChangeShapeType="1" noTextEdit="1"/>
          </p:cNvSpPr>
          <p:nvPr>
            <p:ph sz="quarter" idx="13"/>
          </p:nvPr>
        </p:nvSpPr>
        <p:spPr>
          <a:xfrm>
            <a:off x="179388" y="1052513"/>
            <a:ext cx="8712200" cy="5545137"/>
          </a:xfrm>
          <a:blipFill rotWithShape="1">
            <a:blip r:embed="rId2"/>
            <a:stretch>
              <a:fillRect l="-979" t="-2530" r="-1049"/>
            </a:stretch>
          </a:blipFill>
          <a:extLst/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6632"/>
            <a:ext cx="9144000" cy="1008112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4200" dirty="0" smtClean="0">
                <a:latin typeface="Bookman Old Style" pitchFamily="18" charset="0"/>
              </a:rPr>
              <a:t>Корисні копалини </a:t>
            </a:r>
            <a:r>
              <a:rPr lang="uk-UA" sz="4200" dirty="0">
                <a:latin typeface="Bookman Old Style" pitchFamily="18" charset="0"/>
              </a:rPr>
              <a:t>Німеччини</a:t>
            </a:r>
            <a:endParaRPr lang="ru-RU" sz="4200" dirty="0">
              <a:latin typeface="Bookman Old Style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07950" y="1052513"/>
            <a:ext cx="5111750" cy="5616575"/>
          </a:xfrm>
        </p:spPr>
        <p:txBody>
          <a:bodyPr rtlCol="0">
            <a:normAutofit/>
          </a:bodyPr>
          <a:lstStyle/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Кам'яне вугілля</a:t>
            </a:r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 – Рур (90%), Саар, </a:t>
            </a:r>
            <a:r>
              <a:rPr lang="uk-UA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Ахен</a:t>
            </a:r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;</a:t>
            </a: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uk-UA" sz="8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Буре вугілля </a:t>
            </a:r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– </a:t>
            </a:r>
            <a:r>
              <a:rPr lang="uk-UA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Нижньорейнський</a:t>
            </a: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 </a:t>
            </a: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uk-UA" sz="8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Калійна сіль </a:t>
            </a: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– Ганновер, передгір'я </a:t>
            </a:r>
            <a:r>
              <a:rPr lang="uk-UA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Гарца</a:t>
            </a: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;</a:t>
            </a: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uk-UA" sz="8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Кам'яна сіль </a:t>
            </a: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– </a:t>
            </a:r>
            <a:r>
              <a:rPr lang="uk-UA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Північно</a:t>
            </a: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 - Німецька  низовина</a:t>
            </a: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uk-UA" sz="8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Графіт</a:t>
            </a: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 – Баварський ліс</a:t>
            </a: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uk-UA" sz="8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Мідні руди </a:t>
            </a: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– </a:t>
            </a:r>
            <a:r>
              <a:rPr lang="uk-UA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Гарц</a:t>
            </a:r>
            <a:endParaRPr lang="uk-UA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uk-UA" sz="8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Поліметалеві руди</a:t>
            </a: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 – Рудні гори, </a:t>
            </a:r>
            <a:r>
              <a:rPr lang="uk-UA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Гарц</a:t>
            </a:r>
            <a:r>
              <a:rPr lang="uk-UA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, Рейнські сланцеві гори</a:t>
            </a:r>
          </a:p>
          <a:p>
            <a:pPr marL="45720" indent="0" algn="ctr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uk-UA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9220" name="Picture 2" descr="http://i.uralweb.ru/albums/fotos/f/15f/15f1367b5261b1233f82b00e907269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276475"/>
            <a:ext cx="367347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C:\Users\1\Desktop\germany_ma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3" y="404813"/>
            <a:ext cx="4286250" cy="467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8" descr="C:\Users\1\Desktop\050910_01062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713" y="373063"/>
            <a:ext cx="4478337" cy="468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Прямоугольник 4"/>
          <p:cNvSpPr>
            <a:spLocks noChangeArrowheads="1"/>
          </p:cNvSpPr>
          <p:nvPr/>
        </p:nvSpPr>
        <p:spPr bwMode="auto">
          <a:xfrm>
            <a:off x="74613" y="5229225"/>
            <a:ext cx="89614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Tx/>
              <a:buAutoNum type="arabicParenR"/>
            </a:pPr>
            <a:r>
              <a:rPr lang="uk-UA" sz="2000">
                <a:latin typeface="Bookman Old Style" pitchFamily="18" charset="0"/>
              </a:rPr>
              <a:t>Північно-Німецька низовина</a:t>
            </a:r>
          </a:p>
          <a:p>
            <a:pPr marL="342900" indent="-342900">
              <a:buFontTx/>
              <a:buAutoNum type="arabicParenR"/>
            </a:pPr>
            <a:r>
              <a:rPr lang="uk-UA" sz="2000">
                <a:latin typeface="Bookman Old Style" pitchFamily="18" charset="0"/>
              </a:rPr>
              <a:t>Гори: Гарц, Швацвард, Рудні гори, Рейнські Сланцеві гори</a:t>
            </a:r>
          </a:p>
          <a:p>
            <a:pPr marL="342900" indent="-342900">
              <a:buFontTx/>
              <a:buAutoNum type="arabicParenR"/>
            </a:pPr>
            <a:r>
              <a:rPr lang="uk-UA" sz="2000">
                <a:latin typeface="Bookman Old Style" pitchFamily="18" charset="0"/>
              </a:rPr>
              <a:t>Баварське плато</a:t>
            </a:r>
          </a:p>
          <a:p>
            <a:pPr marL="342900" indent="-342900">
              <a:buFontTx/>
              <a:buAutoNum type="arabicParenR"/>
            </a:pPr>
            <a:r>
              <a:rPr lang="uk-UA" sz="2000">
                <a:latin typeface="Bookman Old Style" pitchFamily="18" charset="0"/>
              </a:rPr>
              <a:t>Східні Альпи 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298450" y="4724400"/>
            <a:ext cx="8569325" cy="1944688"/>
          </a:xfrm>
        </p:spPr>
        <p:txBody>
          <a:bodyPr/>
          <a:lstStyle/>
          <a:p>
            <a:pPr marL="44450" indent="0" algn="just" eaLnBrk="1" hangingPunct="1"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</a:pPr>
            <a:r>
              <a:rPr lang="uk-UA" sz="1400" smtClean="0">
                <a:latin typeface="Bookman Old Style" pitchFamily="18" charset="0"/>
              </a:rPr>
              <a:t>	</a:t>
            </a:r>
            <a:r>
              <a:rPr lang="uk-UA" sz="1600" smtClean="0">
                <a:latin typeface="Bookman Old Style" pitchFamily="18" charset="0"/>
              </a:rPr>
              <a:t>До Німеччини відноситься частина Альп між Боденським озером і Берхтесгаденом. Ця місцевість багата захоплюючими дух панорамами і незвичайними проявами гри природи, живописними озерами і містечками такої казкової краси, що вони самі собою напрошуються у фотоальбом. У цих місцях мимоволі забуваєш, що Німеччина - ця густонаселена індустріальна держава. Тут панує природа, спокій і відпочинок.</a:t>
            </a: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25" y="620713"/>
            <a:ext cx="711835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23850" y="3644900"/>
            <a:ext cx="8569325" cy="2952750"/>
          </a:xfrm>
        </p:spPr>
        <p:txBody>
          <a:bodyPr rtlCol="0">
            <a:normAutofit lnSpcReduction="10000"/>
          </a:bodyPr>
          <a:lstStyle/>
          <a:p>
            <a:pPr marL="45720" indent="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	</a:t>
            </a:r>
            <a:r>
              <a:rPr lang="uk-UA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На півночі Германію омивається морями. Північне море притягає відвідувачів своїми розсипаними біля берегів невеликими острівцями, чистим повітрям, спокоєм, а літом - своїми піщаними пляжами. Своєрідність Балтійського моря полягає в глибоких </a:t>
            </a:r>
            <a:r>
              <a:rPr lang="uk-UA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фьордах</a:t>
            </a:r>
            <a:r>
              <a:rPr lang="uk-UA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 на заході і широких пляжах на сході. Тут природа збереглася в її первозданному, незайманому виді, і є багато можливостей ближче познайомитися з морем з суші або з корабля. Рівнина, що примикає до моря, з її похилими, зарослими лісом зеленими пагорбами і тихими озерами створює чарівний контраст узбережжю. Ніщо вже не нагадує тут про море, що знаходиться усього лише на видаленні в декілька кілометрів</a:t>
            </a:r>
          </a:p>
          <a:p>
            <a:pPr marL="45720" indent="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	Центр Німеччини має </a:t>
            </a:r>
            <a:r>
              <a:rPr lang="uk-UA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середньогірський</a:t>
            </a:r>
            <a:r>
              <a:rPr lang="uk-UA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 рельєф. Гори тут дуже індивідуальні і своєрідні залежно від району, і усі вони мають свій власний шарм. Але є і загальна риса: всюди вони покриті густими лісовими масивами і мають благотворно діюче, чисте повітря. </a:t>
            </a:r>
            <a:endParaRPr lang="uk-UA" sz="1600" dirty="0"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00063"/>
            <a:ext cx="4008437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522288"/>
            <a:ext cx="4000500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116632"/>
            <a:ext cx="6512511" cy="1143000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dirty="0">
                <a:latin typeface="Bookman Old Style" pitchFamily="18" charset="0"/>
              </a:rPr>
              <a:t>Клімат Німеччини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07950" y="1052513"/>
            <a:ext cx="4535488" cy="5616575"/>
          </a:xfrm>
        </p:spPr>
        <p:txBody>
          <a:bodyPr rtlCol="0">
            <a:normAutofit fontScale="92500" lnSpcReduction="20000"/>
          </a:bodyPr>
          <a:lstStyle/>
          <a:p>
            <a:pPr marL="45720" indent="0" algn="ctr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Клімат Німеччини помірний з середньорічною температурою близько 9° С. </a:t>
            </a:r>
          </a:p>
          <a:p>
            <a:pPr marL="45720" indent="0" algn="ctr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В північному регіоні позначається морський вплив, що і пом'якшує клімат. У центрі країни клімат більше континентальний: зима холодніша, а літо тепліше. Найтепліше літо - в Рейнській долині, а найхолодніші зими - в Альпах, на півдні країни. Середня температура січня у Берліні від - 3° С до 2° С, середня температура липня - від 14° С до 24° С. Найбільше опадів випадає на півдні - 1980 мм в рік, менше всього - на півночі: до 710 мм в рік.</a:t>
            </a:r>
          </a:p>
        </p:txBody>
      </p:sp>
      <p:pic>
        <p:nvPicPr>
          <p:cNvPr id="5" name="Picture 8" descr="C:\Users\1\Desktop\0f55d04617b07a3646b1216452acaffc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628775"/>
            <a:ext cx="4214812" cy="3752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331</TotalTime>
  <Words>749</Words>
  <Application>Microsoft Office PowerPoint</Application>
  <PresentationFormat>Экран (4:3)</PresentationFormat>
  <Paragraphs>98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2" baseType="lpstr">
      <vt:lpstr>Arial</vt:lpstr>
      <vt:lpstr>Trebuchet MS</vt:lpstr>
      <vt:lpstr>Georgia</vt:lpstr>
      <vt:lpstr>Calibri</vt:lpstr>
      <vt:lpstr>Bookman Old Style</vt:lpstr>
      <vt:lpstr>AcademyCTT</vt:lpstr>
      <vt:lpstr>Wingdings</vt:lpstr>
      <vt:lpstr>Academy</vt:lpstr>
      <vt:lpstr>Воздушный поток</vt:lpstr>
      <vt:lpstr>ФЕДЕРАТИВНА РЕСПУБЛІКА НІМЕЧЧИНА</vt:lpstr>
      <vt:lpstr>1. ЕГП  ФРН. Завдання. Вивчите політичну карту Європи, оціните ЕГП ФРН, виділивши три характерні риси. </vt:lpstr>
      <vt:lpstr>2. "Візитна картка" країни. </vt:lpstr>
      <vt:lpstr>Розміри ФРН</vt:lpstr>
      <vt:lpstr>Корисні копалини Німеччини</vt:lpstr>
      <vt:lpstr>Презентация PowerPoint</vt:lpstr>
      <vt:lpstr>Презентация PowerPoint</vt:lpstr>
      <vt:lpstr>Презентация PowerPoint</vt:lpstr>
      <vt:lpstr>Клімат Німеччини</vt:lpstr>
      <vt:lpstr>Рослинний  світ Німеччини</vt:lpstr>
      <vt:lpstr>Презентация PowerPoint</vt:lpstr>
      <vt:lpstr>Город Дрезден</vt:lpstr>
      <vt:lpstr>Берлін. Бранденбургскі ворота вночі.</vt:lpstr>
      <vt:lpstr>Ерфурт. Старе місто. </vt:lpstr>
      <vt:lpstr>Замок Нойшванштайн у Баварії.</vt:lpstr>
      <vt:lpstr>Презентация PowerPoint</vt:lpstr>
      <vt:lpstr>Презентация PowerPoint</vt:lpstr>
      <vt:lpstr>Презентация PowerPoint</vt:lpstr>
      <vt:lpstr>Галузі промисловості ФРН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ФЕДЕРАТИВНАЯ РЕСПУБЛИКА ГЕРМАНИЯ</dc:title>
  <dc:creator>ученик_2</dc:creator>
  <cp:lastModifiedBy>Admin</cp:lastModifiedBy>
  <cp:revision>32</cp:revision>
  <dcterms:created xsi:type="dcterms:W3CDTF">2007-10-12T10:33:02Z</dcterms:created>
  <dcterms:modified xsi:type="dcterms:W3CDTF">2014-05-24T12:32:51Z</dcterms:modified>
</cp:coreProperties>
</file>