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0CDEAE-C70C-4F86-9268-0903CF2A53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52731-9CD5-4D3B-B913-52AAC8E803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7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EAB0D-AB75-4D54-A177-84429912E6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8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5C9D7-B7E2-4E42-BDFB-E955461733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1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3026F-061D-42A3-9A03-54A65EFC23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9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9D6F3-CA5D-4F53-931D-E558BE1669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461CC-5054-4D7F-8452-6809A0DCFB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9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56E6B-2599-4813-A332-85793F7106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8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5800-D989-470F-B584-FD92C4C078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6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E7E58-6392-4290-A5A0-25FF09BEDE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7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B9B83-479A-4F00-95F2-17C3BBA081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9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808000">
              <a:alpha val="39999"/>
            </a:srgbClr>
          </a:solidFill>
          <a:ln w="15875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42000"/>
            </a:srgbClr>
          </a:solidFill>
          <a:ln w="190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62975C4E-E452-437E-8CE1-7F164B2396C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  <a:ln/>
        </p:spPr>
        <p:txBody>
          <a:bodyPr/>
          <a:lstStyle/>
          <a:p>
            <a:r>
              <a:rPr lang="uk-UA" dirty="0" smtClean="0">
                <a:latin typeface="Garamond" pitchFamily="18" charset="0"/>
              </a:rPr>
              <a:t>Природні зони Євразії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824536" cy="1012974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b="0" dirty="0"/>
              <a:t>Тайга</a:t>
            </a:r>
            <a:br>
              <a:rPr lang="ru-RU" b="0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134610" cy="31009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60848"/>
            <a:ext cx="4038600" cy="326896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+mj-lt"/>
              </a:rPr>
              <a:t>Зона </a:t>
            </a:r>
            <a:r>
              <a:rPr lang="ru-RU" sz="1800" dirty="0" err="1">
                <a:latin typeface="+mj-lt"/>
              </a:rPr>
              <a:t>хвойних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лісів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займає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північну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частину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помірного</a:t>
            </a:r>
            <a:r>
              <a:rPr lang="ru-RU" sz="1800" dirty="0">
                <a:latin typeface="+mj-lt"/>
              </a:rPr>
              <a:t> поясу. Там </a:t>
            </a:r>
            <a:r>
              <a:rPr lang="ru-RU" sz="1800" dirty="0" err="1">
                <a:latin typeface="+mj-lt"/>
              </a:rPr>
              <a:t>тривала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сувора</a:t>
            </a:r>
            <a:r>
              <a:rPr lang="ru-RU" sz="1800" dirty="0">
                <a:latin typeface="+mj-lt"/>
              </a:rPr>
              <a:t> зима і </a:t>
            </a:r>
            <a:r>
              <a:rPr lang="ru-RU" sz="1800" dirty="0" err="1">
                <a:latin typeface="+mj-lt"/>
              </a:rPr>
              <a:t>помірно</a:t>
            </a:r>
            <a:r>
              <a:rPr lang="ru-RU" sz="1800" dirty="0">
                <a:latin typeface="+mj-lt"/>
              </a:rPr>
              <a:t> тепле </a:t>
            </a:r>
            <a:r>
              <a:rPr lang="ru-RU" sz="1800" dirty="0" err="1">
                <a:latin typeface="+mj-lt"/>
              </a:rPr>
              <a:t>літо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Сніговий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покрив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лежить</a:t>
            </a:r>
            <a:r>
              <a:rPr lang="ru-RU" sz="1800" dirty="0">
                <a:latin typeface="+mj-lt"/>
              </a:rPr>
              <a:t> 200 </a:t>
            </a:r>
            <a:r>
              <a:rPr lang="ru-RU" sz="1800" dirty="0" err="1">
                <a:latin typeface="+mj-lt"/>
              </a:rPr>
              <a:t>днів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рік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Територія</a:t>
            </a:r>
            <a:r>
              <a:rPr lang="ru-RU" sz="1800" dirty="0">
                <a:latin typeface="+mj-lt"/>
              </a:rPr>
              <a:t> заболочена. </a:t>
            </a:r>
            <a:r>
              <a:rPr lang="ru-RU" sz="1800" dirty="0" err="1">
                <a:latin typeface="+mj-lt"/>
              </a:rPr>
              <a:t>Ґрунти</a:t>
            </a:r>
            <a:r>
              <a:rPr lang="ru-RU" sz="1800" dirty="0">
                <a:latin typeface="+mj-lt"/>
              </a:rPr>
              <a:t> — </a:t>
            </a:r>
            <a:r>
              <a:rPr lang="ru-RU" sz="1800" dirty="0" err="1">
                <a:latin typeface="+mj-lt"/>
              </a:rPr>
              <a:t>підзолисті</a:t>
            </a:r>
            <a:r>
              <a:rPr lang="ru-RU" sz="1800" dirty="0">
                <a:latin typeface="+mj-lt"/>
              </a:rPr>
              <a:t> і </a:t>
            </a:r>
            <a:r>
              <a:rPr lang="ru-RU" sz="1800" dirty="0" err="1">
                <a:latin typeface="+mj-lt"/>
              </a:rPr>
              <a:t>торф'яно-болотні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Ростуть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хвойні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ліси</a:t>
            </a:r>
            <a:r>
              <a:rPr lang="ru-RU" sz="1800" dirty="0">
                <a:latin typeface="+mj-lt"/>
              </a:rPr>
              <a:t> з </a:t>
            </a:r>
            <a:r>
              <a:rPr lang="ru-RU" sz="1800" dirty="0" err="1">
                <a:latin typeface="+mj-lt"/>
              </a:rPr>
              <a:t>ялини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ялиці</a:t>
            </a:r>
            <a:r>
              <a:rPr lang="ru-RU" sz="1800" dirty="0">
                <a:latin typeface="+mj-lt"/>
              </a:rPr>
              <a:t>, сосни. До них </a:t>
            </a:r>
            <a:r>
              <a:rPr lang="ru-RU" sz="1800" dirty="0" err="1">
                <a:latin typeface="+mj-lt"/>
              </a:rPr>
              <a:t>додаються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дрібно-листяні</a:t>
            </a:r>
            <a:r>
              <a:rPr lang="ru-RU" sz="1800" dirty="0">
                <a:latin typeface="+mj-lt"/>
              </a:rPr>
              <a:t> породи — береза і </a:t>
            </a:r>
            <a:r>
              <a:rPr lang="ru-RU" sz="1800" dirty="0" err="1">
                <a:latin typeface="+mj-lt"/>
              </a:rPr>
              <a:t>осика</a:t>
            </a:r>
            <a:r>
              <a:rPr lang="ru-RU" sz="1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638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dirty="0"/>
              <a:t/>
            </a:r>
            <a:br>
              <a:rPr lang="uk-UA" b="0" dirty="0"/>
            </a:br>
            <a:r>
              <a:rPr lang="ru-RU" b="0" dirty="0"/>
              <a:t>Тундра і </a:t>
            </a:r>
            <a:r>
              <a:rPr lang="ru-RU" b="0" dirty="0" err="1"/>
              <a:t>лісотундра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5" y="2636912"/>
            <a:ext cx="4247477" cy="23042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>
                <a:latin typeface="+mj-lt"/>
              </a:rPr>
              <a:t>Безліса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природна</a:t>
            </a:r>
            <a:r>
              <a:rPr lang="ru-RU" sz="1800" dirty="0">
                <a:latin typeface="+mj-lt"/>
              </a:rPr>
              <a:t> зона, </a:t>
            </a:r>
            <a:r>
              <a:rPr lang="ru-RU" sz="1800" dirty="0" err="1">
                <a:latin typeface="+mj-lt"/>
              </a:rPr>
              <a:t>що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простягається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субарктичному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поясі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Клімат</a:t>
            </a:r>
            <a:r>
              <a:rPr lang="ru-RU" sz="1800" dirty="0">
                <a:latin typeface="+mj-lt"/>
              </a:rPr>
              <a:t> там </a:t>
            </a:r>
            <a:r>
              <a:rPr lang="ru-RU" sz="1800" dirty="0" err="1">
                <a:latin typeface="+mj-lt"/>
              </a:rPr>
              <a:t>суворий</a:t>
            </a:r>
            <a:r>
              <a:rPr lang="ru-RU" sz="1800" dirty="0">
                <a:latin typeface="+mj-lt"/>
              </a:rPr>
              <a:t> з </a:t>
            </a:r>
            <a:r>
              <a:rPr lang="ru-RU" sz="1800" dirty="0" err="1">
                <a:latin typeface="+mj-lt"/>
              </a:rPr>
              <a:t>тривалою</a:t>
            </a:r>
            <a:r>
              <a:rPr lang="ru-RU" sz="1800" dirty="0">
                <a:latin typeface="+mj-lt"/>
              </a:rPr>
              <a:t> холодною зимою (-30…-40°</a:t>
            </a:r>
            <a:r>
              <a:rPr lang="en-US" sz="1800" dirty="0">
                <a:latin typeface="+mj-lt"/>
              </a:rPr>
              <a:t>C) </a:t>
            </a:r>
            <a:r>
              <a:rPr lang="ru-RU" sz="1800" dirty="0">
                <a:latin typeface="+mj-lt"/>
              </a:rPr>
              <a:t>і коротким </a:t>
            </a:r>
            <a:r>
              <a:rPr lang="ru-RU" sz="1800" dirty="0" err="1">
                <a:latin typeface="+mj-lt"/>
              </a:rPr>
              <a:t>прохолодним</a:t>
            </a:r>
            <a:r>
              <a:rPr lang="ru-RU" sz="1800" dirty="0">
                <a:latin typeface="+mj-lt"/>
              </a:rPr>
              <a:t> (до +10°</a:t>
            </a:r>
            <a:r>
              <a:rPr lang="en-US" sz="1800" dirty="0">
                <a:latin typeface="+mj-lt"/>
              </a:rPr>
              <a:t>C) </a:t>
            </a:r>
            <a:r>
              <a:rPr lang="ru-RU" sz="1800" dirty="0" err="1">
                <a:latin typeface="+mj-lt"/>
              </a:rPr>
              <a:t>літом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Внаслідок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промерзання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ґрунтів</a:t>
            </a:r>
            <a:r>
              <a:rPr lang="ru-RU" sz="1800" dirty="0">
                <a:latin typeface="+mj-lt"/>
              </a:rPr>
              <a:t> і </a:t>
            </a:r>
            <a:r>
              <a:rPr lang="ru-RU" sz="1800" dirty="0" err="1">
                <a:latin typeface="+mj-lt"/>
              </a:rPr>
              <a:t>гірських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порід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утворюється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багаторічна</a:t>
            </a:r>
            <a:r>
              <a:rPr lang="ru-RU" sz="1800" dirty="0">
                <a:latin typeface="+mj-lt"/>
              </a:rPr>
              <a:t> мерзлота. Через брак тепла і </a:t>
            </a:r>
            <a:r>
              <a:rPr lang="ru-RU" sz="1800" dirty="0" err="1">
                <a:latin typeface="+mj-lt"/>
              </a:rPr>
              <a:t>достатньої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кількості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вільної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вологи</a:t>
            </a:r>
            <a:r>
              <a:rPr lang="ru-RU" sz="1800" dirty="0">
                <a:latin typeface="+mj-lt"/>
              </a:rPr>
              <a:t> дерева в </a:t>
            </a:r>
            <a:r>
              <a:rPr lang="ru-RU" sz="1800" dirty="0" err="1">
                <a:latin typeface="+mj-lt"/>
              </a:rPr>
              <a:t>тундрі</a:t>
            </a:r>
            <a:r>
              <a:rPr lang="ru-RU" sz="1800" dirty="0">
                <a:latin typeface="+mj-lt"/>
              </a:rPr>
              <a:t> не </a:t>
            </a:r>
            <a:r>
              <a:rPr lang="ru-RU" sz="1800" dirty="0" err="1">
                <a:latin typeface="+mj-lt"/>
              </a:rPr>
              <a:t>ростуть</a:t>
            </a:r>
            <a:r>
              <a:rPr lang="ru-RU" sz="1800" dirty="0">
                <a:latin typeface="+mj-lt"/>
              </a:rPr>
              <a:t>. Там </a:t>
            </a:r>
            <a:r>
              <a:rPr lang="ru-RU" sz="1800" dirty="0" err="1">
                <a:latin typeface="+mj-lt"/>
              </a:rPr>
              <a:t>поширені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мохи</a:t>
            </a:r>
            <a:r>
              <a:rPr lang="ru-RU" sz="1800" dirty="0">
                <a:latin typeface="+mj-lt"/>
              </a:rPr>
              <a:t> і лишайники, осоки, </a:t>
            </a:r>
            <a:r>
              <a:rPr lang="ru-RU" sz="1800" dirty="0" err="1">
                <a:latin typeface="+mj-lt"/>
              </a:rPr>
              <a:t>брусниця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карликова</a:t>
            </a:r>
            <a:r>
              <a:rPr lang="ru-RU" sz="1800" dirty="0">
                <a:latin typeface="+mj-lt"/>
              </a:rPr>
              <a:t> береза, </a:t>
            </a:r>
            <a:r>
              <a:rPr lang="ru-RU" sz="1800" dirty="0" err="1">
                <a:latin typeface="+mj-lt"/>
              </a:rPr>
              <a:t>чагарникова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вільха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Рослини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низькорослі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стеляться</a:t>
            </a:r>
            <a:r>
              <a:rPr lang="ru-RU" sz="1800" dirty="0">
                <a:latin typeface="+mj-lt"/>
              </a:rPr>
              <a:t> землею, </a:t>
            </a:r>
            <a:r>
              <a:rPr lang="ru-RU" sz="1800" dirty="0" err="1">
                <a:latin typeface="+mj-lt"/>
              </a:rPr>
              <a:t>схиляючись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сильних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вітрів</a:t>
            </a:r>
            <a:r>
              <a:rPr lang="ru-RU" sz="1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3460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b="0" dirty="0" err="1"/>
              <a:t>Полярні</a:t>
            </a:r>
            <a:r>
              <a:rPr lang="ru-RU" b="0" dirty="0"/>
              <a:t> </a:t>
            </a:r>
            <a:r>
              <a:rPr lang="ru-RU" b="0" dirty="0" err="1"/>
              <a:t>пустелі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err="1">
                <a:latin typeface="+mj-lt"/>
              </a:rPr>
              <a:t>Це</a:t>
            </a:r>
            <a:r>
              <a:rPr lang="ru-RU" sz="1800" dirty="0">
                <a:latin typeface="+mj-lt"/>
              </a:rPr>
              <a:t> зона </a:t>
            </a:r>
            <a:r>
              <a:rPr lang="ru-RU" sz="1800" dirty="0" err="1">
                <a:latin typeface="+mj-lt"/>
              </a:rPr>
              <a:t>льодяних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пустель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що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поширена</a:t>
            </a:r>
            <a:r>
              <a:rPr lang="ru-RU" sz="1800" dirty="0">
                <a:latin typeface="+mj-lt"/>
              </a:rPr>
              <a:t> на островах </a:t>
            </a:r>
            <a:r>
              <a:rPr lang="ru-RU" sz="1800" dirty="0" err="1">
                <a:latin typeface="+mj-lt"/>
              </a:rPr>
              <a:t>Північного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Льодовитого</a:t>
            </a:r>
            <a:r>
              <a:rPr lang="ru-RU" sz="1800" dirty="0">
                <a:latin typeface="+mj-lt"/>
              </a:rPr>
              <a:t> океану. Там </a:t>
            </a:r>
            <a:r>
              <a:rPr lang="ru-RU" sz="1800" dirty="0" err="1">
                <a:latin typeface="+mj-lt"/>
              </a:rPr>
              <a:t>панує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суворий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арктичний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клімат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Сніговий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покрив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тримається</a:t>
            </a:r>
            <a:r>
              <a:rPr lang="ru-RU" sz="1800" dirty="0">
                <a:latin typeface="+mj-lt"/>
              </a:rPr>
              <a:t> 300 </a:t>
            </a:r>
            <a:r>
              <a:rPr lang="ru-RU" sz="1800" dirty="0" err="1">
                <a:latin typeface="+mj-lt"/>
              </a:rPr>
              <a:t>днів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рік</a:t>
            </a:r>
            <a:r>
              <a:rPr lang="ru-RU" sz="1800" dirty="0">
                <a:latin typeface="+mj-lt"/>
              </a:rPr>
              <a:t>. На </a:t>
            </a:r>
            <a:r>
              <a:rPr lang="ru-RU" sz="1800" dirty="0" err="1">
                <a:latin typeface="+mj-lt"/>
              </a:rPr>
              <a:t>невеликій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глибині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знаходиться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багаторічна</a:t>
            </a:r>
            <a:r>
              <a:rPr lang="ru-RU" sz="1800" dirty="0">
                <a:latin typeface="+mj-lt"/>
              </a:rPr>
              <a:t> мерзлота. Вона </a:t>
            </a:r>
            <a:r>
              <a:rPr lang="ru-RU" sz="1800" dirty="0" err="1">
                <a:latin typeface="+mj-lt"/>
              </a:rPr>
              <a:t>охолоджує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ґрунт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перешкоджає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просочуванню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поверхневих</a:t>
            </a:r>
            <a:r>
              <a:rPr lang="ru-RU" sz="1800" dirty="0">
                <a:latin typeface="+mj-lt"/>
              </a:rPr>
              <a:t> вод і </a:t>
            </a:r>
            <a:r>
              <a:rPr lang="ru-RU" sz="1800" dirty="0" err="1">
                <a:latin typeface="+mj-lt"/>
              </a:rPr>
              <a:t>сприяє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заболочуванню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Рослинність</a:t>
            </a:r>
            <a:r>
              <a:rPr lang="ru-RU" sz="1800" dirty="0">
                <a:latin typeface="+mj-lt"/>
              </a:rPr>
              <a:t> і </a:t>
            </a:r>
            <a:r>
              <a:rPr lang="ru-RU" sz="1800" dirty="0" err="1">
                <a:latin typeface="+mj-lt"/>
              </a:rPr>
              <a:t>тваринний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світ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дуже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бідні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Під</a:t>
            </a:r>
            <a:r>
              <a:rPr lang="ru-RU" sz="1800" dirty="0">
                <a:latin typeface="+mj-lt"/>
              </a:rPr>
              <a:t> час короткого холодного </a:t>
            </a:r>
            <a:r>
              <a:rPr lang="ru-RU" sz="1800" dirty="0" err="1">
                <a:latin typeface="+mj-lt"/>
              </a:rPr>
              <a:t>літа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з'являються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поодинокі</a:t>
            </a:r>
            <a:r>
              <a:rPr lang="ru-RU" sz="1800" dirty="0">
                <a:latin typeface="+mj-lt"/>
              </a:rPr>
              <a:t> лишайники, </a:t>
            </a:r>
            <a:r>
              <a:rPr lang="ru-RU" sz="1800" dirty="0" err="1">
                <a:latin typeface="+mj-lt"/>
              </a:rPr>
              <a:t>мохи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арктичний</a:t>
            </a:r>
            <a:r>
              <a:rPr lang="ru-RU" sz="1800" dirty="0">
                <a:latin typeface="+mj-lt"/>
              </a:rPr>
              <a:t> мак, </a:t>
            </a:r>
            <a:r>
              <a:rPr lang="ru-RU" sz="1800" dirty="0" err="1">
                <a:latin typeface="+mj-lt"/>
              </a:rPr>
              <a:t>куріпкова</a:t>
            </a:r>
            <a:r>
              <a:rPr lang="ru-RU" sz="1800" dirty="0">
                <a:latin typeface="+mj-lt"/>
              </a:rPr>
              <a:t> трава.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26400" cy="3244800"/>
          </a:xfrm>
        </p:spPr>
      </p:pic>
    </p:spTree>
    <p:extLst>
      <p:ext uri="{BB962C8B-B14F-4D97-AF65-F5344CB8AC3E}">
        <p14:creationId xmlns:p14="http://schemas.microsoft.com/office/powerpoint/2010/main" val="3075941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b="0" dirty="0" err="1"/>
              <a:t>Високогірні</a:t>
            </a:r>
            <a:r>
              <a:rPr lang="ru-RU" b="0" dirty="0"/>
              <a:t> </a:t>
            </a:r>
            <a:r>
              <a:rPr lang="ru-RU" b="0" dirty="0" err="1"/>
              <a:t>альпійські</a:t>
            </a:r>
            <a:r>
              <a:rPr lang="ru-RU" b="0" dirty="0"/>
              <a:t> луки</a:t>
            </a:r>
            <a:br>
              <a:rPr lang="ru-RU" b="0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4" y="2204864"/>
            <a:ext cx="4228426" cy="31741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398904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>
                <a:latin typeface="+mj-lt"/>
              </a:rPr>
              <a:t>Альпійські</a:t>
            </a:r>
            <a:r>
              <a:rPr lang="ru-RU" sz="1800" dirty="0">
                <a:latin typeface="+mj-lt"/>
              </a:rPr>
              <a:t> луки — </a:t>
            </a:r>
            <a:r>
              <a:rPr lang="ru-RU" sz="1800" dirty="0" err="1">
                <a:latin typeface="+mj-lt"/>
              </a:rPr>
              <a:t>природна</a:t>
            </a:r>
            <a:r>
              <a:rPr lang="ru-RU" sz="1800" dirty="0">
                <a:latin typeface="+mj-lt"/>
              </a:rPr>
              <a:t> зона </a:t>
            </a:r>
            <a:r>
              <a:rPr lang="ru-RU" sz="1800" dirty="0" err="1">
                <a:latin typeface="+mj-lt"/>
              </a:rPr>
              <a:t>висотної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поясності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гірські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біоми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вкриті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трав'янистою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рослинністю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розташовані</a:t>
            </a:r>
            <a:r>
              <a:rPr lang="ru-RU" sz="1800" dirty="0">
                <a:latin typeface="+mj-lt"/>
              </a:rPr>
              <a:t> над </a:t>
            </a:r>
            <a:r>
              <a:rPr lang="ru-RU" sz="1800" dirty="0" err="1">
                <a:latin typeface="+mj-lt"/>
              </a:rPr>
              <a:t>лінією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лісу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Висота</a:t>
            </a:r>
            <a:r>
              <a:rPr lang="ru-RU" sz="1800" dirty="0">
                <a:latin typeface="+mj-lt"/>
              </a:rPr>
              <a:t>, на </a:t>
            </a:r>
            <a:r>
              <a:rPr lang="ru-RU" sz="1800" dirty="0" err="1">
                <a:latin typeface="+mj-lt"/>
              </a:rPr>
              <a:t>якій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починаються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альпійські</a:t>
            </a:r>
            <a:r>
              <a:rPr lang="ru-RU" sz="1800" dirty="0">
                <a:latin typeface="+mj-lt"/>
              </a:rPr>
              <a:t> луки, </a:t>
            </a:r>
            <a:r>
              <a:rPr lang="ru-RU" sz="1800" dirty="0" err="1">
                <a:latin typeface="+mj-lt"/>
              </a:rPr>
              <a:t>залежить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клімату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регіону</a:t>
            </a:r>
            <a:r>
              <a:rPr lang="ru-RU" sz="1800" dirty="0">
                <a:latin typeface="+mj-lt"/>
              </a:rPr>
              <a:t> та </a:t>
            </a:r>
            <a:r>
              <a:rPr lang="ru-RU" sz="1800" dirty="0" err="1">
                <a:latin typeface="+mj-lt"/>
              </a:rPr>
              <a:t>географічної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широти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місцевості</a:t>
            </a:r>
            <a:r>
              <a:rPr lang="ru-RU" sz="1800" dirty="0">
                <a:latin typeface="+mj-lt"/>
              </a:rPr>
              <a:t> (</a:t>
            </a:r>
            <a:r>
              <a:rPr lang="ru-RU" sz="1800" dirty="0" err="1">
                <a:latin typeface="+mj-lt"/>
              </a:rPr>
              <a:t>чим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далі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полюсів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тим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вище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починаються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альпійські</a:t>
            </a:r>
            <a:r>
              <a:rPr lang="ru-RU" sz="1800" dirty="0">
                <a:latin typeface="+mj-lt"/>
              </a:rPr>
              <a:t> луки). </a:t>
            </a:r>
            <a:r>
              <a:rPr lang="ru-RU" sz="1800" dirty="0" err="1">
                <a:latin typeface="+mj-lt"/>
              </a:rPr>
              <a:t>Зазвичай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лінії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гірських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лісів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альпійські</a:t>
            </a:r>
            <a:r>
              <a:rPr lang="ru-RU" sz="1800" dirty="0">
                <a:latin typeface="+mj-lt"/>
              </a:rPr>
              <a:t> луки </a:t>
            </a:r>
            <a:r>
              <a:rPr lang="ru-RU" sz="1800" dirty="0" err="1">
                <a:latin typeface="+mj-lt"/>
              </a:rPr>
              <a:t>відокремлені</a:t>
            </a:r>
            <a:r>
              <a:rPr lang="ru-RU" sz="1800" dirty="0">
                <a:latin typeface="+mj-lt"/>
              </a:rPr>
              <a:t> поясом </a:t>
            </a:r>
            <a:r>
              <a:rPr lang="ru-RU" sz="1800" dirty="0" err="1">
                <a:latin typeface="+mj-lt"/>
              </a:rPr>
              <a:t>криволісь</a:t>
            </a:r>
            <a:r>
              <a:rPr lang="ru-RU" sz="1800" dirty="0">
                <a:latin typeface="+mj-lt"/>
              </a:rPr>
              <a:t>, а там де вони </a:t>
            </a:r>
            <a:r>
              <a:rPr lang="ru-RU" sz="1800" dirty="0" err="1">
                <a:latin typeface="+mj-lt"/>
              </a:rPr>
              <a:t>зведені</a:t>
            </a:r>
            <a:r>
              <a:rPr lang="ru-RU" sz="1800" dirty="0">
                <a:latin typeface="+mj-lt"/>
              </a:rPr>
              <a:t> - </a:t>
            </a:r>
            <a:r>
              <a:rPr lang="ru-RU" sz="1800" dirty="0" err="1">
                <a:latin typeface="+mj-lt"/>
              </a:rPr>
              <a:t>субальпійських</a:t>
            </a:r>
            <a:r>
              <a:rPr lang="ru-RU" sz="1800" dirty="0">
                <a:latin typeface="+mj-lt"/>
              </a:rPr>
              <a:t> лук.</a:t>
            </a:r>
          </a:p>
        </p:txBody>
      </p:sp>
    </p:spTree>
    <p:extLst>
      <p:ext uri="{BB962C8B-B14F-4D97-AF65-F5344CB8AC3E}">
        <p14:creationId xmlns:p14="http://schemas.microsoft.com/office/powerpoint/2010/main" val="40781669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7198568" cy="125157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280920" cy="1080120"/>
          </a:xfrm>
        </p:spPr>
        <p:txBody>
          <a:bodyPr/>
          <a:lstStyle/>
          <a:p>
            <a:r>
              <a:rPr lang="uk-UA" dirty="0"/>
              <a:t>Презентацію </a:t>
            </a:r>
            <a:r>
              <a:rPr lang="uk-UA" dirty="0" smtClean="0"/>
              <a:t>підготував Барановський </a:t>
            </a:r>
            <a:r>
              <a:rPr lang="uk-UA" dirty="0"/>
              <a:t>В</a:t>
            </a:r>
            <a:r>
              <a:rPr lang="en-US" dirty="0"/>
              <a:t>’</a:t>
            </a:r>
            <a:r>
              <a:rPr lang="uk-UA" dirty="0" err="1"/>
              <a:t>ячеслав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6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75656" y="5085184"/>
            <a:ext cx="6408712" cy="1440160"/>
          </a:xfrm>
          <a:ln/>
        </p:spPr>
        <p:txBody>
          <a:bodyPr/>
          <a:lstStyle/>
          <a:p>
            <a:pPr marL="0" indent="0">
              <a:buNone/>
            </a:pPr>
            <a:r>
              <a:rPr lang="ru-RU" sz="1800" b="0" dirty="0" smtClean="0">
                <a:solidFill>
                  <a:schemeClr val="tx1"/>
                </a:solidFill>
                <a:latin typeface="+mj-lt"/>
              </a:rPr>
              <a:t>   На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величезній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території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Євразії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більше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ніж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інших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материках,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проявляється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географічна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зональність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ландшафтів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суходолу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Землі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. Тут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виражені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всі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географічні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пояси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північної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півкулі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  й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відповідні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їм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типи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природних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зон.</a:t>
            </a:r>
            <a:endParaRPr lang="ru-RU" sz="1800" dirty="0">
              <a:latin typeface="+mj-lt"/>
            </a:endParaRPr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7504" y="548681"/>
            <a:ext cx="8937578" cy="4217316"/>
          </a:xfrm>
        </p:spPr>
      </p:sp>
      <p:pic>
        <p:nvPicPr>
          <p:cNvPr id="1026" name="Picture 2" descr="C:\Users\User\Desktop\800px-Vegetation-uk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37578" cy="42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84776" cy="1156990"/>
          </a:xfrm>
        </p:spPr>
        <p:txBody>
          <a:bodyPr/>
          <a:lstStyle/>
          <a:p>
            <a:r>
              <a:rPr lang="uk-UA" b="0" dirty="0" smtClean="0"/>
              <a:t/>
            </a:r>
            <a:br>
              <a:rPr lang="uk-UA" b="0" dirty="0" smtClean="0"/>
            </a:br>
            <a:r>
              <a:rPr lang="ru-RU" b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Вологі</a:t>
            </a:r>
            <a:r>
              <a:rPr lang="ru-RU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екваторіальні</a:t>
            </a:r>
            <a:r>
              <a:rPr lang="ru-RU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ліси</a:t>
            </a:r>
            <a:r>
              <a:rPr lang="ru-RU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230970" cy="2880320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536504" cy="499715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Вологі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екваторіальні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ліси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ростуть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екваторіальному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кліматичному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поясі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утворюючи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три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окремі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масиви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—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Південній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Америці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(сельва),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Африці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Азії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Ця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природна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зона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вирізняється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найбільшою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земній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кулі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видовою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різноманітністю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царства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багатим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тваринним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світом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Дерева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ростуть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кількома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ярусами.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Гілки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стовбури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дерев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перевиті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ліанами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рослинами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гнучким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витким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дуже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довгим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іноді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понад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100 м)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стеблом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Висока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вологість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дозволяє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їм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поглинати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воду прямо з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Для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повітряні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корені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орхідеї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Екваторіальні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вологі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ліси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вічнозелені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тобто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скидають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одночасно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все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листя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9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680520" cy="1143000"/>
          </a:xfrm>
        </p:spPr>
        <p:txBody>
          <a:bodyPr/>
          <a:lstStyle/>
          <a:p>
            <a:r>
              <a:rPr lang="uk-UA" dirty="0" smtClean="0"/>
              <a:t>Савана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258074" cy="27964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464496" cy="499715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Савани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природна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зона, де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панують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трави.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них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ростуть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поодинокі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дерева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дерев.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Савани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субекваторіальному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кліматичному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поясі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де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розрізняють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два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сезони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вологе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літо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суху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зиму. Трави,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здебільшого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злаки (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слонова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трава, бородач),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влітку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ростуть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заввишки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до 5 м.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акації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колючі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чагарники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трави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висихають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а дерева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скидають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листя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перебути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сухий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сезон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пляшкове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дерево і баобаб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запасають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вологу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своїх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потужних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стовбурах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савані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червоно-бурі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ґрунти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родючий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шар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легко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вимивається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дощів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8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75240" cy="936104"/>
          </a:xfrm>
        </p:spPr>
        <p:txBody>
          <a:bodyPr/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err="1" smtClean="0"/>
              <a:t>Тропічні</a:t>
            </a:r>
            <a:r>
              <a:rPr lang="ru-RU" b="0" dirty="0" smtClean="0"/>
              <a:t> </a:t>
            </a:r>
            <a:r>
              <a:rPr lang="ru-RU" b="0" dirty="0" err="1"/>
              <a:t>пустелі</a:t>
            </a:r>
            <a:r>
              <a:rPr lang="ru-RU" b="0" dirty="0"/>
              <a:t> і </a:t>
            </a:r>
            <a:r>
              <a:rPr lang="ru-RU" b="0" dirty="0" err="1"/>
              <a:t>напівпустелі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7" y="2204864"/>
            <a:ext cx="4305943" cy="312275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392488" cy="52578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>
                <a:latin typeface="+mj-lt"/>
              </a:rPr>
              <a:t>Це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природні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зони</a:t>
            </a:r>
            <a:r>
              <a:rPr lang="ru-RU" sz="1800" dirty="0">
                <a:latin typeface="+mj-lt"/>
              </a:rPr>
              <a:t> з </a:t>
            </a:r>
            <a:r>
              <a:rPr lang="ru-RU" sz="1800" dirty="0" err="1">
                <a:latin typeface="+mj-lt"/>
              </a:rPr>
              <a:t>різкою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нестачею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вологи</a:t>
            </a:r>
            <a:r>
              <a:rPr lang="ru-RU" sz="1800" dirty="0">
                <a:latin typeface="+mj-lt"/>
              </a:rPr>
              <a:t> і </a:t>
            </a:r>
            <a:r>
              <a:rPr lang="ru-RU" sz="1800" dirty="0" err="1">
                <a:latin typeface="+mj-lt"/>
              </a:rPr>
              <a:t>розрідженим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рослинним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покривом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Кількість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опадів</a:t>
            </a:r>
            <a:r>
              <a:rPr lang="ru-RU" sz="1800" dirty="0">
                <a:latin typeface="+mj-lt"/>
              </a:rPr>
              <a:t> не </a:t>
            </a:r>
            <a:r>
              <a:rPr lang="ru-RU" sz="1800" dirty="0" err="1">
                <a:latin typeface="+mj-lt"/>
              </a:rPr>
              <a:t>перевищує</a:t>
            </a:r>
            <a:r>
              <a:rPr lang="ru-RU" sz="1800" dirty="0">
                <a:latin typeface="+mj-lt"/>
              </a:rPr>
              <a:t> 200 мм на </a:t>
            </a:r>
            <a:r>
              <a:rPr lang="ru-RU" sz="1800" dirty="0" err="1">
                <a:latin typeface="+mj-lt"/>
              </a:rPr>
              <a:t>рік</a:t>
            </a:r>
            <a:r>
              <a:rPr lang="ru-RU" sz="1800" dirty="0">
                <a:latin typeface="+mj-lt"/>
              </a:rPr>
              <a:t>. В </a:t>
            </a:r>
            <a:r>
              <a:rPr lang="ru-RU" sz="1800" dirty="0" err="1">
                <a:latin typeface="+mj-lt"/>
              </a:rPr>
              <a:t>залежності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розташування</a:t>
            </a:r>
            <a:r>
              <a:rPr lang="ru-RU" sz="1800" dirty="0">
                <a:latin typeface="+mj-lt"/>
              </a:rPr>
              <a:t> є </a:t>
            </a:r>
            <a:r>
              <a:rPr lang="ru-RU" sz="1800" dirty="0" err="1">
                <a:latin typeface="+mj-lt"/>
              </a:rPr>
              <a:t>пустелі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тропічних</a:t>
            </a:r>
            <a:r>
              <a:rPr lang="ru-RU" sz="1800" dirty="0">
                <a:latin typeface="+mj-lt"/>
              </a:rPr>
              <a:t> і </a:t>
            </a:r>
            <a:r>
              <a:rPr lang="ru-RU" sz="1800" dirty="0" err="1">
                <a:latin typeface="+mj-lt"/>
              </a:rPr>
              <a:t>помірних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широт.Тропічні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пустелі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поширені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тропічному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поясі</a:t>
            </a:r>
            <a:r>
              <a:rPr lang="ru-RU" sz="1800" dirty="0">
                <a:latin typeface="+mj-lt"/>
              </a:rPr>
              <a:t>, де </a:t>
            </a:r>
            <a:r>
              <a:rPr lang="ru-RU" sz="1800" dirty="0" err="1">
                <a:latin typeface="+mj-lt"/>
              </a:rPr>
              <a:t>впродовж</a:t>
            </a:r>
            <a:r>
              <a:rPr lang="ru-RU" sz="1800" dirty="0">
                <a:latin typeface="+mj-lt"/>
              </a:rPr>
              <a:t> року </a:t>
            </a:r>
            <a:r>
              <a:rPr lang="ru-RU" sz="1800" dirty="0" err="1">
                <a:latin typeface="+mj-lt"/>
              </a:rPr>
              <a:t>панує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сухе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тропічне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континентальне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повітря.Внаслідок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сильних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добових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перепадів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температури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повітря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гірські</a:t>
            </a:r>
            <a:r>
              <a:rPr lang="ru-RU" sz="1800" dirty="0">
                <a:latin typeface="+mj-lt"/>
              </a:rPr>
              <a:t> породи там </a:t>
            </a:r>
            <a:r>
              <a:rPr lang="ru-RU" sz="1800" dirty="0" err="1">
                <a:latin typeface="+mj-lt"/>
              </a:rPr>
              <a:t>швидко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руйнуються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Величезні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простори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вкриті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щебенем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або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сипучими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пісками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які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вільно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переміщуються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вітром</a:t>
            </a:r>
            <a:r>
              <a:rPr lang="ru-RU" sz="1800" dirty="0">
                <a:latin typeface="+mj-lt"/>
              </a:rPr>
              <a:t>. В </a:t>
            </a:r>
            <a:r>
              <a:rPr lang="ru-RU" sz="1800" dirty="0" err="1">
                <a:latin typeface="+mj-lt"/>
              </a:rPr>
              <a:t>пустелях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дуже</a:t>
            </a:r>
            <a:r>
              <a:rPr lang="ru-RU" sz="1800" dirty="0">
                <a:latin typeface="+mj-lt"/>
              </a:rPr>
              <a:t> мало </a:t>
            </a:r>
            <a:r>
              <a:rPr lang="ru-RU" sz="1800" dirty="0" err="1">
                <a:latin typeface="+mj-lt"/>
              </a:rPr>
              <a:t>органічних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решток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рослин</a:t>
            </a:r>
            <a:r>
              <a:rPr lang="ru-RU" sz="1800" dirty="0">
                <a:latin typeface="+mj-lt"/>
              </a:rPr>
              <a:t> і води, тому </a:t>
            </a:r>
            <a:r>
              <a:rPr lang="ru-RU" sz="1800" dirty="0" err="1">
                <a:latin typeface="+mj-lt"/>
              </a:rPr>
              <a:t>ґрунти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дуже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бідні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або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взагалі</a:t>
            </a:r>
            <a:r>
              <a:rPr lang="ru-RU" sz="1800" dirty="0">
                <a:latin typeface="+mj-lt"/>
              </a:rPr>
              <a:t> не </a:t>
            </a:r>
            <a:r>
              <a:rPr lang="ru-RU" sz="1800" dirty="0" err="1">
                <a:latin typeface="+mj-lt"/>
              </a:rPr>
              <a:t>утворюються</a:t>
            </a:r>
            <a:r>
              <a:rPr lang="ru-RU" sz="1800" dirty="0" smtClean="0">
                <a:latin typeface="+mj-lt"/>
              </a:rPr>
              <a:t>.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055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8792" cy="1143000"/>
          </a:xfrm>
        </p:spPr>
        <p:txBody>
          <a:bodyPr/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err="1" smtClean="0"/>
              <a:t>Вологі</a:t>
            </a:r>
            <a:r>
              <a:rPr lang="ru-RU" b="0" dirty="0" smtClean="0"/>
              <a:t> </a:t>
            </a:r>
            <a:r>
              <a:rPr lang="ru-RU" b="0" dirty="0" err="1"/>
              <a:t>субтропічні</a:t>
            </a:r>
            <a:r>
              <a:rPr lang="ru-RU" b="0" dirty="0"/>
              <a:t> </a:t>
            </a:r>
            <a:r>
              <a:rPr lang="ru-RU" b="0" dirty="0" err="1"/>
              <a:t>ліси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286365" cy="33123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506916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>
                <a:latin typeface="+mj-lt"/>
              </a:rPr>
              <a:t>Субтропічний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ліс</a:t>
            </a:r>
            <a:r>
              <a:rPr lang="ru-RU" sz="1800" dirty="0" smtClean="0">
                <a:latin typeface="+mj-lt"/>
              </a:rPr>
              <a:t> — </a:t>
            </a:r>
            <a:r>
              <a:rPr lang="ru-RU" sz="1800" dirty="0" err="1">
                <a:latin typeface="+mj-lt"/>
              </a:rPr>
              <a:t>ліс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поширений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субтропічних</a:t>
            </a:r>
            <a:r>
              <a:rPr lang="ru-RU" sz="1800" dirty="0">
                <a:latin typeface="+mj-lt"/>
              </a:rPr>
              <a:t> поясах. </a:t>
            </a:r>
            <a:r>
              <a:rPr lang="ru-RU" sz="1800" dirty="0" err="1">
                <a:latin typeface="+mj-lt"/>
              </a:rPr>
              <a:t>Густий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широколистий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ліс</a:t>
            </a:r>
            <a:r>
              <a:rPr lang="ru-RU" sz="1800" dirty="0">
                <a:latin typeface="+mj-lt"/>
              </a:rPr>
              <a:t> за </a:t>
            </a:r>
            <a:r>
              <a:rPr lang="ru-RU" sz="1800" dirty="0" err="1">
                <a:latin typeface="+mj-lt"/>
              </a:rPr>
              <a:t>участю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вічнозелених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деревних</a:t>
            </a:r>
            <a:r>
              <a:rPr lang="ru-RU" sz="1800" dirty="0">
                <a:latin typeface="+mj-lt"/>
              </a:rPr>
              <a:t> та </a:t>
            </a:r>
            <a:r>
              <a:rPr lang="ru-RU" sz="1800" dirty="0" err="1">
                <a:latin typeface="+mj-lt"/>
              </a:rPr>
              <a:t>чагарникових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порід.Субтропічний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клімат</a:t>
            </a:r>
            <a:r>
              <a:rPr lang="ru-RU" sz="1800" dirty="0" smtClean="0">
                <a:latin typeface="+mj-lt"/>
              </a:rPr>
              <a:t> — </a:t>
            </a:r>
            <a:r>
              <a:rPr lang="ru-RU" sz="1800" dirty="0" err="1">
                <a:latin typeface="+mj-lt"/>
              </a:rPr>
              <a:t>сухий</a:t>
            </a:r>
            <a:r>
              <a:rPr lang="ru-RU" sz="1800" dirty="0">
                <a:latin typeface="+mj-lt"/>
              </a:rPr>
              <a:t>, опади у </a:t>
            </a:r>
            <a:r>
              <a:rPr lang="ru-RU" sz="1800" dirty="0" err="1">
                <a:latin typeface="+mj-lt"/>
              </a:rPr>
              <a:t>вигляді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дощу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випадають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взимку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навіть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слабкі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морози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трапляються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вкрай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рідко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літо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посушливе</a:t>
            </a:r>
            <a:r>
              <a:rPr lang="ru-RU" sz="1800" dirty="0">
                <a:latin typeface="+mj-lt"/>
              </a:rPr>
              <a:t> та жарке. У </a:t>
            </a:r>
            <a:r>
              <a:rPr lang="ru-RU" sz="1800" dirty="0" err="1">
                <a:latin typeface="+mj-lt"/>
              </a:rPr>
              <a:t>субтропічних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лісах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переважають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зарості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вічнозелених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чагарників</a:t>
            </a:r>
            <a:r>
              <a:rPr lang="ru-RU" sz="1800" dirty="0">
                <a:latin typeface="+mj-lt"/>
              </a:rPr>
              <a:t> та </a:t>
            </a:r>
            <a:r>
              <a:rPr lang="ru-RU" sz="1800" dirty="0" err="1">
                <a:latin typeface="+mj-lt"/>
              </a:rPr>
              <a:t>невисоких</a:t>
            </a:r>
            <a:r>
              <a:rPr lang="ru-RU" sz="1800" dirty="0">
                <a:latin typeface="+mj-lt"/>
              </a:rPr>
              <a:t> дерев. Дерева стоять </a:t>
            </a:r>
            <a:r>
              <a:rPr lang="ru-RU" sz="1800" dirty="0" err="1">
                <a:latin typeface="+mj-lt"/>
              </a:rPr>
              <a:t>рідко</a:t>
            </a:r>
            <a:r>
              <a:rPr lang="ru-RU" sz="1800" dirty="0">
                <a:latin typeface="+mj-lt"/>
              </a:rPr>
              <a:t>, а </a:t>
            </a:r>
            <a:r>
              <a:rPr lang="ru-RU" sz="1800" dirty="0" err="1">
                <a:latin typeface="+mj-lt"/>
              </a:rPr>
              <a:t>між</a:t>
            </a:r>
            <a:r>
              <a:rPr lang="ru-RU" sz="1800" dirty="0">
                <a:latin typeface="+mj-lt"/>
              </a:rPr>
              <a:t> ними буйно </a:t>
            </a:r>
            <a:r>
              <a:rPr lang="ru-RU" sz="1800" dirty="0" err="1">
                <a:latin typeface="+mj-lt"/>
              </a:rPr>
              <a:t>розвиваються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різні</a:t>
            </a:r>
            <a:r>
              <a:rPr lang="ru-RU" sz="1800" dirty="0">
                <a:latin typeface="+mj-lt"/>
              </a:rPr>
              <a:t> трави та </a:t>
            </a:r>
            <a:r>
              <a:rPr lang="ru-RU" sz="1800" dirty="0" err="1">
                <a:latin typeface="+mj-lt"/>
              </a:rPr>
              <a:t>чагарники</a:t>
            </a:r>
            <a:r>
              <a:rPr lang="ru-RU" sz="1800" dirty="0">
                <a:latin typeface="+mj-lt"/>
              </a:rPr>
              <a:t>. Тут </a:t>
            </a:r>
            <a:r>
              <a:rPr lang="ru-RU" sz="1800" dirty="0" err="1">
                <a:latin typeface="+mj-lt"/>
              </a:rPr>
              <a:t>ростуть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ялівці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благородний</a:t>
            </a:r>
            <a:r>
              <a:rPr lang="ru-RU" sz="1800" dirty="0">
                <a:latin typeface="+mj-lt"/>
              </a:rPr>
              <a:t> лавр, </a:t>
            </a:r>
            <a:r>
              <a:rPr lang="ru-RU" sz="1800" dirty="0" err="1">
                <a:latin typeface="+mj-lt"/>
              </a:rPr>
              <a:t>суничне</a:t>
            </a:r>
            <a:r>
              <a:rPr lang="ru-RU" sz="1800" dirty="0">
                <a:latin typeface="+mj-lt"/>
              </a:rPr>
              <a:t> дерево, </a:t>
            </a:r>
            <a:r>
              <a:rPr lang="ru-RU" sz="1800" dirty="0" err="1">
                <a:latin typeface="+mj-lt"/>
              </a:rPr>
              <a:t>щорічно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скидає</a:t>
            </a:r>
            <a:r>
              <a:rPr lang="ru-RU" sz="1800" dirty="0">
                <a:latin typeface="+mj-lt"/>
              </a:rPr>
              <a:t> кору, </a:t>
            </a:r>
            <a:r>
              <a:rPr lang="ru-RU" sz="1800" dirty="0" err="1">
                <a:latin typeface="+mj-lt"/>
              </a:rPr>
              <a:t>дикі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маслини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ніжний</a:t>
            </a:r>
            <a:r>
              <a:rPr lang="ru-RU" sz="1800" dirty="0">
                <a:latin typeface="+mj-lt"/>
              </a:rPr>
              <a:t> мирт, </a:t>
            </a:r>
            <a:r>
              <a:rPr lang="ru-RU" sz="1800" dirty="0" err="1">
                <a:latin typeface="+mj-lt"/>
              </a:rPr>
              <a:t>троянди</a:t>
            </a:r>
            <a:r>
              <a:rPr lang="ru-RU" sz="1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3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770984" cy="1084982"/>
          </a:xfrm>
        </p:spPr>
        <p:txBody>
          <a:bodyPr/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err="1" smtClean="0"/>
              <a:t>Мусонні</a:t>
            </a:r>
            <a:r>
              <a:rPr lang="ru-RU" b="0" dirty="0" smtClean="0"/>
              <a:t> </a:t>
            </a:r>
            <a:r>
              <a:rPr lang="ru-RU" b="0" dirty="0" err="1"/>
              <a:t>ліси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326400" cy="32448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316288" cy="4637112"/>
          </a:xfrm>
        </p:spPr>
        <p:txBody>
          <a:bodyPr/>
          <a:lstStyle/>
          <a:p>
            <a:pPr marL="0" indent="0">
              <a:buNone/>
            </a:pPr>
            <a:r>
              <a:rPr lang="ru-RU" sz="1800" b="0" dirty="0">
                <a:latin typeface="+mj-lt"/>
              </a:rPr>
              <a:t>Зона </a:t>
            </a:r>
            <a:r>
              <a:rPr lang="ru-RU" sz="1800" b="0" dirty="0" err="1">
                <a:latin typeface="+mj-lt"/>
              </a:rPr>
              <a:t>змінно-вологих</a:t>
            </a:r>
            <a:r>
              <a:rPr lang="ru-RU" sz="1800" b="0" dirty="0">
                <a:latin typeface="+mj-lt"/>
              </a:rPr>
              <a:t> (</a:t>
            </a:r>
            <a:r>
              <a:rPr lang="ru-RU" sz="1800" b="0" dirty="0" err="1">
                <a:latin typeface="+mj-lt"/>
              </a:rPr>
              <a:t>мусонних</a:t>
            </a:r>
            <a:r>
              <a:rPr lang="ru-RU" sz="1800" b="0" dirty="0">
                <a:latin typeface="+mj-lt"/>
              </a:rPr>
              <a:t>) </a:t>
            </a:r>
            <a:r>
              <a:rPr lang="ru-RU" sz="1800" b="0" dirty="0" err="1">
                <a:latin typeface="+mj-lt"/>
              </a:rPr>
              <a:t>лісів</a:t>
            </a:r>
            <a:r>
              <a:rPr lang="ru-RU" sz="1800" b="0" dirty="0">
                <a:latin typeface="+mj-lt"/>
              </a:rPr>
              <a:t> на </a:t>
            </a:r>
            <a:r>
              <a:rPr lang="ru-RU" sz="1800" b="0" dirty="0" err="1">
                <a:latin typeface="+mj-lt"/>
              </a:rPr>
              <a:t>південному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сході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Євразії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займає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південну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частину</a:t>
            </a:r>
            <a:r>
              <a:rPr lang="ru-RU" sz="1800" b="0" dirty="0">
                <a:latin typeface="+mj-lt"/>
              </a:rPr>
              <a:t> Китаю і </a:t>
            </a:r>
            <a:r>
              <a:rPr lang="ru-RU" sz="1800" b="0" dirty="0" err="1">
                <a:latin typeface="+mj-lt"/>
              </a:rPr>
              <a:t>Японії</a:t>
            </a:r>
            <a:r>
              <a:rPr lang="ru-RU" sz="1800" b="0" dirty="0">
                <a:latin typeface="+mj-lt"/>
              </a:rPr>
              <a:t>. На </a:t>
            </a:r>
            <a:r>
              <a:rPr lang="ru-RU" sz="1800" b="0" dirty="0" err="1">
                <a:latin typeface="+mj-lt"/>
              </a:rPr>
              <a:t>відміну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від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Середземномор’я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літо</a:t>
            </a:r>
            <a:r>
              <a:rPr lang="ru-RU" sz="1800" b="0" dirty="0">
                <a:latin typeface="+mj-lt"/>
              </a:rPr>
              <a:t> тут </a:t>
            </a:r>
            <a:r>
              <a:rPr lang="ru-RU" sz="1800" b="0" dirty="0" err="1">
                <a:latin typeface="+mj-lt"/>
              </a:rPr>
              <a:t>вологе</a:t>
            </a:r>
            <a:r>
              <a:rPr lang="ru-RU" sz="1800" b="0" dirty="0">
                <a:latin typeface="+mj-lt"/>
              </a:rPr>
              <a:t>, а зима </a:t>
            </a:r>
            <a:r>
              <a:rPr lang="ru-RU" sz="1800" b="0" dirty="0" err="1">
                <a:latin typeface="+mj-lt"/>
              </a:rPr>
              <a:t>порівняно</a:t>
            </a:r>
            <a:r>
              <a:rPr lang="ru-RU" sz="1800" b="0" dirty="0">
                <a:latin typeface="+mj-lt"/>
              </a:rPr>
              <a:t> суха і </a:t>
            </a:r>
            <a:r>
              <a:rPr lang="ru-RU" sz="1800" b="0" dirty="0" err="1">
                <a:latin typeface="+mj-lt"/>
              </a:rPr>
              <a:t>прохолодна</a:t>
            </a:r>
            <a:r>
              <a:rPr lang="ru-RU" sz="1800" b="0" dirty="0">
                <a:latin typeface="+mj-lt"/>
              </a:rPr>
              <a:t>. Тому </a:t>
            </a:r>
            <a:r>
              <a:rPr lang="ru-RU" sz="1800" b="0" dirty="0" err="1">
                <a:latin typeface="+mj-lt"/>
              </a:rPr>
              <a:t>вічнозелені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рослини</a:t>
            </a:r>
            <a:r>
              <a:rPr lang="ru-RU" sz="1800" b="0" dirty="0">
                <a:latin typeface="+mj-lt"/>
              </a:rPr>
              <a:t> — </a:t>
            </a:r>
            <a:r>
              <a:rPr lang="ru-RU" sz="1800" b="0" dirty="0" err="1">
                <a:latin typeface="+mj-lt"/>
              </a:rPr>
              <a:t>магнолія</a:t>
            </a:r>
            <a:r>
              <a:rPr lang="ru-RU" sz="1800" b="0" dirty="0">
                <a:latin typeface="+mj-lt"/>
              </a:rPr>
              <a:t>, </a:t>
            </a:r>
            <a:r>
              <a:rPr lang="ru-RU" sz="1800" b="0" dirty="0" err="1">
                <a:latin typeface="+mj-lt"/>
              </a:rPr>
              <a:t>камелія</a:t>
            </a:r>
            <a:r>
              <a:rPr lang="ru-RU" sz="1800" b="0" dirty="0">
                <a:latin typeface="+mj-lt"/>
              </a:rPr>
              <a:t>, </a:t>
            </a:r>
            <a:r>
              <a:rPr lang="ru-RU" sz="1800" b="0" dirty="0" err="1">
                <a:latin typeface="+mj-lt"/>
              </a:rPr>
              <a:t>камфорний</a:t>
            </a:r>
            <a:r>
              <a:rPr lang="ru-RU" sz="1800" b="0" dirty="0">
                <a:latin typeface="+mj-lt"/>
              </a:rPr>
              <a:t> лавр — </a:t>
            </a:r>
            <a:r>
              <a:rPr lang="ru-RU" sz="1800" b="0" dirty="0" err="1">
                <a:latin typeface="+mj-lt"/>
              </a:rPr>
              <a:t>пристосувалися</a:t>
            </a:r>
            <a:r>
              <a:rPr lang="ru-RU" sz="1800" b="0" dirty="0">
                <a:latin typeface="+mj-lt"/>
              </a:rPr>
              <a:t> до </a:t>
            </a:r>
            <a:r>
              <a:rPr lang="ru-RU" sz="1800" b="0" dirty="0" err="1">
                <a:latin typeface="+mj-lt"/>
              </a:rPr>
              <a:t>зимової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 smtClean="0">
                <a:latin typeface="+mj-lt"/>
              </a:rPr>
              <a:t>сухості</a:t>
            </a:r>
            <a:r>
              <a:rPr lang="ru-RU" sz="1800" b="0" dirty="0" smtClean="0">
                <a:latin typeface="+mj-lt"/>
              </a:rPr>
              <a:t>. На </a:t>
            </a:r>
            <a:r>
              <a:rPr lang="ru-RU" sz="1800" b="0" dirty="0" err="1">
                <a:latin typeface="+mj-lt"/>
              </a:rPr>
              <a:t>місці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зведених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лісів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жителі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вирощують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чайний</a:t>
            </a:r>
            <a:r>
              <a:rPr lang="ru-RU" sz="1800" b="0" dirty="0">
                <a:latin typeface="+mj-lt"/>
              </a:rPr>
              <a:t> кущ, </a:t>
            </a:r>
            <a:r>
              <a:rPr lang="ru-RU" sz="1800" b="0" dirty="0" err="1">
                <a:latin typeface="+mj-lt"/>
              </a:rPr>
              <a:t>цитрусові</a:t>
            </a:r>
            <a:r>
              <a:rPr lang="ru-RU" sz="1800" b="0" dirty="0">
                <a:latin typeface="+mj-lt"/>
              </a:rPr>
              <a:t>. У </a:t>
            </a:r>
            <a:r>
              <a:rPr lang="ru-RU" sz="1800" b="0" dirty="0" err="1">
                <a:latin typeface="+mj-lt"/>
              </a:rPr>
              <a:t>зоні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субекваторіальних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перемінно-вологих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лісів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дощів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більше</a:t>
            </a:r>
            <a:r>
              <a:rPr lang="ru-RU" sz="1800" b="0" dirty="0">
                <a:latin typeface="+mj-lt"/>
              </a:rPr>
              <a:t>, </a:t>
            </a:r>
            <a:r>
              <a:rPr lang="ru-RU" sz="1800" b="0" dirty="0" err="1">
                <a:latin typeface="+mj-lt"/>
              </a:rPr>
              <a:t>ніж</a:t>
            </a:r>
            <a:r>
              <a:rPr lang="ru-RU" sz="1800" b="0" dirty="0">
                <a:latin typeface="+mj-lt"/>
              </a:rPr>
              <a:t> в саванах, а </a:t>
            </a:r>
            <a:r>
              <a:rPr lang="ru-RU" sz="1800" b="0" dirty="0" err="1">
                <a:latin typeface="+mj-lt"/>
              </a:rPr>
              <a:t>сухий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період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нетривалий</a:t>
            </a:r>
            <a:r>
              <a:rPr lang="ru-RU" sz="1800" b="0" dirty="0">
                <a:latin typeface="+mj-lt"/>
              </a:rPr>
              <a:t>. Тому </a:t>
            </a:r>
            <a:r>
              <a:rPr lang="ru-RU" sz="1800" b="0" dirty="0" err="1">
                <a:latin typeface="+mj-lt"/>
              </a:rPr>
              <a:t>рослинність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нагадує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розташовані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південніше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>
                <a:latin typeface="+mj-lt"/>
              </a:rPr>
              <a:t>екваторіальні</a:t>
            </a:r>
            <a:r>
              <a:rPr lang="ru-RU" sz="1800" b="0" dirty="0">
                <a:latin typeface="+mj-lt"/>
              </a:rPr>
              <a:t> </a:t>
            </a:r>
            <a:r>
              <a:rPr lang="ru-RU" sz="1800" b="0" dirty="0" err="1" smtClean="0">
                <a:latin typeface="+mj-lt"/>
              </a:rPr>
              <a:t>ліси</a:t>
            </a:r>
            <a:r>
              <a:rPr lang="ru-RU" sz="1800" b="0" dirty="0">
                <a:latin typeface="+mj-lt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07727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73416" cy="1143000"/>
          </a:xfrm>
        </p:spPr>
        <p:txBody>
          <a:bodyPr/>
          <a:lstStyle/>
          <a:p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Степи й </a:t>
            </a:r>
            <a:r>
              <a:rPr lang="ru-RU" b="0" dirty="0" err="1"/>
              <a:t>лісостепи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326400" cy="32448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388296" cy="52578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>
                <a:latin typeface="+mj-lt"/>
              </a:rPr>
              <a:t>Це</a:t>
            </a:r>
            <a:r>
              <a:rPr lang="ru-RU" sz="1800" dirty="0">
                <a:latin typeface="+mj-lt"/>
              </a:rPr>
              <a:t> — </a:t>
            </a:r>
            <a:r>
              <a:rPr lang="ru-RU" sz="1800" dirty="0" err="1">
                <a:latin typeface="+mj-lt"/>
              </a:rPr>
              <a:t>безліса</a:t>
            </a:r>
            <a:r>
              <a:rPr lang="ru-RU" sz="1800" dirty="0">
                <a:latin typeface="+mj-lt"/>
              </a:rPr>
              <a:t> зона </a:t>
            </a:r>
            <a:r>
              <a:rPr lang="ru-RU" sz="1800" dirty="0" err="1">
                <a:latin typeface="+mj-lt"/>
              </a:rPr>
              <a:t>помірного</a:t>
            </a:r>
            <a:r>
              <a:rPr lang="ru-RU" sz="1800" dirty="0">
                <a:latin typeface="+mj-lt"/>
              </a:rPr>
              <a:t> поясу. </a:t>
            </a:r>
            <a:r>
              <a:rPr lang="ru-RU" sz="1800" dirty="0" err="1">
                <a:latin typeface="+mj-lt"/>
              </a:rPr>
              <a:t>Натомість</a:t>
            </a:r>
            <a:r>
              <a:rPr lang="ru-RU" sz="1800" dirty="0">
                <a:latin typeface="+mj-lt"/>
              </a:rPr>
              <a:t> степи </a:t>
            </a:r>
            <a:r>
              <a:rPr lang="ru-RU" sz="1800" dirty="0" err="1">
                <a:latin typeface="+mj-lt"/>
              </a:rPr>
              <a:t>мають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багатий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трав'яний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покрив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Серед</a:t>
            </a:r>
            <a:r>
              <a:rPr lang="ru-RU" sz="1800" dirty="0">
                <a:latin typeface="+mj-lt"/>
              </a:rPr>
              <a:t> трав </a:t>
            </a:r>
            <a:r>
              <a:rPr lang="ru-RU" sz="1800" dirty="0" err="1">
                <a:latin typeface="+mj-lt"/>
              </a:rPr>
              <a:t>переважають</a:t>
            </a:r>
            <a:r>
              <a:rPr lang="ru-RU" sz="1800" dirty="0">
                <a:latin typeface="+mj-lt"/>
              </a:rPr>
              <a:t> злаки — </a:t>
            </a:r>
            <a:r>
              <a:rPr lang="ru-RU" sz="1800" dirty="0" err="1">
                <a:latin typeface="+mj-lt"/>
              </a:rPr>
              <a:t>ковила</a:t>
            </a:r>
            <a:r>
              <a:rPr lang="ru-RU" sz="1800" dirty="0">
                <a:latin typeface="+mj-lt"/>
              </a:rPr>
              <a:t>, типчак, </a:t>
            </a:r>
            <a:r>
              <a:rPr lang="ru-RU" sz="1800" dirty="0" err="1">
                <a:latin typeface="+mj-lt"/>
              </a:rPr>
              <a:t>тонконіг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Під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пишною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рослинністю</a:t>
            </a:r>
            <a:r>
              <a:rPr lang="ru-RU" sz="1800" dirty="0">
                <a:latin typeface="+mj-lt"/>
              </a:rPr>
              <a:t>, яка </a:t>
            </a:r>
            <a:r>
              <a:rPr lang="ru-RU" sz="1800" dirty="0" err="1">
                <a:latin typeface="+mj-lt"/>
              </a:rPr>
              <a:t>щорічно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відмирає</a:t>
            </a:r>
            <a:r>
              <a:rPr lang="ru-RU" sz="1800" dirty="0">
                <a:latin typeface="+mj-lt"/>
              </a:rPr>
              <a:t> і </a:t>
            </a:r>
            <a:r>
              <a:rPr lang="ru-RU" sz="1800" dirty="0" err="1">
                <a:latin typeface="+mj-lt"/>
              </a:rPr>
              <a:t>утворює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багато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органічних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решток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утворилися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родючі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ґрунти</a:t>
            </a:r>
            <a:r>
              <a:rPr lang="ru-RU" sz="1800" dirty="0">
                <a:latin typeface="+mj-lt"/>
              </a:rPr>
              <a:t> — </a:t>
            </a:r>
            <a:r>
              <a:rPr lang="ru-RU" sz="1800" dirty="0" err="1">
                <a:latin typeface="+mj-lt"/>
              </a:rPr>
              <a:t>чорноземи</a:t>
            </a:r>
            <a:r>
              <a:rPr lang="ru-RU" sz="1800" dirty="0">
                <a:latin typeface="+mj-lt"/>
              </a:rPr>
              <a:t> і </a:t>
            </a:r>
            <a:r>
              <a:rPr lang="ru-RU" sz="1800" dirty="0" err="1" smtClean="0">
                <a:latin typeface="+mj-lt"/>
              </a:rPr>
              <a:t>каштанові</a:t>
            </a:r>
            <a:r>
              <a:rPr lang="ru-RU" sz="1800" dirty="0" smtClean="0">
                <a:latin typeface="+mj-lt"/>
              </a:rPr>
              <a:t>. </a:t>
            </a:r>
            <a:r>
              <a:rPr lang="ru-RU" sz="1800" dirty="0" err="1" smtClean="0">
                <a:latin typeface="+mj-lt"/>
              </a:rPr>
              <a:t>Лісостеп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Євразії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простягається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суцільною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смугою</a:t>
            </a:r>
            <a:r>
              <a:rPr lang="ru-RU" sz="1800" dirty="0">
                <a:latin typeface="+mj-lt"/>
              </a:rPr>
              <a:t> з заходу на </a:t>
            </a:r>
            <a:r>
              <a:rPr lang="ru-RU" sz="1800" dirty="0" err="1">
                <a:latin typeface="+mj-lt"/>
              </a:rPr>
              <a:t>схід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від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східних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передгір'їв</a:t>
            </a:r>
            <a:r>
              <a:rPr lang="ru-RU" sz="1800" dirty="0">
                <a:latin typeface="+mj-lt"/>
              </a:rPr>
              <a:t> Карпат до Алтаю. </a:t>
            </a:r>
            <a:r>
              <a:rPr lang="ru-RU" sz="1800" dirty="0" err="1">
                <a:latin typeface="+mj-lt"/>
              </a:rPr>
              <a:t>Окремі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ділянки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лісостепу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знаходяться</a:t>
            </a:r>
            <a:r>
              <a:rPr lang="ru-RU" sz="1800" dirty="0">
                <a:latin typeface="+mj-lt"/>
              </a:rPr>
              <a:t> у межах </a:t>
            </a:r>
            <a:r>
              <a:rPr lang="ru-RU" sz="1800" dirty="0" err="1">
                <a:latin typeface="+mj-lt"/>
              </a:rPr>
              <a:t>Середньодунайської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рівнини</a:t>
            </a:r>
            <a:r>
              <a:rPr lang="ru-RU" sz="1800" dirty="0">
                <a:latin typeface="+mj-lt"/>
              </a:rPr>
              <a:t>, ряду </a:t>
            </a:r>
            <a:r>
              <a:rPr lang="ru-RU" sz="1800" dirty="0" err="1">
                <a:latin typeface="+mj-lt"/>
              </a:rPr>
              <a:t>міжгірних</a:t>
            </a:r>
            <a:r>
              <a:rPr lang="ru-RU" sz="1800" dirty="0">
                <a:latin typeface="+mj-lt"/>
              </a:rPr>
              <a:t> западин </a:t>
            </a:r>
            <a:r>
              <a:rPr lang="ru-RU" sz="1800" dirty="0" err="1">
                <a:latin typeface="+mj-lt"/>
              </a:rPr>
              <a:t>Південного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Сибіру</a:t>
            </a:r>
            <a:r>
              <a:rPr lang="ru-RU" sz="1800" dirty="0">
                <a:latin typeface="+mj-lt"/>
              </a:rPr>
              <a:t>, в </a:t>
            </a:r>
            <a:r>
              <a:rPr lang="ru-RU" sz="1800" dirty="0" err="1">
                <a:latin typeface="+mj-lt"/>
              </a:rPr>
              <a:t>Монголії</a:t>
            </a:r>
            <a:r>
              <a:rPr lang="ru-RU" sz="1800" dirty="0">
                <a:latin typeface="+mj-lt"/>
              </a:rPr>
              <a:t> та на Далекому </a:t>
            </a:r>
            <a:r>
              <a:rPr lang="ru-RU" sz="1800" dirty="0" err="1">
                <a:latin typeface="+mj-lt"/>
              </a:rPr>
              <a:t>Сході</a:t>
            </a:r>
            <a:r>
              <a:rPr lang="ru-RU" sz="1800" dirty="0">
                <a:latin typeface="+mj-lt"/>
              </a:rPr>
              <a:t>, а </a:t>
            </a:r>
            <a:r>
              <a:rPr lang="ru-RU" sz="1800" dirty="0" err="1">
                <a:latin typeface="+mj-lt"/>
              </a:rPr>
              <a:t>також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займають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частину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рівнини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Сунляо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північному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сході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Китаю.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6587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dirty="0"/>
              <a:t/>
            </a:r>
            <a:br>
              <a:rPr lang="uk-UA" b="0" dirty="0"/>
            </a:br>
            <a:r>
              <a:rPr lang="ru-RU" b="0" dirty="0" err="1"/>
              <a:t>Мішані</a:t>
            </a:r>
            <a:r>
              <a:rPr lang="ru-RU" b="0" dirty="0"/>
              <a:t> й </a:t>
            </a:r>
            <a:r>
              <a:rPr lang="ru-RU" b="0" dirty="0" err="1" smtClean="0"/>
              <a:t>широколистяні</a:t>
            </a:r>
            <a:r>
              <a:rPr lang="ru-RU" b="0" dirty="0" smtClean="0"/>
              <a:t> </a:t>
            </a:r>
            <a:r>
              <a:rPr lang="ru-RU" b="0" dirty="0" err="1"/>
              <a:t>ліси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377301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>
                <a:latin typeface="+mj-lt"/>
              </a:rPr>
              <a:t>Природна</a:t>
            </a:r>
            <a:r>
              <a:rPr lang="ru-RU" sz="1800" dirty="0">
                <a:latin typeface="+mj-lt"/>
              </a:rPr>
              <a:t> зона </a:t>
            </a:r>
            <a:r>
              <a:rPr lang="ru-RU" sz="1800" dirty="0" err="1">
                <a:latin typeface="+mj-lt"/>
              </a:rPr>
              <a:t>поширена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помірних</a:t>
            </a:r>
            <a:r>
              <a:rPr lang="ru-RU" sz="1800" dirty="0">
                <a:latin typeface="+mj-lt"/>
              </a:rPr>
              <a:t> широтах </a:t>
            </a:r>
            <a:r>
              <a:rPr lang="ru-RU" sz="1800" dirty="0" err="1">
                <a:latin typeface="+mj-lt"/>
              </a:rPr>
              <a:t>Євразії</a:t>
            </a:r>
            <a:r>
              <a:rPr lang="ru-RU" sz="1800" dirty="0">
                <a:latin typeface="+mj-lt"/>
              </a:rPr>
              <a:t> і в </a:t>
            </a:r>
            <a:r>
              <a:rPr lang="ru-RU" sz="1800" dirty="0" err="1">
                <a:latin typeface="+mj-lt"/>
              </a:rPr>
              <a:t>Північній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Америці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Широколистяні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ліси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що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ростуть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Європі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утворені</a:t>
            </a:r>
            <a:r>
              <a:rPr lang="ru-RU" sz="1800" dirty="0">
                <a:latin typeface="+mj-lt"/>
              </a:rPr>
              <a:t> дубом, буком, грабом, липою, кленом. У </a:t>
            </a:r>
            <a:r>
              <a:rPr lang="ru-RU" sz="1800" dirty="0" err="1">
                <a:latin typeface="+mj-lt"/>
              </a:rPr>
              <a:t>Північній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Америці</a:t>
            </a:r>
            <a:r>
              <a:rPr lang="ru-RU" sz="1800" dirty="0">
                <a:latin typeface="+mj-lt"/>
              </a:rPr>
              <a:t> до них </a:t>
            </a:r>
            <a:r>
              <a:rPr lang="ru-RU" sz="1800" dirty="0" err="1">
                <a:latin typeface="+mj-lt"/>
              </a:rPr>
              <a:t>додаються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в'яз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тюльпанове</a:t>
            </a:r>
            <a:r>
              <a:rPr lang="ru-RU" sz="1800" dirty="0">
                <a:latin typeface="+mj-lt"/>
              </a:rPr>
              <a:t> дерево. </a:t>
            </a:r>
            <a:r>
              <a:rPr lang="ru-RU" sz="1800" dirty="0" err="1">
                <a:latin typeface="+mj-lt"/>
              </a:rPr>
              <a:t>Широколисті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ліси</a:t>
            </a:r>
            <a:r>
              <a:rPr lang="ru-RU" sz="1800" dirty="0">
                <a:latin typeface="+mj-lt"/>
              </a:rPr>
              <a:t> є </a:t>
            </a:r>
            <a:r>
              <a:rPr lang="ru-RU" sz="1800" dirty="0" err="1">
                <a:latin typeface="+mj-lt"/>
              </a:rPr>
              <a:t>листопадними</a:t>
            </a:r>
            <a:r>
              <a:rPr lang="ru-RU" sz="1800" dirty="0">
                <a:latin typeface="+mj-lt"/>
              </a:rPr>
              <a:t> і </a:t>
            </a:r>
            <a:r>
              <a:rPr lang="ru-RU" sz="1800" dirty="0" err="1">
                <a:latin typeface="+mj-lt"/>
              </a:rPr>
              <a:t>щорічно</a:t>
            </a:r>
            <a:r>
              <a:rPr lang="ru-RU" sz="1800" dirty="0">
                <a:latin typeface="+mj-lt"/>
              </a:rPr>
              <a:t> на зиму </a:t>
            </a:r>
            <a:r>
              <a:rPr lang="ru-RU" sz="1800" dirty="0" err="1">
                <a:latin typeface="+mj-lt"/>
              </a:rPr>
              <a:t>скидають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листя</a:t>
            </a:r>
            <a:r>
              <a:rPr lang="ru-RU" sz="1800" dirty="0">
                <a:latin typeface="+mj-lt"/>
              </a:rPr>
              <a:t>. У </a:t>
            </a:r>
            <a:r>
              <a:rPr lang="ru-RU" sz="1800" dirty="0" err="1">
                <a:latin typeface="+mj-lt"/>
              </a:rPr>
              <a:t>мішаних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лісах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поєднуються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листяні</a:t>
            </a:r>
            <a:r>
              <a:rPr lang="ru-RU" sz="1800" dirty="0">
                <a:latin typeface="+mj-lt"/>
              </a:rPr>
              <a:t> і </a:t>
            </a:r>
            <a:r>
              <a:rPr lang="ru-RU" sz="1800" dirty="0" err="1">
                <a:latin typeface="+mj-lt"/>
              </a:rPr>
              <a:t>хвойні</a:t>
            </a:r>
            <a:r>
              <a:rPr lang="ru-RU" sz="1800" dirty="0">
                <a:latin typeface="+mj-lt"/>
              </a:rPr>
              <a:t> (</a:t>
            </a:r>
            <a:r>
              <a:rPr lang="ru-RU" sz="1800" dirty="0" err="1">
                <a:latin typeface="+mj-lt"/>
              </a:rPr>
              <a:t>ялина</a:t>
            </a:r>
            <a:r>
              <a:rPr lang="ru-RU" sz="1800" dirty="0">
                <a:latin typeface="+mj-lt"/>
              </a:rPr>
              <a:t>, сосна) породи дерев.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6" y="2276872"/>
            <a:ext cx="4203564" cy="3052814"/>
          </a:xfrm>
        </p:spPr>
      </p:pic>
    </p:spTree>
    <p:extLst>
      <p:ext uri="{BB962C8B-B14F-4D97-AF65-F5344CB8AC3E}">
        <p14:creationId xmlns:p14="http://schemas.microsoft.com/office/powerpoint/2010/main" val="2218785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theme1.xml><?xml version="1.0" encoding="utf-8"?>
<a:theme xmlns:a="http://schemas.openxmlformats.org/drawingml/2006/main" name="4_Green_way">
  <a:themeElements>
    <a:clrScheme name="Green_w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_way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_w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4_Green_way</Template>
  <TotalTime>123</TotalTime>
  <Words>889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4_Green_way</vt:lpstr>
      <vt:lpstr>Природні зони Євразії</vt:lpstr>
      <vt:lpstr>Презентация PowerPoint</vt:lpstr>
      <vt:lpstr> Вологі екваторіальні ліси </vt:lpstr>
      <vt:lpstr>Савана</vt:lpstr>
      <vt:lpstr> Тропічні пустелі і напівпустелі </vt:lpstr>
      <vt:lpstr> Вологі субтропічні ліси </vt:lpstr>
      <vt:lpstr> Мусонні ліси </vt:lpstr>
      <vt:lpstr>   Степи й лісостепи   </vt:lpstr>
      <vt:lpstr> Мішані й широколистяні ліси </vt:lpstr>
      <vt:lpstr> Тайга </vt:lpstr>
      <vt:lpstr> Тундра і лісотундра </vt:lpstr>
      <vt:lpstr> Полярні пустелі </vt:lpstr>
      <vt:lpstr> Високогірні альпійські луки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зони Євразії</dc:title>
  <dc:creator>User</dc:creator>
  <cp:lastModifiedBy>User</cp:lastModifiedBy>
  <cp:revision>14</cp:revision>
  <dcterms:created xsi:type="dcterms:W3CDTF">2014-04-13T11:35:11Z</dcterms:created>
  <dcterms:modified xsi:type="dcterms:W3CDTF">2015-02-22T11:51:45Z</dcterms:modified>
</cp:coreProperties>
</file>