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0" r:id="rId3"/>
    <p:sldId id="260" r:id="rId4"/>
    <p:sldId id="261" r:id="rId5"/>
    <p:sldId id="272" r:id="rId6"/>
    <p:sldId id="264" r:id="rId7"/>
    <p:sldId id="273" r:id="rId8"/>
    <p:sldId id="275" r:id="rId9"/>
    <p:sldId id="278" r:id="rId10"/>
    <p:sldId id="277" r:id="rId11"/>
    <p:sldId id="281" r:id="rId12"/>
    <p:sldId id="263" r:id="rId13"/>
    <p:sldId id="282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Споживання прісної води</c:v>
                </c:pt>
              </c:strCache>
            </c:strRef>
          </c:tx>
          <c:dLbls>
            <c:showPercent val="1"/>
            <c:showLeaderLines val="1"/>
          </c:dLbls>
          <c:cat>
            <c:strRef>
              <c:f>Лист1!$A$2:$A$4</c:f>
              <c:strCache>
                <c:ptCount val="3"/>
                <c:pt idx="0">
                  <c:v>Сільське господарство</c:v>
                </c:pt>
                <c:pt idx="1">
                  <c:v>Промисловість</c:v>
                </c:pt>
                <c:pt idx="2">
                  <c:v>Комунальне господарство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0.70000000000000007</c:v>
                </c:pt>
                <c:pt idx="1">
                  <c:v>0.2</c:v>
                </c:pt>
                <c:pt idx="2">
                  <c:v>0.1</c:v>
                </c:pt>
              </c:numCache>
            </c:numRef>
          </c:val>
        </c:ser>
        <c:dLbls>
          <c:showPercent val="1"/>
        </c:dLbls>
      </c:pie3DChart>
    </c:plotArea>
    <c:legend>
      <c:legendPos val="t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FA3C5-23E5-4169-B982-7949FEB45B9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ACF30-3C4D-4B52-B844-C917074E1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940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CF30-3C4D-4B52-B844-C917074E1B7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1860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CF30-3C4D-4B52-B844-C917074E1B7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0905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ACF30-3C4D-4B52-B844-C917074E1B7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2959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88ECDC-B891-4144-8EFE-7236BDC29520}" type="datetimeFigureOut">
              <a:rPr lang="ru-RU" smtClean="0"/>
              <a:pPr/>
              <a:t>12.12.2013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28E6E9-8544-4B0D-9996-10F97C75312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Проблема чисто</a:t>
            </a:r>
            <a:r>
              <a:rPr lang="uk-UA" smtClean="0"/>
              <a:t>ї прісної води</a:t>
            </a: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851920" y="3573016"/>
            <a:ext cx="4705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mtClean="0"/>
              <a:t>Виконали Поречна Поліна і Гома Анастасія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08231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840681"/>
            <a:ext cx="8784976" cy="203132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Одним з дієвих способів подолання регіонального дефіциту води є перерозподіл річкового стоку за допомогою спорудження каналів та водосховищ. Нині у світі побудовано й експлуатується понад 40 тис. водосховищ. Найбільше великих за площею водосховищ — у Північній Америці, Азії та Європі. Проте цей шлях має й свої недоліки: застій та цвітіння води, руйнування берегів, затоплення орних земель, підвищення рівня ґрунтових вод </a:t>
            </a:r>
            <a:r>
              <a:rPr lang="uk-UA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тощо</a:t>
            </a:r>
            <a:r>
              <a:rPr lang="uk-UA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7170" name="Picture 2" descr="http://wildwildworld.net.ua/sites/default/files/images/pochemu-woda-zam%20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6632"/>
            <a:ext cx="6484268" cy="4582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8160536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60648"/>
            <a:ext cx="6667500" cy="5000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7128792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Прилад для </a:t>
            </a:r>
            <a:r>
              <a:rPr lang="uk-UA" sz="36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опріснення </a:t>
            </a:r>
            <a:r>
              <a:rPr lang="uk-UA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води</a:t>
            </a:r>
          </a:p>
        </p:txBody>
      </p:sp>
    </p:spTree>
    <p:extLst>
      <p:ext uri="{BB962C8B-B14F-4D97-AF65-F5344CB8AC3E}">
        <p14:creationId xmlns:p14="http://schemas.microsoft.com/office/powerpoint/2010/main" xmlns="" val="98470558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basik.ru/images/water_wallpapers_53/011_wallpap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101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836712"/>
            <a:ext cx="7560840" cy="440120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numCol="1" rtlCol="0" anchor="b">
            <a:spAutoFit/>
          </a:bodyPr>
          <a:lstStyle/>
          <a:p>
            <a:pPr algn="ctr"/>
            <a:r>
              <a:rPr lang="uk-UA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 потрібно винаходити нові технології; необхідно просто прискорити введення існуючих методів збереження і примноження джерел води. Вирішити проблему її нестачі буде нелегко, але ми доб'ємося успіху, якщо почнемо прямо зараз і будемо послідовні. В іншому разі більшій частині світу доведеться відчувати спрагу</a:t>
            </a:r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73524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xvatit.com/upload/medialibrary/170/17082279a3d4fc3e26cfe789799bed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476672"/>
            <a:ext cx="5616624" cy="76944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4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Дякуємо за увагу!</a:t>
            </a:r>
            <a:endParaRPr lang="ru-RU" sz="4400" b="1" spc="5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nets-ua.com/images/z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60648"/>
            <a:ext cx="4464496" cy="4384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4869160"/>
            <a:ext cx="9144000" cy="1988840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Мало </a:t>
            </a:r>
            <a:r>
              <a:rPr lang="uk-UA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хто усвідомлює ,наскільки гострий брак прісної води. Багатьох уводить в оману широченний розлив голубої фарби на мапах світу. Вони не знають ,що 97,5% планетарної води солона і що більша частина решти світових запасів прісної води – непридатна для 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використання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14295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700808"/>
            <a:ext cx="3816424" cy="313932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70 % її заморожено у крижаних шапках Антарктиди та Гренландії, а з того, що зостається, майже все виступає у формі ґрунтової вологи чи підземних водних резервуарів, надто глибоких, аби робити свердловини. Загалом лише 1% світової води – 0,007 усіх світових вод – легкодоступні</a:t>
            </a:r>
          </a:p>
        </p:txBody>
      </p:sp>
      <p:pic>
        <p:nvPicPr>
          <p:cNvPr id="22530" name="Picture 2" descr="http://cs320116.vk.me/v320116252/6ec6/b-ItAl8vV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88640"/>
            <a:ext cx="4824536" cy="6132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7261493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upload.wikimedia.org/wikipedia/uk/9/99/%D0%9A%D0%94%D0%BD%D1%96%D0%BF%D1%80%D0%BE_%D0%9A%D1%80%D1%83%D1%87%D1%96_%D0%B1%D1%96%D0%BB%D1%8F_%D1%81.%D0%A5%D0%BE%D0%B4%D0%BE%D1%80%D1%96%D0%B2_%D0%94%D0%BD%D0%B5%D0%BF%D1%80_%D0%9A%D1%80%D1%83%D1%87%D0%B8_Dnipro_Ukra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91680" y="620688"/>
            <a:ext cx="5904656" cy="2308324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uk-UA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Щодо України. Головним постачальником води для України є Дніпро. Іншими річками, що забезпечують потреби у воді, є Дунай, Дністер, Південний Буг, Тиса, Прут та ін. Стан води й повноводдя цих водних артерій залежать головним чином від стану їх приток -  малих річок, яких в Україні налічується близько 63 тис.</a:t>
            </a:r>
          </a:p>
        </p:txBody>
      </p:sp>
    </p:spTree>
    <p:extLst>
      <p:ext uri="{BB962C8B-B14F-4D97-AF65-F5344CB8AC3E}">
        <p14:creationId xmlns:p14="http://schemas.microsoft.com/office/powerpoint/2010/main" xmlns="" val="38620373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51520" y="620688"/>
            <a:ext cx="4212905" cy="5304664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Найбільшими споживачами води є сільське господарство, промисловість, комунальне господарство. Сільське господарство використовує майже 70 % загального споживання води, причому більша частина цього об’єму </a:t>
            </a:r>
            <a:r>
              <a:rPr lang="uk-UA" sz="1800" b="1" spc="50" dirty="0" err="1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незворотно</a:t>
            </a:r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втрачається під час зрошення. </a:t>
            </a:r>
            <a:r>
              <a:rPr lang="uk-UA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Промисловість </a:t>
            </a:r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забирає понад 1/5 води. Кількість води, що споживає підприємство, залежить від того ,яку продукцію воно випускає, від системи водопостачання(прямої чи оборотної) й інших причин. </a:t>
            </a:r>
            <a:r>
              <a:rPr lang="uk-UA" sz="18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На </a:t>
            </a:r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виробництво 1т бавовняної тканини витрачається близько 150 м</a:t>
            </a:r>
            <a:r>
              <a:rPr lang="uk-UA" sz="18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води, виробництво 1т аміаку – близько 1000м</a:t>
            </a:r>
            <a:r>
              <a:rPr lang="uk-UA" sz="1800" b="1" spc="50" baseline="3000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</a:t>
            </a:r>
            <a:r>
              <a:rPr lang="uk-UA" sz="1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endParaRPr lang="ru-RU" sz="1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endParaRPr lang="uk-UA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569093819"/>
              </p:ext>
            </p:extLst>
          </p:nvPr>
        </p:nvGraphicFramePr>
        <p:xfrm>
          <a:off x="4032250" y="1124744"/>
          <a:ext cx="511175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177075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Graphic spid="8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188640"/>
            <a:ext cx="8766029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79512" y="4897317"/>
            <a:ext cx="8748464" cy="1772043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Водопостачання населення (близько 10% всієї споживаної людством води) задовольняє потреби в питній воді й комунально-побутові потреби (роботи підприємств побутового обслуговування ,поливання вулиць і зелених насаджень, протипожежні заходить тощо). </a:t>
            </a:r>
          </a:p>
        </p:txBody>
      </p:sp>
    </p:spTree>
    <p:extLst>
      <p:ext uri="{BB962C8B-B14F-4D97-AF65-F5344CB8AC3E}">
        <p14:creationId xmlns:p14="http://schemas.microsoft.com/office/powerpoint/2010/main" xmlns="" val="79243938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908720"/>
            <a:ext cx="2688299" cy="2016224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980728"/>
            <a:ext cx="2880320" cy="191829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980728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Існує поняття питоме водопостачання, що означає добовий об’єм води в літрах, необхідний для задоволення потреб одного жителя міста чи села. У великих містах світу питоме водоспоживання сьогодні становить (л/добу)</a:t>
            </a:r>
          </a:p>
        </p:txBody>
      </p:sp>
      <p:sp>
        <p:nvSpPr>
          <p:cNvPr id="4" name="Прямоугольник с одним вырезанным углом 3"/>
          <p:cNvSpPr/>
          <p:nvPr/>
        </p:nvSpPr>
        <p:spPr>
          <a:xfrm>
            <a:off x="179512" y="2924944"/>
            <a:ext cx="2915816" cy="738746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Лондон – 263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1052736"/>
            <a:ext cx="2483767" cy="1851183"/>
          </a:xfrm>
          <a:prstGeom prst="rect">
            <a:avLst/>
          </a:prstGeom>
        </p:spPr>
      </p:pic>
      <p:sp>
        <p:nvSpPr>
          <p:cNvPr id="6" name="Прямоугольник с одним вырезанным углом 5"/>
          <p:cNvSpPr/>
          <p:nvPr/>
        </p:nvSpPr>
        <p:spPr>
          <a:xfrm>
            <a:off x="6444209" y="2924944"/>
            <a:ext cx="2520280" cy="716421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Москва – 400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3275857" y="2924944"/>
            <a:ext cx="2664296" cy="648072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Нью-Йорк – 600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3717032"/>
            <a:ext cx="2592288" cy="244827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717032"/>
            <a:ext cx="3168352" cy="2323098"/>
          </a:xfrm>
          <a:prstGeom prst="rect">
            <a:avLst/>
          </a:prstGeom>
        </p:spPr>
      </p:pic>
      <p:sp>
        <p:nvSpPr>
          <p:cNvPr id="11" name="Прямоугольник с одним вырезанным углом 10"/>
          <p:cNvSpPr/>
          <p:nvPr/>
        </p:nvSpPr>
        <p:spPr>
          <a:xfrm>
            <a:off x="179512" y="6021288"/>
            <a:ext cx="3240360" cy="687140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Київ </a:t>
            </a:r>
            <a:r>
              <a:rPr lang="uk-UA" dirty="0"/>
              <a:t>– 333</a:t>
            </a: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3851920" y="6093296"/>
            <a:ext cx="2645200" cy="620688"/>
          </a:xfrm>
          <a:prstGeom prst="snip1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Париж – 500</a:t>
            </a:r>
          </a:p>
        </p:txBody>
      </p:sp>
    </p:spTree>
    <p:extLst>
      <p:ext uri="{BB962C8B-B14F-4D97-AF65-F5344CB8AC3E}">
        <p14:creationId xmlns:p14="http://schemas.microsoft.com/office/powerpoint/2010/main" xmlns="" val="239796937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500"/>
                            </p:stCondLst>
                            <p:childTnLst>
                              <p:par>
                                <p:cTn id="6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116632"/>
            <a:ext cx="7920880" cy="2276872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Об’єм прісної води, що є в розпорядженні людини для споживання, залежить від тієї швидкості, з якою джерела прісної води відновлюються, або поновлюються в процесі глобального гідрологічного циклу, а не від загальної кількості запасів прісної води у світі. </a:t>
            </a:r>
            <a:endParaRPr lang="ru-RU" b="1" spc="5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r>
              <a:rPr lang="uk-UA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Якщо всю воду світу вилити в ванну, то її порція, що може бути використана безперервно протягом року, ледве наповнить чайну ложку.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1266" name="Picture 2" descr="http://zadacha.uanet.biz/uploads/52/2c/522c15786f72785573914a53bd8b7916/KRUGOOBIG-VOD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492896"/>
            <a:ext cx="5844951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386142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4" y="5733256"/>
            <a:ext cx="8856984" cy="1008112"/>
          </a:xfr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Головний шлях подолання проблеми — зменшення витрат води</a:t>
            </a:r>
            <a:r>
              <a:rPr lang="uk-UA" sz="2000" b="1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 </a:t>
            </a:r>
            <a:r>
              <a:rPr lang="uk-UA" sz="2000" b="1" spc="5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особливо  </a:t>
            </a:r>
            <a:r>
              <a:rPr lang="uk-UA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у сільському господарстві. Слід також знижувати водомісткість виробництва: запроваджувати маловодні та безводні технології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nelia.com.ua/img/dostavka-v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267575" cy="428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89007502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559</Words>
  <Application>Microsoft Office PowerPoint</Application>
  <PresentationFormat>Экран (4:3)</PresentationFormat>
  <Paragraphs>24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Проблема чистої прісної води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прісної води в Україні та світі</dc:title>
  <dc:creator>Admin</dc:creator>
  <cp:lastModifiedBy>Полина</cp:lastModifiedBy>
  <cp:revision>30</cp:revision>
  <cp:lastPrinted>2011-09-16T19:08:39Z</cp:lastPrinted>
  <dcterms:created xsi:type="dcterms:W3CDTF">2011-09-15T07:04:59Z</dcterms:created>
  <dcterms:modified xsi:type="dcterms:W3CDTF">2013-12-12T21:06:56Z</dcterms:modified>
</cp:coreProperties>
</file>