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93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02"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BDDB5F-AE60-4ED0-AF6D-464E501BEC8C}" type="datetimeFigureOut">
              <a:rPr lang="ru-RU" smtClean="0"/>
              <a:pPr/>
              <a:t>27.04.2014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2FB053-8412-4660-A6D7-511CFB14B04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92FB053-8412-4660-A6D7-511CFB14B044}" type="slidenum">
              <a:rPr lang="ru-RU" smtClean="0"/>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27.04.2014</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27.04.2014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27.04.2014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27.04.2014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27.04.2014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27.04.2014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27.04.2014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27.04.2014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27.04.2014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27.04.2014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27.04.2014</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27.04.2014</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3.xml"/><Relationship Id="rId7" Type="http://schemas.openxmlformats.org/officeDocument/2006/relationships/slide" Target="slide8.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4.xml"/><Relationship Id="rId9" Type="http://schemas.openxmlformats.org/officeDocument/2006/relationships/slide" Target="slide1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Администратор\Desktop\51b9ce492b019de865000022.jpg"/>
          <p:cNvPicPr>
            <a:picLocks noChangeAspect="1" noChangeArrowheads="1"/>
          </p:cNvPicPr>
          <p:nvPr/>
        </p:nvPicPr>
        <p:blipFill>
          <a:blip r:embed="rId2" cstate="print"/>
          <a:srcRect/>
          <a:stretch>
            <a:fillRect/>
          </a:stretch>
        </p:blipFill>
        <p:spPr bwMode="auto">
          <a:xfrm>
            <a:off x="0" y="0"/>
            <a:ext cx="9176454" cy="6858000"/>
          </a:xfrm>
          <a:prstGeom prst="rect">
            <a:avLst/>
          </a:prstGeom>
          <a:noFill/>
        </p:spPr>
      </p:pic>
      <p:sp>
        <p:nvSpPr>
          <p:cNvPr id="2" name="Заголовок 1"/>
          <p:cNvSpPr>
            <a:spLocks noGrp="1"/>
          </p:cNvSpPr>
          <p:nvPr>
            <p:ph type="ctrTitle"/>
          </p:nvPr>
        </p:nvSpPr>
        <p:spPr>
          <a:xfrm>
            <a:off x="971600" y="116632"/>
            <a:ext cx="7200800" cy="1470025"/>
          </a:xfrm>
        </p:spPr>
        <p:txBody>
          <a:bodyPr>
            <a:normAutofit/>
          </a:bodyPr>
          <a:lstStyle/>
          <a:p>
            <a:pPr algn="ctr"/>
            <a:r>
              <a:rPr lang="uk-UA" sz="4000" b="1" i="1" dirty="0" smtClean="0">
                <a:solidFill>
                  <a:schemeClr val="bg2">
                    <a:lumMod val="90000"/>
                  </a:schemeClr>
                </a:solidFill>
              </a:rPr>
              <a:t>Охорона навколишнього середовища</a:t>
            </a:r>
            <a:endParaRPr lang="uk-UA" sz="4000" b="1" i="1" dirty="0">
              <a:solidFill>
                <a:schemeClr val="bg2">
                  <a:lumMod val="9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Администратор\Desktop\загруженное.jpg"/>
          <p:cNvPicPr>
            <a:picLocks noChangeAspect="1" noChangeArrowheads="1"/>
          </p:cNvPicPr>
          <p:nvPr/>
        </p:nvPicPr>
        <p:blipFill>
          <a:blip r:embed="rId2" cstate="print"/>
          <a:srcRect/>
          <a:stretch>
            <a:fillRect/>
          </a:stretch>
        </p:blipFill>
        <p:spPr bwMode="auto">
          <a:xfrm>
            <a:off x="-1" y="0"/>
            <a:ext cx="9199123" cy="6858000"/>
          </a:xfrm>
          <a:prstGeom prst="rect">
            <a:avLst/>
          </a:prstGeom>
          <a:noFill/>
        </p:spPr>
      </p:pic>
      <p:pic>
        <p:nvPicPr>
          <p:cNvPr id="10243" name="Picture 3" descr="C:\Users\Администратор\Desktop\7c19acc5.gif"/>
          <p:cNvPicPr>
            <a:picLocks noChangeAspect="1" noChangeArrowheads="1"/>
          </p:cNvPicPr>
          <p:nvPr/>
        </p:nvPicPr>
        <p:blipFill>
          <a:blip r:embed="rId3" cstate="print"/>
          <a:srcRect/>
          <a:stretch>
            <a:fillRect/>
          </a:stretch>
        </p:blipFill>
        <p:spPr bwMode="auto">
          <a:xfrm>
            <a:off x="280337" y="476672"/>
            <a:ext cx="8529286" cy="583264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Администратор\Desktop\загруженное.jpg"/>
          <p:cNvPicPr>
            <a:picLocks noChangeAspect="1" noChangeArrowheads="1"/>
          </p:cNvPicPr>
          <p:nvPr/>
        </p:nvPicPr>
        <p:blipFill>
          <a:blip r:embed="rId2" cstate="print"/>
          <a:srcRect/>
          <a:stretch>
            <a:fillRect/>
          </a:stretch>
        </p:blipFill>
        <p:spPr bwMode="auto">
          <a:xfrm>
            <a:off x="-1" y="0"/>
            <a:ext cx="9199123" cy="6858000"/>
          </a:xfrm>
          <a:prstGeom prst="rect">
            <a:avLst/>
          </a:prstGeom>
          <a:noFill/>
        </p:spPr>
      </p:pic>
      <p:sp>
        <p:nvSpPr>
          <p:cNvPr id="6" name="Заголовок 2"/>
          <p:cNvSpPr>
            <a:spLocks noGrp="1"/>
          </p:cNvSpPr>
          <p:nvPr>
            <p:ph idx="1"/>
          </p:nvPr>
        </p:nvSpPr>
        <p:spPr>
          <a:xfrm>
            <a:off x="395288" y="333375"/>
            <a:ext cx="8497887" cy="6264275"/>
          </a:xfrm>
        </p:spPr>
        <p:txBody>
          <a:bodyPr/>
          <a:lstStyle/>
          <a:p>
            <a:pPr algn="ctr">
              <a:buNone/>
            </a:pPr>
            <a:r>
              <a:rPr lang="uk-UA" sz="2400" b="1" dirty="0" smtClean="0">
                <a:solidFill>
                  <a:schemeClr val="accent3">
                    <a:lumMod val="40000"/>
                    <a:lumOff val="60000"/>
                  </a:schemeClr>
                </a:solidFill>
              </a:rPr>
              <a:t>Джерела забруднення і основні види забруднення атмосфери. Охорона атмосферного повітря.</a:t>
            </a:r>
          </a:p>
          <a:p>
            <a:pPr>
              <a:buNone/>
            </a:pPr>
            <a:r>
              <a:rPr lang="uk-UA" sz="1800" dirty="0" smtClean="0"/>
              <a:t>Атмосферне повітря забруднюється різними газами, дрібними часточками і рідкими речовинами, які негативно впливають на живі істоти, погіршуючи умови їх існування. Джерела його забруднення можуть бути природними і штучними.</a:t>
            </a:r>
          </a:p>
          <a:p>
            <a:pPr>
              <a:buNone/>
            </a:pPr>
            <a:r>
              <a:rPr lang="uk-UA" sz="1800" dirty="0" smtClean="0">
                <a:solidFill>
                  <a:schemeClr val="bg1">
                    <a:lumMod val="85000"/>
                  </a:schemeClr>
                </a:solidFill>
              </a:rPr>
              <a:t>Природне</a:t>
            </a:r>
            <a:r>
              <a:rPr lang="uk-UA" sz="1800" dirty="0" smtClean="0"/>
              <a:t> </a:t>
            </a:r>
            <a:r>
              <a:rPr lang="uk-UA" sz="1800" dirty="0" smtClean="0">
                <a:solidFill>
                  <a:schemeClr val="bg1">
                    <a:lumMod val="85000"/>
                  </a:schemeClr>
                </a:solidFill>
              </a:rPr>
              <a:t>забруднення атмосфери. </a:t>
            </a:r>
            <a:r>
              <a:rPr lang="uk-UA" sz="1800" dirty="0" smtClean="0"/>
              <a:t>У нормі природні джерела забруднення не спричиняють істотних змін повітря. Інтенсивне поширення певного природного джерела забруднення на певній території (викиди попелу і газів вулканами, лісові і степові пожежі).</a:t>
            </a:r>
            <a:endParaRPr lang="ru-RU" sz="1800" dirty="0"/>
          </a:p>
        </p:txBody>
      </p:sp>
      <p:pic>
        <p:nvPicPr>
          <p:cNvPr id="11268" name="Picture 4" descr="C:\Users\Администратор\Desktop\2856b4e0f2a87fb2bad4de86a47596ba.jpg"/>
          <p:cNvPicPr>
            <a:picLocks noChangeAspect="1" noChangeArrowheads="1"/>
          </p:cNvPicPr>
          <p:nvPr/>
        </p:nvPicPr>
        <p:blipFill>
          <a:blip r:embed="rId3" cstate="print"/>
          <a:srcRect/>
          <a:stretch>
            <a:fillRect/>
          </a:stretch>
        </p:blipFill>
        <p:spPr bwMode="auto">
          <a:xfrm>
            <a:off x="3035401" y="3501008"/>
            <a:ext cx="2953939" cy="2205608"/>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270" name="Picture 6" descr="C:\Users\Администратор\Desktop\d75bf01d56f7b503604303b3f50134b0a41fda03.jpg"/>
          <p:cNvPicPr>
            <a:picLocks noChangeAspect="1" noChangeArrowheads="1"/>
          </p:cNvPicPr>
          <p:nvPr/>
        </p:nvPicPr>
        <p:blipFill>
          <a:blip r:embed="rId4" cstate="print"/>
          <a:srcRect/>
          <a:stretch>
            <a:fillRect/>
          </a:stretch>
        </p:blipFill>
        <p:spPr bwMode="auto">
          <a:xfrm>
            <a:off x="5580112" y="4050196"/>
            <a:ext cx="3563888" cy="2672916"/>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1267" name="Picture 3" descr="C:\Users\Администратор\Desktop\images (3).jpg"/>
          <p:cNvPicPr>
            <a:picLocks noChangeAspect="1" noChangeArrowheads="1"/>
          </p:cNvPicPr>
          <p:nvPr/>
        </p:nvPicPr>
        <p:blipFill>
          <a:blip r:embed="rId5" cstate="print"/>
          <a:srcRect/>
          <a:stretch>
            <a:fillRect/>
          </a:stretch>
        </p:blipFill>
        <p:spPr bwMode="auto">
          <a:xfrm>
            <a:off x="0" y="4581128"/>
            <a:ext cx="3168352" cy="2276872"/>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Администратор\Desktop\0002qf7z.jpg"/>
          <p:cNvPicPr>
            <a:picLocks noChangeAspect="1" noChangeArrowheads="1"/>
          </p:cNvPicPr>
          <p:nvPr/>
        </p:nvPicPr>
        <p:blipFill>
          <a:blip r:embed="rId2" cstate="print"/>
          <a:srcRect/>
          <a:stretch>
            <a:fillRect/>
          </a:stretch>
        </p:blipFill>
        <p:spPr bwMode="auto">
          <a:xfrm>
            <a:off x="-1" y="0"/>
            <a:ext cx="9251073" cy="6858000"/>
          </a:xfrm>
          <a:prstGeom prst="rect">
            <a:avLst/>
          </a:prstGeom>
          <a:noFill/>
        </p:spPr>
      </p:pic>
      <p:sp>
        <p:nvSpPr>
          <p:cNvPr id="2" name="Содержимое 1"/>
          <p:cNvSpPr>
            <a:spLocks noGrp="1"/>
          </p:cNvSpPr>
          <p:nvPr>
            <p:ph idx="1"/>
          </p:nvPr>
        </p:nvSpPr>
        <p:spPr>
          <a:xfrm>
            <a:off x="395536" y="260648"/>
            <a:ext cx="8496944" cy="6408712"/>
          </a:xfrm>
        </p:spPr>
        <p:txBody>
          <a:bodyPr>
            <a:normAutofit/>
          </a:bodyPr>
          <a:lstStyle/>
          <a:p>
            <a:pPr>
              <a:buNone/>
            </a:pPr>
            <a:r>
              <a:rPr lang="uk-UA" sz="1800" b="1" dirty="0" smtClean="0"/>
              <a:t>Штучне забруднення атмосфери </a:t>
            </a:r>
            <a:r>
              <a:rPr lang="uk-UA" sz="1800" dirty="0" smtClean="0"/>
              <a:t>відбувається внаслідок зміни її складу та властивостей під впливом діяльності людини. За будовою та характером впливу на атмосферу штучні  джерела забруднення умовно поділяють на технічні (пил цементних заводів, дим і сажа від згоряння вугілля) та хімічні (</a:t>
            </a:r>
            <a:r>
              <a:rPr lang="uk-UA" sz="1800" dirty="0" err="1" smtClean="0"/>
              <a:t>пило-</a:t>
            </a:r>
            <a:r>
              <a:rPr lang="uk-UA" sz="1800" dirty="0" smtClean="0"/>
              <a:t> або газоподібні речовини, які можуть вступати в хімічну реакцію).</a:t>
            </a:r>
            <a:endParaRPr lang="ru-RU" sz="1800" dirty="0"/>
          </a:p>
        </p:txBody>
      </p:sp>
      <p:pic>
        <p:nvPicPr>
          <p:cNvPr id="12292" name="Picture 4" descr="C:\Users\Администратор\Desktop\photo.jpg"/>
          <p:cNvPicPr>
            <a:picLocks noChangeAspect="1" noChangeArrowheads="1"/>
          </p:cNvPicPr>
          <p:nvPr/>
        </p:nvPicPr>
        <p:blipFill>
          <a:blip r:embed="rId3" cstate="print"/>
          <a:srcRect/>
          <a:stretch>
            <a:fillRect/>
          </a:stretch>
        </p:blipFill>
        <p:spPr bwMode="auto">
          <a:xfrm>
            <a:off x="0" y="2204864"/>
            <a:ext cx="2989995" cy="1943497"/>
          </a:xfrm>
          <a:prstGeom prst="rect">
            <a:avLst/>
          </a:prstGeom>
          <a:ln w="190500" cap="sq">
            <a:no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293" name="Picture 5" descr="C:\Users\Администратор\Desktop\conesville.jpg"/>
          <p:cNvPicPr>
            <a:picLocks noChangeAspect="1" noChangeArrowheads="1"/>
          </p:cNvPicPr>
          <p:nvPr/>
        </p:nvPicPr>
        <p:blipFill>
          <a:blip r:embed="rId4" cstate="print"/>
          <a:srcRect/>
          <a:stretch>
            <a:fillRect/>
          </a:stretch>
        </p:blipFill>
        <p:spPr bwMode="auto">
          <a:xfrm>
            <a:off x="2771800" y="4221088"/>
            <a:ext cx="3548837" cy="2441600"/>
          </a:xfrm>
          <a:prstGeom prst="rect">
            <a:avLst/>
          </a:prstGeom>
          <a:ln w="190500" cap="sq">
            <a:no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Администратор\Desktop\Екологія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3315" name="Picture 3" descr="C:\Users\Администратор\Desktop\images (2).jpg"/>
          <p:cNvPicPr>
            <a:picLocks noChangeAspect="1" noChangeArrowheads="1"/>
          </p:cNvPicPr>
          <p:nvPr/>
        </p:nvPicPr>
        <p:blipFill>
          <a:blip r:embed="rId3" cstate="print"/>
          <a:srcRect/>
          <a:stretch>
            <a:fillRect/>
          </a:stretch>
        </p:blipFill>
        <p:spPr bwMode="auto">
          <a:xfrm>
            <a:off x="0" y="0"/>
            <a:ext cx="1809751" cy="2533650"/>
          </a:xfrm>
          <a:prstGeom prst="rect">
            <a:avLst/>
          </a:prstGeom>
          <a:ln w="190500" cap="sq">
            <a:no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316" name="Picture 4" descr="C:\Users\Администратор\Desktop\eco_energy-200x300.jpg"/>
          <p:cNvPicPr>
            <a:picLocks noChangeAspect="1" noChangeArrowheads="1"/>
          </p:cNvPicPr>
          <p:nvPr/>
        </p:nvPicPr>
        <p:blipFill>
          <a:blip r:embed="rId4" cstate="print"/>
          <a:srcRect/>
          <a:stretch>
            <a:fillRect/>
          </a:stretch>
        </p:blipFill>
        <p:spPr bwMode="auto">
          <a:xfrm>
            <a:off x="7415808" y="0"/>
            <a:ext cx="1728192" cy="2492895"/>
          </a:xfrm>
          <a:prstGeom prst="rect">
            <a:avLst/>
          </a:prstGeom>
          <a:ln w="190500" cap="sq">
            <a:no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TextBox 9"/>
          <p:cNvSpPr txBox="1"/>
          <p:nvPr/>
        </p:nvSpPr>
        <p:spPr>
          <a:xfrm>
            <a:off x="3635896" y="1916832"/>
            <a:ext cx="2088232" cy="1569660"/>
          </a:xfrm>
          <a:prstGeom prst="rect">
            <a:avLst/>
          </a:prstGeom>
          <a:noFill/>
        </p:spPr>
        <p:txBody>
          <a:bodyPr wrap="square" rtlCol="0">
            <a:spAutoFit/>
          </a:bodyPr>
          <a:lstStyle/>
          <a:p>
            <a:pPr algn="ctr"/>
            <a:r>
              <a:rPr lang="uk-UA" sz="2400" b="1" i="1" dirty="0" smtClean="0"/>
              <a:t>Бережіть навколишнє середовище!!!</a:t>
            </a:r>
            <a:endParaRPr lang="ru-RU"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9" name="Picture 21" descr="C:\Users\Администратор\Desktop\загруженное.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a:ln>
            <a:noFill/>
          </a:ln>
        </p:spPr>
      </p:pic>
      <p:sp>
        <p:nvSpPr>
          <p:cNvPr id="3" name="Содержимое 2"/>
          <p:cNvSpPr>
            <a:spLocks noGrp="1"/>
          </p:cNvSpPr>
          <p:nvPr>
            <p:ph idx="1"/>
          </p:nvPr>
        </p:nvSpPr>
        <p:spPr>
          <a:xfrm>
            <a:off x="323528" y="1196752"/>
            <a:ext cx="8568952" cy="4995936"/>
          </a:xfrm>
        </p:spPr>
        <p:txBody>
          <a:bodyPr>
            <a:normAutofit/>
          </a:bodyPr>
          <a:lstStyle/>
          <a:p>
            <a:pPr marL="624078" indent="-514350">
              <a:buClr>
                <a:srgbClr val="F1893B"/>
              </a:buClr>
              <a:buFont typeface="Wingdings" pitchFamily="2" charset="2"/>
              <a:buChar char="Ø"/>
            </a:pPr>
            <a:r>
              <a:rPr lang="uk-UA" sz="2400" b="1" i="1" dirty="0" smtClean="0">
                <a:solidFill>
                  <a:schemeClr val="bg2">
                    <a:lumMod val="90000"/>
                  </a:schemeClr>
                </a:solidFill>
                <a:hlinkClick r:id="rId3" action="ppaction://hlinksldjump"/>
              </a:rPr>
              <a:t>Поняття “ охорона навколишнього середовища ”.</a:t>
            </a:r>
            <a:endParaRPr lang="uk-UA" sz="2400" b="1" i="1" dirty="0" smtClean="0">
              <a:solidFill>
                <a:schemeClr val="bg2">
                  <a:lumMod val="90000"/>
                </a:schemeClr>
              </a:solidFill>
            </a:endParaRPr>
          </a:p>
          <a:p>
            <a:pPr marL="624078" indent="-514350">
              <a:buClr>
                <a:srgbClr val="F1893B"/>
              </a:buClr>
              <a:buFont typeface="Wingdings" pitchFamily="2" charset="2"/>
              <a:buChar char="Ø"/>
            </a:pPr>
            <a:r>
              <a:rPr lang="uk-UA" sz="2400" b="1" i="1" dirty="0" smtClean="0">
                <a:solidFill>
                  <a:srgbClr val="F1893B"/>
                </a:solidFill>
                <a:hlinkClick r:id="rId4" action="ppaction://hlinksldjump"/>
              </a:rPr>
              <a:t>Основні об'єкти та принципи охорони навколишнього середовища.</a:t>
            </a:r>
            <a:endParaRPr lang="uk-UA" sz="2400" b="1" i="1" dirty="0" smtClean="0">
              <a:solidFill>
                <a:srgbClr val="F1893B"/>
              </a:solidFill>
            </a:endParaRPr>
          </a:p>
          <a:p>
            <a:pPr marL="624078" indent="-514350">
              <a:buClr>
                <a:srgbClr val="F1893B"/>
              </a:buClr>
              <a:buFont typeface="Wingdings" pitchFamily="2" charset="2"/>
              <a:buChar char="Ø"/>
            </a:pPr>
            <a:r>
              <a:rPr lang="uk-UA" sz="2400" b="1" i="1" dirty="0" smtClean="0">
                <a:solidFill>
                  <a:srgbClr val="F1893B"/>
                </a:solidFill>
                <a:hlinkClick r:id="rId5" action="ppaction://hlinksldjump"/>
              </a:rPr>
              <a:t>Яка діяльність відноситься до природоохоронної.</a:t>
            </a:r>
            <a:endParaRPr lang="uk-UA" sz="2400" b="1" i="1" dirty="0" smtClean="0">
              <a:solidFill>
                <a:srgbClr val="F1893B"/>
              </a:solidFill>
            </a:endParaRPr>
          </a:p>
          <a:p>
            <a:pPr marL="624078" indent="-514350">
              <a:buClr>
                <a:srgbClr val="F1893B"/>
              </a:buClr>
              <a:buFont typeface="Wingdings" pitchFamily="2" charset="2"/>
              <a:buChar char="Ø"/>
            </a:pPr>
            <a:r>
              <a:rPr lang="uk-UA" sz="2400" b="1" i="1" dirty="0" smtClean="0">
                <a:solidFill>
                  <a:srgbClr val="F1893B"/>
                </a:solidFill>
                <a:hlinkClick r:id="rId6" action="ppaction://hlinksldjump"/>
              </a:rPr>
              <a:t>Що таке екологічна безпека. </a:t>
            </a:r>
            <a:endParaRPr lang="uk-UA" sz="2400" b="1" i="1" dirty="0" smtClean="0">
              <a:solidFill>
                <a:srgbClr val="F1893B"/>
              </a:solidFill>
            </a:endParaRPr>
          </a:p>
          <a:p>
            <a:pPr marL="624078" indent="-514350">
              <a:buClr>
                <a:srgbClr val="F1893B"/>
              </a:buClr>
              <a:buFont typeface="Wingdings" pitchFamily="2" charset="2"/>
              <a:buChar char="Ø"/>
            </a:pPr>
            <a:r>
              <a:rPr lang="uk-UA" sz="2400" b="1" i="1" dirty="0" smtClean="0">
                <a:solidFill>
                  <a:srgbClr val="F1893B"/>
                </a:solidFill>
                <a:hlinkClick r:id="rId7" action="ppaction://hlinksldjump"/>
              </a:rPr>
              <a:t>Відповідальність за правопорушення в галузі екологічної безпеки.</a:t>
            </a:r>
            <a:endParaRPr lang="uk-UA" sz="2400" b="1" i="1" dirty="0" smtClean="0">
              <a:solidFill>
                <a:srgbClr val="F1893B"/>
              </a:solidFill>
            </a:endParaRPr>
          </a:p>
          <a:p>
            <a:pPr marL="624078" indent="-514350">
              <a:buClr>
                <a:srgbClr val="F1893B"/>
              </a:buClr>
              <a:buFont typeface="Wingdings" pitchFamily="2" charset="2"/>
              <a:buChar char="Ø"/>
            </a:pPr>
            <a:r>
              <a:rPr lang="uk-UA" sz="2400" b="1" i="1" dirty="0" smtClean="0">
                <a:solidFill>
                  <a:srgbClr val="F1893B"/>
                </a:solidFill>
                <a:hlinkClick r:id="rId8" action="ppaction://hlinksldjump"/>
              </a:rPr>
              <a:t>Структура викидів  шкідливих речовин в атмосферне повітря .</a:t>
            </a:r>
            <a:endParaRPr lang="uk-UA" sz="2400" b="1" i="1" dirty="0" smtClean="0">
              <a:solidFill>
                <a:srgbClr val="F1893B"/>
              </a:solidFill>
            </a:endParaRPr>
          </a:p>
          <a:p>
            <a:pPr marL="624078" indent="-514350">
              <a:buClr>
                <a:srgbClr val="F1893B"/>
              </a:buClr>
              <a:buFont typeface="Wingdings" pitchFamily="2" charset="2"/>
              <a:buChar char="Ø"/>
            </a:pPr>
            <a:r>
              <a:rPr lang="uk-UA" sz="2400" b="1" i="1" dirty="0" smtClean="0">
                <a:solidFill>
                  <a:srgbClr val="F1893B"/>
                </a:solidFill>
                <a:hlinkClick r:id="rId9" action="ppaction://hlinksldjump"/>
              </a:rPr>
              <a:t>Джерела забруднення і основні види забруднення атмосфери. Охорона атмосферного повітря.</a:t>
            </a:r>
            <a:endParaRPr lang="uk-UA" sz="2400" b="1" i="1" dirty="0" smtClean="0">
              <a:solidFill>
                <a:srgbClr val="F1893B"/>
              </a:solidFill>
            </a:endParaRPr>
          </a:p>
          <a:p>
            <a:pPr marL="624078" indent="-514350"/>
            <a:endParaRPr lang="uk-UA" sz="2400" dirty="0" smtClean="0"/>
          </a:p>
          <a:p>
            <a:pPr marL="624078" indent="-514350"/>
            <a:endParaRPr lang="ru-RU" sz="2400" dirty="0"/>
          </a:p>
        </p:txBody>
      </p:sp>
      <p:sp>
        <p:nvSpPr>
          <p:cNvPr id="2" name="Заголовок 1"/>
          <p:cNvSpPr>
            <a:spLocks noGrp="1"/>
          </p:cNvSpPr>
          <p:nvPr>
            <p:ph type="title"/>
          </p:nvPr>
        </p:nvSpPr>
        <p:spPr>
          <a:xfrm>
            <a:off x="611560" y="188640"/>
            <a:ext cx="7859216" cy="720080"/>
          </a:xfrm>
          <a:ln>
            <a:noFill/>
          </a:ln>
          <a:effectLst>
            <a:outerShdw blurRad="50800" dist="38100" algn="l" rotWithShape="0">
              <a:prstClr val="black">
                <a:alpha val="40000"/>
              </a:prstClr>
            </a:outerShdw>
          </a:effectLst>
          <a:scene3d>
            <a:camera prst="obliqueBottomLeft"/>
            <a:lightRig rig="threePt" dir="t"/>
          </a:scene3d>
        </p:spPr>
        <p:txBody>
          <a:bodyPr>
            <a:normAutofit/>
          </a:bodyPr>
          <a:lstStyle/>
          <a:p>
            <a:pPr algn="ctr"/>
            <a:r>
              <a:rPr lang="uk-UA" sz="3600" u="sng" dirty="0" smtClean="0">
                <a:solidFill>
                  <a:srgbClr val="F1893B"/>
                </a:solidFill>
              </a:rPr>
              <a:t>Зміст</a:t>
            </a:r>
            <a:r>
              <a:rPr lang="uk-UA" sz="3600" u="sng" dirty="0" smtClean="0">
                <a:solidFill>
                  <a:srgbClr val="002060"/>
                </a:solidFill>
              </a:rPr>
              <a:t> </a:t>
            </a:r>
            <a:endParaRPr lang="ru-RU" sz="3600" u="sng" dirty="0">
              <a:solidFill>
                <a:srgbClr val="0020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Администратор\Desktop\загруженное.jpg"/>
          <p:cNvPicPr>
            <a:picLocks noChangeAspect="1" noChangeArrowheads="1"/>
          </p:cNvPicPr>
          <p:nvPr/>
        </p:nvPicPr>
        <p:blipFill>
          <a:blip r:embed="rId2" cstate="print"/>
          <a:srcRect/>
          <a:stretch>
            <a:fillRect/>
          </a:stretch>
        </p:blipFill>
        <p:spPr bwMode="auto">
          <a:xfrm>
            <a:off x="-1" y="0"/>
            <a:ext cx="9199123" cy="6858000"/>
          </a:xfrm>
          <a:prstGeom prst="rect">
            <a:avLst/>
          </a:prstGeom>
          <a:noFill/>
        </p:spPr>
      </p:pic>
      <p:sp>
        <p:nvSpPr>
          <p:cNvPr id="2" name="Содержимое 1"/>
          <p:cNvSpPr>
            <a:spLocks noGrp="1"/>
          </p:cNvSpPr>
          <p:nvPr>
            <p:ph idx="1"/>
          </p:nvPr>
        </p:nvSpPr>
        <p:spPr>
          <a:xfrm>
            <a:off x="179512" y="188640"/>
            <a:ext cx="8640960" cy="6480720"/>
          </a:xfrm>
        </p:spPr>
        <p:txBody>
          <a:bodyPr/>
          <a:lstStyle/>
          <a:p>
            <a:pPr algn="ctr">
              <a:buNone/>
            </a:pPr>
            <a:r>
              <a:rPr lang="uk-UA" sz="2400" b="1" dirty="0" smtClean="0">
                <a:solidFill>
                  <a:schemeClr val="accent3">
                    <a:lumMod val="40000"/>
                    <a:lumOff val="60000"/>
                  </a:schemeClr>
                </a:solidFill>
              </a:rPr>
              <a:t>Поняття “ охорона навколишнього середовища ”.</a:t>
            </a:r>
          </a:p>
          <a:p>
            <a:pPr algn="ctr">
              <a:buNone/>
            </a:pPr>
            <a:endParaRPr lang="uk-UA" sz="1800" b="1" i="1" u="sng" dirty="0" smtClean="0"/>
          </a:p>
          <a:p>
            <a:pPr algn="ctr">
              <a:buNone/>
            </a:pPr>
            <a:r>
              <a:rPr lang="uk-UA" sz="1800" b="1" u="sng" dirty="0" smtClean="0">
                <a:solidFill>
                  <a:schemeClr val="bg1">
                    <a:lumMod val="85000"/>
                  </a:schemeClr>
                </a:solidFill>
              </a:rPr>
              <a:t>Охорона навколишнього середовища </a:t>
            </a:r>
            <a:r>
              <a:rPr lang="uk-UA" sz="1800" dirty="0" smtClean="0"/>
              <a:t>– система заходів щодо раціонального використання природних ресурсів, збереження особливого цінних та унікальних природних комплексів і забезпечення екологічної безпеки.</a:t>
            </a:r>
          </a:p>
          <a:p>
            <a:pPr>
              <a:buNone/>
            </a:pPr>
            <a:endParaRPr lang="uk-UA" sz="1800" dirty="0" smtClean="0"/>
          </a:p>
          <a:p>
            <a:pPr>
              <a:buNone/>
            </a:pPr>
            <a:endParaRPr lang="uk-UA" sz="1800" dirty="0" smtClean="0"/>
          </a:p>
          <a:p>
            <a:pPr>
              <a:buNone/>
            </a:pPr>
            <a:endParaRPr lang="uk-UA" sz="1800" dirty="0" smtClean="0"/>
          </a:p>
          <a:p>
            <a:pPr>
              <a:buNone/>
            </a:pPr>
            <a:endParaRPr lang="uk-UA" sz="1800" dirty="0" smtClean="0"/>
          </a:p>
          <a:p>
            <a:pPr>
              <a:buNone/>
            </a:pPr>
            <a:endParaRPr lang="uk-UA" sz="1800" dirty="0" smtClean="0"/>
          </a:p>
          <a:p>
            <a:pPr>
              <a:buNone/>
            </a:pPr>
            <a:endParaRPr lang="uk-UA" sz="1800" dirty="0" smtClean="0"/>
          </a:p>
          <a:p>
            <a:pPr>
              <a:buNone/>
            </a:pPr>
            <a:endParaRPr lang="uk-UA" sz="1800" dirty="0" smtClean="0"/>
          </a:p>
          <a:p>
            <a:pPr>
              <a:buNone/>
            </a:pPr>
            <a:endParaRPr lang="uk-UA" sz="1800" dirty="0" smtClean="0"/>
          </a:p>
          <a:p>
            <a:pPr algn="ctr">
              <a:buNone/>
            </a:pPr>
            <a:r>
              <a:rPr lang="uk-UA" sz="1800" dirty="0" smtClean="0"/>
              <a:t>Це сукупність державних, адміністративних, правових,економічних, політичних і суспільних заходів, спрямованих на раціональне використання, відтворення і збереження природних ресурсів землі, обмеження негативного впливу людської діяльності на навколишнє середовище.  </a:t>
            </a:r>
            <a:endParaRPr lang="ru-RU" sz="1800" dirty="0"/>
          </a:p>
        </p:txBody>
      </p:sp>
      <p:pic>
        <p:nvPicPr>
          <p:cNvPr id="3078" name="Picture 6" descr="C:\Users\Администратор\Desktop\s419x0-news-13148135548.jpg"/>
          <p:cNvPicPr>
            <a:picLocks noChangeAspect="1" noChangeArrowheads="1"/>
          </p:cNvPicPr>
          <p:nvPr/>
        </p:nvPicPr>
        <p:blipFill>
          <a:blip r:embed="rId3" cstate="print"/>
          <a:srcRect/>
          <a:stretch>
            <a:fillRect/>
          </a:stretch>
        </p:blipFill>
        <p:spPr bwMode="auto">
          <a:xfrm>
            <a:off x="827584" y="2204864"/>
            <a:ext cx="3117707" cy="22322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079" name="Picture 7" descr="C:\Users\Администратор\Desktop\0_45356_2f9adb8e_XL-001.jpg"/>
          <p:cNvPicPr>
            <a:picLocks noChangeAspect="1" noChangeArrowheads="1"/>
          </p:cNvPicPr>
          <p:nvPr/>
        </p:nvPicPr>
        <p:blipFill>
          <a:blip r:embed="rId4" cstate="print"/>
          <a:srcRect/>
          <a:stretch>
            <a:fillRect/>
          </a:stretch>
        </p:blipFill>
        <p:spPr bwMode="auto">
          <a:xfrm>
            <a:off x="5148064" y="2204864"/>
            <a:ext cx="3096344" cy="22322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Администратор\Desktop\загруженное.jpg"/>
          <p:cNvPicPr>
            <a:picLocks noChangeAspect="1" noChangeArrowheads="1"/>
          </p:cNvPicPr>
          <p:nvPr/>
        </p:nvPicPr>
        <p:blipFill>
          <a:blip r:embed="rId2" cstate="print"/>
          <a:srcRect/>
          <a:stretch>
            <a:fillRect/>
          </a:stretch>
        </p:blipFill>
        <p:spPr bwMode="auto">
          <a:xfrm>
            <a:off x="-1" y="0"/>
            <a:ext cx="9199117" cy="6858000"/>
          </a:xfrm>
          <a:prstGeom prst="rect">
            <a:avLst/>
          </a:prstGeom>
          <a:noFill/>
        </p:spPr>
      </p:pic>
      <p:sp>
        <p:nvSpPr>
          <p:cNvPr id="2" name="Содержимое 1"/>
          <p:cNvSpPr>
            <a:spLocks noGrp="1"/>
          </p:cNvSpPr>
          <p:nvPr>
            <p:ph idx="1"/>
          </p:nvPr>
        </p:nvSpPr>
        <p:spPr>
          <a:xfrm>
            <a:off x="323528" y="260648"/>
            <a:ext cx="8496944" cy="6336704"/>
          </a:xfrm>
        </p:spPr>
        <p:txBody>
          <a:bodyPr>
            <a:normAutofit/>
          </a:bodyPr>
          <a:lstStyle/>
          <a:p>
            <a:pPr algn="ctr">
              <a:buNone/>
            </a:pPr>
            <a:r>
              <a:rPr lang="uk-UA" sz="2400" b="1" dirty="0" smtClean="0">
                <a:solidFill>
                  <a:schemeClr val="accent3">
                    <a:lumMod val="40000"/>
                    <a:lumOff val="60000"/>
                  </a:schemeClr>
                </a:solidFill>
              </a:rPr>
              <a:t>Основні об'єкти та принципи охорони навколишнього середовища.</a:t>
            </a:r>
          </a:p>
          <a:p>
            <a:pPr>
              <a:buNone/>
            </a:pPr>
            <a:r>
              <a:rPr lang="uk-UA" sz="1800" b="1" u="sng" dirty="0" smtClean="0">
                <a:solidFill>
                  <a:schemeClr val="bg1">
                    <a:lumMod val="85000"/>
                  </a:schemeClr>
                </a:solidFill>
              </a:rPr>
              <a:t>Об'єкти охорони навколишнього природного середовища:</a:t>
            </a:r>
          </a:p>
          <a:p>
            <a:pPr marL="452628" indent="-342900">
              <a:buClr>
                <a:schemeClr val="bg1">
                  <a:lumMod val="85000"/>
                </a:schemeClr>
              </a:buClr>
              <a:buFont typeface="+mj-lt"/>
              <a:buAutoNum type="arabicPeriod"/>
            </a:pPr>
            <a:r>
              <a:rPr lang="uk-UA" sz="1800" dirty="0" smtClean="0"/>
              <a:t>Державній охороні і регулюванню використання на території України підлягають: навколишнє природне середовище як сукупність природних і природно-соціальних умов та процесів, природні ресурси, як залучені в господарський обіг, так і невикористання в економіці в даний період (земля, вода, ліс і </a:t>
            </a:r>
            <a:r>
              <a:rPr lang="uk-UA" sz="1800" dirty="0" err="1" smtClean="0"/>
              <a:t>тд</a:t>
            </a:r>
            <a:r>
              <a:rPr lang="uk-UA" sz="1800" dirty="0" smtClean="0"/>
              <a:t>.)</a:t>
            </a:r>
          </a:p>
          <a:p>
            <a:pPr marL="452628" indent="-342900">
              <a:buClr>
                <a:schemeClr val="bg1">
                  <a:lumMod val="85000"/>
                </a:schemeClr>
              </a:buClr>
              <a:buFont typeface="+mj-lt"/>
              <a:buAutoNum type="arabicPeriod"/>
            </a:pPr>
            <a:r>
              <a:rPr lang="uk-UA" sz="1800" dirty="0" smtClean="0"/>
              <a:t>Особливій державній охороні підлягають території та об'єкти природно-заповідного фону України й інші території та об'єкти , визначені відповідно до законодавства України.</a:t>
            </a:r>
          </a:p>
          <a:p>
            <a:pPr marL="452628" indent="-342900">
              <a:buClr>
                <a:schemeClr val="bg1">
                  <a:lumMod val="85000"/>
                </a:schemeClr>
              </a:buClr>
              <a:buFont typeface="+mj-lt"/>
              <a:buAutoNum type="arabicPeriod"/>
            </a:pPr>
            <a:r>
              <a:rPr lang="uk-UA" sz="1800" dirty="0" smtClean="0"/>
              <a:t>Державній охороні від негативного впливу несприятливої екологічної обстановки підлягають також здоров'я і життя людей.</a:t>
            </a:r>
            <a:endParaRPr lang="ru-RU" sz="1800" dirty="0"/>
          </a:p>
        </p:txBody>
      </p:sp>
      <p:pic>
        <p:nvPicPr>
          <p:cNvPr id="4100" name="Picture 4" descr="C:\Users\Администратор\Desktop\images.jpg"/>
          <p:cNvPicPr>
            <a:picLocks noChangeAspect="1" noChangeArrowheads="1"/>
          </p:cNvPicPr>
          <p:nvPr/>
        </p:nvPicPr>
        <p:blipFill>
          <a:blip r:embed="rId3" cstate="print"/>
          <a:srcRect/>
          <a:stretch>
            <a:fillRect/>
          </a:stretch>
        </p:blipFill>
        <p:spPr bwMode="auto">
          <a:xfrm>
            <a:off x="0" y="4365105"/>
            <a:ext cx="9144000" cy="2492896"/>
          </a:xfrm>
          <a:prstGeom prst="ellipse">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Администратор\Desktop\загруженное.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2" name="Содержимое 1"/>
          <p:cNvSpPr>
            <a:spLocks noGrp="1"/>
          </p:cNvSpPr>
          <p:nvPr>
            <p:ph idx="1"/>
          </p:nvPr>
        </p:nvSpPr>
        <p:spPr>
          <a:xfrm>
            <a:off x="323528" y="260648"/>
            <a:ext cx="8496944" cy="6264696"/>
          </a:xfrm>
        </p:spPr>
        <p:txBody>
          <a:bodyPr>
            <a:normAutofit/>
          </a:bodyPr>
          <a:lstStyle/>
          <a:p>
            <a:pPr>
              <a:buNone/>
            </a:pPr>
            <a:r>
              <a:rPr lang="uk-UA" sz="1800" b="1" u="sng" dirty="0" smtClean="0">
                <a:solidFill>
                  <a:schemeClr val="bg1">
                    <a:lumMod val="85000"/>
                  </a:schemeClr>
                </a:solidFill>
              </a:rPr>
              <a:t>Принципи охорони навколишнього природного середовища </a:t>
            </a:r>
            <a:r>
              <a:rPr lang="uk-UA" sz="1800" dirty="0" smtClean="0"/>
              <a:t>– це керівні засади організації і впливу екологічних норм права на суспільні відносини в цій сфері.</a:t>
            </a:r>
          </a:p>
          <a:p>
            <a:pPr>
              <a:buNone/>
            </a:pPr>
            <a:endParaRPr lang="uk-UA" sz="1800" b="1" u="sng" dirty="0" smtClean="0">
              <a:solidFill>
                <a:schemeClr val="bg1">
                  <a:lumMod val="85000"/>
                </a:schemeClr>
              </a:solidFill>
            </a:endParaRPr>
          </a:p>
          <a:p>
            <a:pPr>
              <a:buNone/>
            </a:pPr>
            <a:r>
              <a:rPr lang="uk-UA" sz="1800" b="1" u="sng" dirty="0" smtClean="0">
                <a:solidFill>
                  <a:schemeClr val="bg1">
                    <a:lumMod val="85000"/>
                  </a:schemeClr>
                </a:solidFill>
              </a:rPr>
              <a:t>Основні принципи охорони навколишнього середовища є:</a:t>
            </a:r>
            <a:r>
              <a:rPr lang="uk-UA" sz="1800" b="1" dirty="0" smtClean="0"/>
              <a:t> </a:t>
            </a:r>
          </a:p>
          <a:p>
            <a:pPr>
              <a:buClr>
                <a:schemeClr val="bg1">
                  <a:lumMod val="85000"/>
                </a:schemeClr>
              </a:buClr>
              <a:buFont typeface="Courier New" pitchFamily="49" charset="0"/>
              <a:buChar char="o"/>
            </a:pPr>
            <a:r>
              <a:rPr lang="uk-UA" sz="1800" dirty="0" smtClean="0"/>
              <a:t>Обов'язковість додержання екологічних стандартів нормативів та лімітів використання природних ресурсів;</a:t>
            </a:r>
          </a:p>
          <a:p>
            <a:pPr>
              <a:buClr>
                <a:schemeClr val="bg1">
                  <a:lumMod val="85000"/>
                </a:schemeClr>
              </a:buClr>
              <a:buFont typeface="Courier New" pitchFamily="49" charset="0"/>
              <a:buChar char="o"/>
            </a:pPr>
            <a:r>
              <a:rPr lang="uk-UA" sz="1800" dirty="0" smtClean="0"/>
              <a:t>Гарантування екологічно безпечного середовища для життя і здоров'я людини;</a:t>
            </a:r>
          </a:p>
          <a:p>
            <a:pPr>
              <a:buClr>
                <a:schemeClr val="bg1">
                  <a:lumMod val="85000"/>
                </a:schemeClr>
              </a:buClr>
              <a:buFont typeface="Courier New" pitchFamily="49" charset="0"/>
              <a:buChar char="o"/>
            </a:pPr>
            <a:r>
              <a:rPr lang="uk-UA" sz="1800" dirty="0" smtClean="0"/>
              <a:t>Збереження просторової та видової різноманітності і цілісності природних об'єктив і комплексів;</a:t>
            </a:r>
          </a:p>
          <a:p>
            <a:pPr>
              <a:buClr>
                <a:schemeClr val="bg1">
                  <a:lumMod val="85000"/>
                </a:schemeClr>
              </a:buClr>
              <a:buFont typeface="Courier New" pitchFamily="49" charset="0"/>
              <a:buChar char="o"/>
            </a:pPr>
            <a:r>
              <a:rPr lang="uk-UA" sz="1800" dirty="0" smtClean="0"/>
              <a:t>Обов'язковість надання висновків державної екологічної експертизи;</a:t>
            </a:r>
          </a:p>
          <a:p>
            <a:pPr>
              <a:buClr>
                <a:schemeClr val="bg1">
                  <a:lumMod val="85000"/>
                </a:schemeClr>
              </a:buClr>
              <a:buFont typeface="Courier New" pitchFamily="49" charset="0"/>
              <a:buChar char="o"/>
            </a:pPr>
            <a:r>
              <a:rPr lang="uk-UA" sz="1800" dirty="0" smtClean="0"/>
              <a:t>Компенсація школи, заподіяної порушенням законодавства про охорону навколишнього природного середовища;</a:t>
            </a:r>
          </a:p>
          <a:p>
            <a:pPr>
              <a:buClr>
                <a:schemeClr val="bg1">
                  <a:lumMod val="85000"/>
                </a:schemeClr>
              </a:buClr>
              <a:buFont typeface="Courier New" pitchFamily="49" charset="0"/>
              <a:buChar char="o"/>
            </a:pPr>
            <a:r>
              <a:rPr lang="uk-UA" sz="1800" dirty="0" smtClean="0"/>
              <a:t>Встановлення екологічного податку, збору за спеціальне використання води, збору за спеціальне використання  лісових ресурсів, плати за користування надрами відповідно  до Податкового кодексу України.</a:t>
            </a:r>
          </a:p>
          <a:p>
            <a:pPr>
              <a:buClr>
                <a:schemeClr val="bg1">
                  <a:lumMod val="85000"/>
                </a:schemeClr>
              </a:buClr>
              <a:buFont typeface="Courier New" pitchFamily="49" charset="0"/>
              <a:buChar char="o"/>
            </a:pPr>
            <a:endParaRPr lang="ru-RU"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Администратор\Desktop\загруженное.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Заголовок 2"/>
          <p:cNvSpPr>
            <a:spLocks noGrp="1"/>
          </p:cNvSpPr>
          <p:nvPr>
            <p:ph idx="1"/>
          </p:nvPr>
        </p:nvSpPr>
        <p:spPr>
          <a:xfrm>
            <a:off x="457200" y="260649"/>
            <a:ext cx="8362950" cy="6337002"/>
          </a:xfrm>
        </p:spPr>
        <p:txBody>
          <a:bodyPr/>
          <a:lstStyle/>
          <a:p>
            <a:pPr marL="624078" indent="-514350" algn="ctr">
              <a:buClr>
                <a:srgbClr val="F1893B"/>
              </a:buClr>
              <a:buNone/>
            </a:pPr>
            <a:r>
              <a:rPr lang="uk-UA" sz="2400" b="1" dirty="0" smtClean="0">
                <a:solidFill>
                  <a:schemeClr val="accent3">
                    <a:lumMod val="40000"/>
                    <a:lumOff val="60000"/>
                  </a:schemeClr>
                </a:solidFill>
              </a:rPr>
              <a:t>Яка діяльність відноситься до природоохоронної.</a:t>
            </a:r>
          </a:p>
          <a:p>
            <a:pPr marL="624078" indent="-514350">
              <a:buClr>
                <a:srgbClr val="F1893B"/>
              </a:buClr>
              <a:buNone/>
            </a:pPr>
            <a:endParaRPr lang="uk-UA" sz="1800" dirty="0" smtClean="0"/>
          </a:p>
          <a:p>
            <a:pPr marL="624078" indent="-514350">
              <a:buClr>
                <a:srgbClr val="F1893B"/>
              </a:buClr>
              <a:buNone/>
            </a:pPr>
            <a:r>
              <a:rPr lang="uk-UA" sz="1800" dirty="0" smtClean="0"/>
              <a:t>       Природоохоронною є будь-яка діяльність, спрямована на збереження якості навколишнього середовища на рівні, що забезпечує стійкість біосфери. До неї належать як великомасштабна,  здійснювана на загальнодержавному рівні, діяльність щодо збереження еталонних взірців незайманої природи та збереження різноманітності видів на Землі, з організації наукових досліджень, підготовки фахівців-екологів та виховання населення, так і діяльність окремих підприємств з очищення від шкідливих речовин стічних вод і газів, що викидаються в атмосферу, зниження норм використання природних ресурсів. Така діяльність здійснюється переважно інженерними методами.</a:t>
            </a:r>
          </a:p>
          <a:p>
            <a:endParaRPr lang="ru-RU" sz="1800" dirty="0"/>
          </a:p>
        </p:txBody>
      </p:sp>
      <p:pic>
        <p:nvPicPr>
          <p:cNvPr id="6147" name="Picture 3" descr="C:\Users\Администратор\Desktop\0042.JPG"/>
          <p:cNvPicPr>
            <a:picLocks noChangeAspect="1" noChangeArrowheads="1"/>
          </p:cNvPicPr>
          <p:nvPr/>
        </p:nvPicPr>
        <p:blipFill>
          <a:blip r:embed="rId3" cstate="print"/>
          <a:srcRect/>
          <a:stretch>
            <a:fillRect/>
          </a:stretch>
        </p:blipFill>
        <p:spPr bwMode="auto">
          <a:xfrm>
            <a:off x="107504" y="4437112"/>
            <a:ext cx="3096344" cy="222936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148" name="Picture 4" descr="C:\Users\Администратор\Desktop\Desna1.jpg"/>
          <p:cNvPicPr>
            <a:picLocks noChangeAspect="1" noChangeArrowheads="1"/>
          </p:cNvPicPr>
          <p:nvPr/>
        </p:nvPicPr>
        <p:blipFill>
          <a:blip r:embed="rId4" cstate="print"/>
          <a:srcRect/>
          <a:stretch>
            <a:fillRect/>
          </a:stretch>
        </p:blipFill>
        <p:spPr bwMode="auto">
          <a:xfrm>
            <a:off x="3203848" y="4437112"/>
            <a:ext cx="2952328" cy="2214246"/>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149" name="Picture 5" descr="C:\Users\Администратор\Desktop\21098307.jpg"/>
          <p:cNvPicPr>
            <a:picLocks noChangeAspect="1" noChangeArrowheads="1"/>
          </p:cNvPicPr>
          <p:nvPr/>
        </p:nvPicPr>
        <p:blipFill>
          <a:blip r:embed="rId5" cstate="print"/>
          <a:srcRect/>
          <a:stretch>
            <a:fillRect/>
          </a:stretch>
        </p:blipFill>
        <p:spPr bwMode="auto">
          <a:xfrm>
            <a:off x="5940152" y="4437112"/>
            <a:ext cx="3203848" cy="2232248"/>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9" name="Picture 11" descr="C:\Users\Администратор\Desktop\1229958.jpg"/>
          <p:cNvPicPr>
            <a:picLocks noChangeAspect="1" noChangeArrowheads="1"/>
          </p:cNvPicPr>
          <p:nvPr/>
        </p:nvPicPr>
        <p:blipFill>
          <a:blip r:embed="rId3" cstate="print"/>
          <a:srcRect/>
          <a:stretch>
            <a:fillRect/>
          </a:stretch>
        </p:blipFill>
        <p:spPr bwMode="auto">
          <a:xfrm>
            <a:off x="-1" y="0"/>
            <a:ext cx="9184819" cy="6858000"/>
          </a:xfrm>
          <a:prstGeom prst="rect">
            <a:avLst/>
          </a:prstGeom>
          <a:noFill/>
        </p:spPr>
      </p:pic>
      <p:sp>
        <p:nvSpPr>
          <p:cNvPr id="2" name="Содержимое 1"/>
          <p:cNvSpPr>
            <a:spLocks noGrp="1"/>
          </p:cNvSpPr>
          <p:nvPr>
            <p:ph idx="1"/>
          </p:nvPr>
        </p:nvSpPr>
        <p:spPr>
          <a:xfrm>
            <a:off x="251520" y="188640"/>
            <a:ext cx="8712968" cy="6480720"/>
          </a:xfrm>
        </p:spPr>
        <p:txBody>
          <a:bodyPr/>
          <a:lstStyle/>
          <a:p>
            <a:pPr algn="ctr">
              <a:buNone/>
            </a:pPr>
            <a:r>
              <a:rPr lang="uk-UA" sz="2400" b="1" dirty="0" smtClean="0">
                <a:solidFill>
                  <a:schemeClr val="accent3">
                    <a:lumMod val="40000"/>
                    <a:lumOff val="60000"/>
                  </a:schemeClr>
                </a:solidFill>
              </a:rPr>
              <a:t>Що таке екологічна безпека. </a:t>
            </a:r>
          </a:p>
          <a:p>
            <a:pPr>
              <a:buNone/>
            </a:pPr>
            <a:r>
              <a:rPr lang="uk-UA" sz="1800" dirty="0" smtClean="0">
                <a:solidFill>
                  <a:schemeClr val="bg1">
                    <a:lumMod val="85000"/>
                  </a:schemeClr>
                </a:solidFill>
              </a:rPr>
              <a:t>Екологічна безпека </a:t>
            </a:r>
            <a:r>
              <a:rPr lang="uk-UA" sz="1800" dirty="0" smtClean="0"/>
              <a:t>– це такий стан навколишнього середовища, коли гарантується запобігання погіршення екологічної ситуації та здоров'я людини.</a:t>
            </a:r>
          </a:p>
          <a:p>
            <a:pPr>
              <a:buNone/>
            </a:pPr>
            <a:endParaRPr lang="uk-UA" sz="1800" dirty="0" smtClean="0"/>
          </a:p>
          <a:p>
            <a:pPr>
              <a:buNone/>
            </a:pPr>
            <a:endParaRPr lang="uk-UA" sz="1800" dirty="0" smtClean="0"/>
          </a:p>
          <a:p>
            <a:pPr>
              <a:buNone/>
            </a:pPr>
            <a:endParaRPr lang="uk-UA" sz="1800" dirty="0" smtClean="0"/>
          </a:p>
          <a:p>
            <a:pPr>
              <a:buNone/>
            </a:pPr>
            <a:endParaRPr lang="uk-UA" sz="1800" dirty="0" smtClean="0"/>
          </a:p>
          <a:p>
            <a:pPr>
              <a:buNone/>
            </a:pPr>
            <a:endParaRPr lang="uk-UA" sz="1800" dirty="0" smtClean="0"/>
          </a:p>
          <a:p>
            <a:pPr>
              <a:buNone/>
            </a:pPr>
            <a:endParaRPr lang="uk-UA" sz="1800" dirty="0" smtClean="0"/>
          </a:p>
          <a:p>
            <a:pPr>
              <a:buNone/>
            </a:pPr>
            <a:endParaRPr lang="uk-UA" sz="1800" dirty="0" smtClean="0"/>
          </a:p>
          <a:p>
            <a:pPr>
              <a:buNone/>
            </a:pPr>
            <a:endParaRPr lang="uk-UA" sz="1800" b="1" u="sng" dirty="0" smtClean="0"/>
          </a:p>
          <a:p>
            <a:pPr>
              <a:buNone/>
            </a:pPr>
            <a:r>
              <a:rPr lang="uk-UA" sz="1800" b="1" u="sng" dirty="0" smtClean="0"/>
              <a:t>Найбільш повне визначення екологічної безпеки як елементу суспільного надбання дали Н.П.Федоренко і К.Г.Гофман:</a:t>
            </a:r>
          </a:p>
          <a:p>
            <a:pPr>
              <a:buNone/>
            </a:pPr>
            <a:r>
              <a:rPr lang="uk-UA" sz="1800" b="1" dirty="0" smtClean="0"/>
              <a:t>Це сукупність дій і комплекс відповідних заходів, процесів, що забезпечують екологічний баланс на планеті і в різних її регіонах нарівні, до якого людина може адаптуватися фізично, соціально-економічно, політично без значних збитків.</a:t>
            </a:r>
            <a:endParaRPr lang="ru-RU" sz="1800" b="1" dirty="0"/>
          </a:p>
        </p:txBody>
      </p:sp>
      <p:pic>
        <p:nvPicPr>
          <p:cNvPr id="7175" name="Picture 7" descr="C:\Users\Администратор\Desktop\den-okruzhayushchey-sredy.jpg"/>
          <p:cNvPicPr>
            <a:picLocks noChangeAspect="1" noChangeArrowheads="1"/>
          </p:cNvPicPr>
          <p:nvPr/>
        </p:nvPicPr>
        <p:blipFill>
          <a:blip r:embed="rId4" cstate="print"/>
          <a:srcRect/>
          <a:stretch>
            <a:fillRect/>
          </a:stretch>
        </p:blipFill>
        <p:spPr bwMode="auto">
          <a:xfrm>
            <a:off x="1547664" y="1556792"/>
            <a:ext cx="4313970" cy="2525266"/>
          </a:xfrm>
          <a:prstGeom prst="ellipse">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Администратор\Desktop\886.jpg"/>
          <p:cNvPicPr>
            <a:picLocks noChangeAspect="1" noChangeArrowheads="1"/>
          </p:cNvPicPr>
          <p:nvPr/>
        </p:nvPicPr>
        <p:blipFill>
          <a:blip r:embed="rId2" cstate="print"/>
          <a:srcRect/>
          <a:stretch>
            <a:fillRect/>
          </a:stretch>
        </p:blipFill>
        <p:spPr bwMode="auto">
          <a:xfrm>
            <a:off x="0" y="-1"/>
            <a:ext cx="9144000" cy="6905799"/>
          </a:xfrm>
          <a:prstGeom prst="rect">
            <a:avLst/>
          </a:prstGeom>
          <a:noFill/>
        </p:spPr>
      </p:pic>
      <p:sp>
        <p:nvSpPr>
          <p:cNvPr id="2" name="Содержимое 1"/>
          <p:cNvSpPr>
            <a:spLocks noGrp="1"/>
          </p:cNvSpPr>
          <p:nvPr>
            <p:ph idx="1"/>
          </p:nvPr>
        </p:nvSpPr>
        <p:spPr>
          <a:xfrm>
            <a:off x="457200" y="260648"/>
            <a:ext cx="8435280" cy="6336704"/>
          </a:xfrm>
        </p:spPr>
        <p:txBody>
          <a:bodyPr>
            <a:normAutofit/>
          </a:bodyPr>
          <a:lstStyle/>
          <a:p>
            <a:pPr algn="ctr">
              <a:buNone/>
            </a:pPr>
            <a:r>
              <a:rPr lang="uk-UA" sz="2400" b="1" dirty="0" smtClean="0">
                <a:ln>
                  <a:solidFill>
                    <a:schemeClr val="tx2">
                      <a:lumMod val="50000"/>
                    </a:schemeClr>
                  </a:solidFill>
                </a:ln>
                <a:solidFill>
                  <a:schemeClr val="accent3">
                    <a:lumMod val="40000"/>
                    <a:lumOff val="60000"/>
                  </a:schemeClr>
                </a:solidFill>
              </a:rPr>
              <a:t>Відповідальність за правопорушення в галузі екологічної безпеки.</a:t>
            </a:r>
          </a:p>
          <a:p>
            <a:pPr algn="ctr">
              <a:buNone/>
            </a:pPr>
            <a:endParaRPr lang="uk-UA" sz="2400" b="1" dirty="0" smtClean="0">
              <a:ln>
                <a:solidFill>
                  <a:schemeClr val="tx2">
                    <a:lumMod val="50000"/>
                  </a:schemeClr>
                </a:solidFill>
              </a:ln>
              <a:solidFill>
                <a:schemeClr val="accent3">
                  <a:lumMod val="40000"/>
                  <a:lumOff val="60000"/>
                </a:schemeClr>
              </a:solidFill>
            </a:endParaRPr>
          </a:p>
          <a:p>
            <a:pPr>
              <a:buClr>
                <a:schemeClr val="tx1"/>
              </a:buClr>
              <a:buFont typeface="Wingdings" pitchFamily="2" charset="2"/>
              <a:buChar char="v"/>
            </a:pPr>
            <a:r>
              <a:rPr lang="uk-UA" sz="1800" b="1" dirty="0" smtClean="0"/>
              <a:t>Юридична відповідальність </a:t>
            </a:r>
            <a:r>
              <a:rPr lang="uk-UA" sz="1800" dirty="0" smtClean="0"/>
              <a:t>в галузі екологічної безпеки є вчинення екологічного правопорушення.  У ст.68 виокремленні такі види порушень: порушення прав громадян на екологічно безпечне навколишнє природне середовище; порушення норм екологічної безпеки; порушення екологічних вимог при проектуванні, розміщенні, будівництві, реконструкції,експлуатація та ліквідації підприємств, споруд.</a:t>
            </a:r>
          </a:p>
          <a:p>
            <a:pPr>
              <a:buClr>
                <a:schemeClr val="tx1"/>
              </a:buClr>
              <a:buNone/>
            </a:pPr>
            <a:endParaRPr lang="uk-UA" sz="1800" dirty="0" smtClean="0"/>
          </a:p>
          <a:p>
            <a:pPr>
              <a:buClr>
                <a:schemeClr val="tx1"/>
              </a:buClr>
              <a:buFont typeface="Wingdings" pitchFamily="2" charset="2"/>
              <a:buChar char="v"/>
            </a:pPr>
            <a:r>
              <a:rPr lang="uk-UA" sz="1800" b="1" dirty="0" smtClean="0"/>
              <a:t>Адміністративна відповідальність </a:t>
            </a:r>
            <a:r>
              <a:rPr lang="uk-UA" sz="1800" dirty="0" smtClean="0"/>
              <a:t>є самостійним різновидом юридичної відповідальності. У Кодексі закріплені кілька складів правопорушень, такі як: порушення вимог режиму радіаційної безпеки в місцевостях, що зазнали радіоактивного забруднення; порушення порядку здійснення викидів забруднюючих речовин; порушення правил і норм ядерної та радіаційної безпеки.</a:t>
            </a:r>
            <a:endParaRPr lang="ru-RU"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Администратор\Desktop\88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Содержимое 1"/>
          <p:cNvSpPr>
            <a:spLocks noGrp="1"/>
          </p:cNvSpPr>
          <p:nvPr>
            <p:ph idx="1"/>
          </p:nvPr>
        </p:nvSpPr>
        <p:spPr>
          <a:xfrm>
            <a:off x="323528" y="260648"/>
            <a:ext cx="8424936" cy="6336704"/>
          </a:xfrm>
        </p:spPr>
        <p:txBody>
          <a:bodyPr>
            <a:normAutofit/>
          </a:bodyPr>
          <a:lstStyle/>
          <a:p>
            <a:pPr>
              <a:buClr>
                <a:schemeClr val="tx1"/>
              </a:buClr>
              <a:buFont typeface="Wingdings" pitchFamily="2" charset="2"/>
              <a:buChar char="v"/>
            </a:pPr>
            <a:r>
              <a:rPr lang="uk-UA" sz="1800" b="1" dirty="0" smtClean="0"/>
              <a:t>Кримінальна відповідальність </a:t>
            </a:r>
            <a:r>
              <a:rPr lang="uk-UA" sz="1800" dirty="0" smtClean="0"/>
              <a:t>за злочини проти довкілля передбачена за: порушення правил екологічної безпеки; невжиття заходів щодо ліквідації наслідків екологічного забруднення; проектування  чи експлуатація споруд без систем захисту довкілля; заготівка, переробка або збут радіоактивно забруднених продуктів харчування чи іншої продукції.</a:t>
            </a:r>
          </a:p>
          <a:p>
            <a:pPr>
              <a:buClr>
                <a:schemeClr val="tx1"/>
              </a:buClr>
              <a:buFont typeface="Wingdings" pitchFamily="2" charset="2"/>
              <a:buChar char="v"/>
            </a:pPr>
            <a:endParaRPr lang="uk-UA" sz="1800" dirty="0" smtClean="0"/>
          </a:p>
          <a:p>
            <a:pPr>
              <a:buClr>
                <a:schemeClr val="tx1"/>
              </a:buClr>
              <a:buFont typeface="Wingdings" pitchFamily="2" charset="2"/>
              <a:buChar char="v"/>
            </a:pPr>
            <a:endParaRPr lang="uk-UA" sz="1800" dirty="0" smtClean="0"/>
          </a:p>
          <a:p>
            <a:pPr>
              <a:buClr>
                <a:schemeClr val="tx1"/>
              </a:buClr>
              <a:buFont typeface="Wingdings" pitchFamily="2" charset="2"/>
              <a:buChar char="v"/>
            </a:pPr>
            <a:endParaRPr lang="uk-UA" sz="1800" dirty="0" smtClean="0"/>
          </a:p>
          <a:p>
            <a:pPr>
              <a:buClr>
                <a:schemeClr val="tx1"/>
              </a:buClr>
              <a:buFont typeface="Wingdings" pitchFamily="2" charset="2"/>
              <a:buChar char="v"/>
            </a:pPr>
            <a:endParaRPr lang="uk-UA" sz="1800" dirty="0" smtClean="0"/>
          </a:p>
          <a:p>
            <a:pPr>
              <a:buClr>
                <a:schemeClr val="tx1"/>
              </a:buClr>
              <a:buFont typeface="Wingdings" pitchFamily="2" charset="2"/>
              <a:buChar char="v"/>
            </a:pPr>
            <a:endParaRPr lang="uk-UA" sz="1800" dirty="0" smtClean="0"/>
          </a:p>
          <a:p>
            <a:pPr>
              <a:buClr>
                <a:schemeClr val="tx1"/>
              </a:buClr>
              <a:buFont typeface="Wingdings" pitchFamily="2" charset="2"/>
              <a:buChar char="v"/>
            </a:pPr>
            <a:endParaRPr lang="uk-UA" sz="1800" dirty="0" smtClean="0"/>
          </a:p>
          <a:p>
            <a:pPr>
              <a:buClr>
                <a:schemeClr val="tx1"/>
              </a:buClr>
              <a:buNone/>
            </a:pPr>
            <a:endParaRPr lang="uk-UA" sz="1800" dirty="0" smtClean="0"/>
          </a:p>
          <a:p>
            <a:pPr>
              <a:buClr>
                <a:schemeClr val="tx1"/>
              </a:buClr>
              <a:buFont typeface="Wingdings" pitchFamily="2" charset="2"/>
              <a:buChar char="v"/>
            </a:pPr>
            <a:r>
              <a:rPr lang="uk-UA" sz="1800" b="1" dirty="0" smtClean="0"/>
              <a:t>Цивільно-правова відповідальність </a:t>
            </a:r>
            <a:r>
              <a:rPr lang="uk-UA" sz="1800" dirty="0" smtClean="0"/>
              <a:t>передбачає обов'язок юридичних  та фізичних осіб відшкодування школи, заподіяної ними внаслідок порушення нормативів, вимог та норм екологічної безпеки,тобто покладає на винних осіб майнові або інші зобов'язання. </a:t>
            </a:r>
            <a:endParaRPr lang="ru-RU" sz="1800" dirty="0"/>
          </a:p>
        </p:txBody>
      </p:sp>
      <p:pic>
        <p:nvPicPr>
          <p:cNvPr id="9222" name="Picture 6" descr="C:\Users\Администратор\Desktop\36830675.jpg"/>
          <p:cNvPicPr>
            <a:picLocks noChangeAspect="1" noChangeArrowheads="1"/>
          </p:cNvPicPr>
          <p:nvPr/>
        </p:nvPicPr>
        <p:blipFill>
          <a:blip r:embed="rId3" cstate="print"/>
          <a:srcRect/>
          <a:stretch>
            <a:fillRect/>
          </a:stretch>
        </p:blipFill>
        <p:spPr bwMode="auto">
          <a:xfrm>
            <a:off x="4572001" y="1700808"/>
            <a:ext cx="3456384" cy="2592288"/>
          </a:xfrm>
          <a:prstGeom prst="rect">
            <a:avLst/>
          </a:prstGeom>
          <a:ln>
            <a:noFill/>
          </a:ln>
          <a:effectLst>
            <a:outerShdw blurRad="190500" algn="tl" rotWithShape="0">
              <a:srgbClr val="000000">
                <a:alpha val="70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200</TotalTime>
  <Words>820</Words>
  <Application>Microsoft Office PowerPoint</Application>
  <PresentationFormat>Экран (4:3)</PresentationFormat>
  <Paragraphs>70</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Открытая</vt:lpstr>
      <vt:lpstr>Охорона навколишнього середовища</vt:lpstr>
      <vt:lpstr>Зміст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Охорона навколишнього середовища</dc:title>
  <dc:creator>Администратор</dc:creator>
  <cp:lastModifiedBy>Пользователь Windows</cp:lastModifiedBy>
  <cp:revision>24</cp:revision>
  <dcterms:created xsi:type="dcterms:W3CDTF">2014-03-01T14:57:45Z</dcterms:created>
  <dcterms:modified xsi:type="dcterms:W3CDTF">2014-04-27T11:48:30Z</dcterms:modified>
</cp:coreProperties>
</file>