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1"/>
  </p:handoutMasterIdLst>
  <p:sldIdLst>
    <p:sldId id="258" r:id="rId2"/>
    <p:sldId id="259" r:id="rId3"/>
    <p:sldId id="262" r:id="rId4"/>
    <p:sldId id="266" r:id="rId5"/>
    <p:sldId id="263" r:id="rId6"/>
    <p:sldId id="261" r:id="rId7"/>
    <p:sldId id="264" r:id="rId8"/>
    <p:sldId id="270" r:id="rId9"/>
    <p:sldId id="271" r:id="rId10"/>
    <p:sldId id="269" r:id="rId11"/>
    <p:sldId id="268" r:id="rId12"/>
    <p:sldId id="267" r:id="rId13"/>
    <p:sldId id="275" r:id="rId14"/>
    <p:sldId id="274" r:id="rId15"/>
    <p:sldId id="273" r:id="rId16"/>
    <p:sldId id="272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016E3-F76C-41C7-902E-881611902EC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F559-C1FC-4B9A-8D23-B354FDF0E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037"/>
            <a:ext cx="9144000" cy="690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533400" y="1142984"/>
            <a:ext cx="8110566" cy="228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50057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</a:t>
            </a:r>
            <a:r>
              <a:rPr lang="uk-UA" dirty="0" err="1" smtClean="0">
                <a:solidFill>
                  <a:schemeClr val="bg1"/>
                </a:solidFill>
              </a:rPr>
              <a:t>ідготувала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Учениця </a:t>
            </a: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uk-UA" dirty="0" smtClean="0">
                <a:solidFill>
                  <a:schemeClr val="bg1"/>
                </a:solidFill>
              </a:rPr>
              <a:t>курсу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Фізико-математичного класу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Лазор</a:t>
            </a:r>
            <a:r>
              <a:rPr lang="uk-UA" dirty="0" smtClean="0">
                <a:solidFill>
                  <a:schemeClr val="bg1"/>
                </a:solidFill>
              </a:rPr>
              <a:t> Марія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b="1" dirty="0" err="1" smtClean="0"/>
              <a:t>Національний</a:t>
            </a:r>
            <a:r>
              <a:rPr lang="ru-RU" sz="2800" b="1" dirty="0" smtClean="0"/>
              <a:t> склад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порівняно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однорідний</a:t>
            </a:r>
            <a:r>
              <a:rPr lang="ru-RU" sz="2800" dirty="0" smtClean="0"/>
              <a:t>,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90% </a:t>
            </a:r>
            <a:r>
              <a:rPr lang="ru-RU" sz="2800" dirty="0" err="1" smtClean="0"/>
              <a:t>жителів</a:t>
            </a:r>
            <a:r>
              <a:rPr lang="ru-RU" sz="2800" dirty="0" smtClean="0"/>
              <a:t> -</a:t>
            </a:r>
            <a:r>
              <a:rPr lang="ru-RU" sz="2800" dirty="0" err="1" smtClean="0"/>
              <a:t>французи</a:t>
            </a:r>
            <a:r>
              <a:rPr lang="ru-RU" sz="2800" dirty="0" smtClean="0"/>
              <a:t>.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Францію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населяють:ельзасці</a:t>
            </a:r>
            <a:r>
              <a:rPr lang="ru-RU" sz="2800" dirty="0" smtClean="0"/>
              <a:t> ,</a:t>
            </a:r>
            <a:r>
              <a:rPr lang="ru-RU" sz="2800" dirty="0" err="1" smtClean="0"/>
              <a:t>лотарингці</a:t>
            </a:r>
            <a:r>
              <a:rPr lang="ru-RU" sz="2800" dirty="0" smtClean="0"/>
              <a:t> </a:t>
            </a:r>
            <a:r>
              <a:rPr lang="ru-RU" sz="2800" dirty="0" err="1" smtClean="0"/>
              <a:t>бретонці</a:t>
            </a:r>
            <a:r>
              <a:rPr lang="ru-RU" sz="2800" dirty="0" smtClean="0"/>
              <a:t>, </a:t>
            </a:r>
            <a:r>
              <a:rPr lang="ru-RU" sz="2800" dirty="0" err="1" smtClean="0"/>
              <a:t>фламандці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  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571744"/>
            <a:ext cx="53895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8258204" cy="61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753120"/>
          </a:xfrm>
        </p:spPr>
        <p:txBody>
          <a:bodyPr/>
          <a:lstStyle/>
          <a:p>
            <a:pPr>
              <a:buNone/>
            </a:pPr>
            <a:r>
              <a:rPr lang="uk-UA" sz="2000" b="1" dirty="0" smtClean="0">
                <a:latin typeface="Bookman Old Style" pitchFamily="18" charset="0"/>
                <a:cs typeface="Arial" charset="0"/>
              </a:rPr>
              <a:t> Великі міста </a:t>
            </a:r>
            <a:r>
              <a:rPr lang="uk-UA" sz="2000" dirty="0" smtClean="0">
                <a:latin typeface="Bookman Old Style" pitchFamily="18" charset="0"/>
                <a:cs typeface="Arial" charset="0"/>
              </a:rPr>
              <a:t>– Париж (2,2 млн.), </a:t>
            </a:r>
          </a:p>
          <a:p>
            <a:pPr>
              <a:buNone/>
            </a:pPr>
            <a:endParaRPr lang="uk-UA" sz="2000" dirty="0" smtClean="0">
              <a:latin typeface="Bookman Old Style" pitchFamily="18" charset="0"/>
              <a:cs typeface="Arial" charset="0"/>
            </a:endParaRPr>
          </a:p>
          <a:p>
            <a:pPr>
              <a:buNone/>
            </a:pPr>
            <a:endParaRPr lang="uk-UA" sz="2000" dirty="0" smtClean="0">
              <a:latin typeface="Bookman Old Style" pitchFamily="18" charset="0"/>
              <a:cs typeface="Arial" charset="0"/>
            </a:endParaRPr>
          </a:p>
          <a:p>
            <a:pPr>
              <a:buNone/>
            </a:pPr>
            <a:endParaRPr lang="uk-UA" sz="2000" dirty="0" smtClean="0">
              <a:latin typeface="Bookman Old Style" pitchFamily="18" charset="0"/>
              <a:cs typeface="Arial" charset="0"/>
            </a:endParaRPr>
          </a:p>
          <a:p>
            <a:pPr>
              <a:buNone/>
            </a:pPr>
            <a:r>
              <a:rPr lang="uk-UA" sz="2000" dirty="0" smtClean="0">
                <a:latin typeface="Bookman Old Style" pitchFamily="18" charset="0"/>
                <a:cs typeface="Arial" charset="0"/>
              </a:rPr>
              <a:t>Ліон (1,2 млн.),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lol54.ru/uploads/posts/2011-05/thumbs/1304600846_1302175335_cituyzx-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3912455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www.davs-tour.ru/kyrorti/l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643050"/>
            <a:ext cx="3643338" cy="2424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://www.eurotours.ru/data/images/15c912815daface7bc4ae1ad1e056fd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286256"/>
            <a:ext cx="2857520" cy="189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www.activerelax.ru/wp-content/uploads/2013/09/lille_lil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143380"/>
            <a:ext cx="324532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857620" y="4500570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Bookman Old Style" pitchFamily="18" charset="0"/>
                <a:cs typeface="Arial" charset="0"/>
              </a:rPr>
              <a:t>Лілль(1,2 млн.);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50043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  Марсель (1,2млн.),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428992" y="1142984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00100" y="2500306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57686" y="492919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5786" y="3929066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4186238" cy="1653342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chemeClr val="tx1"/>
                </a:solidFill>
              </a:rPr>
              <a:t>4.Господарство</a:t>
            </a:r>
            <a:r>
              <a:rPr lang="uk-UA" sz="3100" dirty="0" smtClean="0">
                <a:solidFill>
                  <a:schemeClr val="tx1"/>
                </a:solidFill>
              </a:rPr>
              <a:t/>
            </a:r>
            <a:br>
              <a:rPr lang="uk-UA" sz="3100" dirty="0" smtClean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4.1.Промисловість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329642" cy="4824426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Clr>
                <a:schemeClr val="tx1"/>
              </a:buClr>
              <a:defRPr/>
            </a:pPr>
            <a:r>
              <a:rPr lang="ru-RU" sz="2800" b="1" dirty="0" smtClean="0">
                <a:latin typeface="Bookman Old Style" pitchFamily="18" charset="0"/>
              </a:rPr>
              <a:t>ПЕК</a:t>
            </a:r>
            <a:r>
              <a:rPr lang="ru-RU" sz="2800" dirty="0" smtClean="0">
                <a:latin typeface="Bookman Old Style" pitchFamily="18" charset="0"/>
              </a:rPr>
              <a:t> – </a:t>
            </a:r>
            <a:r>
              <a:rPr lang="uk-UA" sz="2800" dirty="0" smtClean="0">
                <a:latin typeface="Bookman Old Style" pitchFamily="18" charset="0"/>
              </a:rPr>
              <a:t>нафтовидобувна, вугільна промисловості, 76% - АЕС (басейн Рони), 4% - ТЕС, 20% - ГЕС.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defRPr/>
            </a:pPr>
            <a:r>
              <a:rPr lang="uk-UA" sz="2800" b="1" dirty="0" smtClean="0">
                <a:latin typeface="Bookman Old Style" pitchFamily="18" charset="0"/>
              </a:rPr>
              <a:t>Чорна та кольорова металургія </a:t>
            </a:r>
            <a:r>
              <a:rPr lang="uk-UA" sz="2800" dirty="0" smtClean="0">
                <a:latin typeface="Bookman Old Style" pitchFamily="18" charset="0"/>
              </a:rPr>
              <a:t>– чавун, сталь (Лотарингія, Прованс), алюміній (Прованс, </a:t>
            </a:r>
            <a:r>
              <a:rPr lang="uk-UA" sz="2800" dirty="0" err="1" smtClean="0">
                <a:latin typeface="Bookman Old Style" pitchFamily="18" charset="0"/>
              </a:rPr>
              <a:t>Лангедок</a:t>
            </a:r>
            <a:r>
              <a:rPr lang="uk-UA" sz="2800" dirty="0" smtClean="0">
                <a:latin typeface="Bookman Old Style" pitchFamily="18" charset="0"/>
              </a:rPr>
              <a:t>)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defRPr/>
            </a:pPr>
            <a:r>
              <a:rPr lang="uk-UA" sz="2800" b="1" dirty="0" smtClean="0">
                <a:latin typeface="Bookman Old Style" pitchFamily="18" charset="0"/>
              </a:rPr>
              <a:t>Текстильна промисловість – </a:t>
            </a:r>
            <a:r>
              <a:rPr lang="uk-UA" sz="2800" dirty="0" smtClean="0">
                <a:latin typeface="Bookman Old Style" pitchFamily="18" charset="0"/>
              </a:rPr>
              <a:t>вовняні, лляні, джутові тканини (Лілль), бавовняні тканини (Ельзас).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defRPr/>
            </a:pPr>
            <a:endParaRPr lang="uk-UA" sz="2800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0"/>
            <a:ext cx="840108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43914" cy="4429156"/>
          </a:xfrm>
        </p:spPr>
        <p:txBody>
          <a:bodyPr/>
          <a:lstStyle/>
          <a:p>
            <a:pPr>
              <a:buNone/>
            </a:pPr>
            <a:r>
              <a:rPr lang="uk-UA" sz="2400" b="1" dirty="0" smtClean="0">
                <a:latin typeface="Bookman Old Style" pitchFamily="18" charset="0"/>
              </a:rPr>
              <a:t>   Машинобудування – </a:t>
            </a:r>
            <a:r>
              <a:rPr lang="uk-UA" sz="2400" dirty="0" smtClean="0">
                <a:latin typeface="Bookman Old Style" pitchFamily="18" charset="0"/>
              </a:rPr>
              <a:t>точне (Париж, Ліон),</a:t>
            </a:r>
            <a:r>
              <a:rPr lang="uk-UA" sz="2400" b="1" dirty="0" smtClean="0">
                <a:latin typeface="Bookman Old Style" pitchFamily="18" charset="0"/>
              </a:rPr>
              <a:t> </a:t>
            </a:r>
            <a:r>
              <a:rPr lang="uk-UA" sz="2400" dirty="0" smtClean="0">
                <a:latin typeface="Bookman Old Style" pitchFamily="18" charset="0"/>
              </a:rPr>
              <a:t>літакобудування (Париж,Тулуза), автомобілебудування. Франція є четвертим у світі і другим в Європі виробником автомобілів. Головними виробниками є компанії "Рено" і "</a:t>
            </a:r>
            <a:r>
              <a:rPr lang="uk-UA" sz="2400" dirty="0" err="1" smtClean="0">
                <a:latin typeface="Bookman Old Style" pitchFamily="18" charset="0"/>
              </a:rPr>
              <a:t>Пежо“</a:t>
            </a:r>
            <a:endParaRPr lang="ru-RU" sz="2400" dirty="0" smtClean="0"/>
          </a:p>
          <a:p>
            <a:pPr>
              <a:buNone/>
            </a:pPr>
            <a:endParaRPr lang="uk-UA" sz="2400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http://img7.autonavigator.ru/carsfoto/640/1062/126895/Renault_Logan_Sedan_2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381002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57430"/>
            <a:ext cx="407196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itroen_C5_03_1024x7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143380"/>
            <a:ext cx="3270618" cy="2350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389120"/>
          </a:xfrm>
        </p:spPr>
        <p:txBody>
          <a:bodyPr/>
          <a:lstStyle/>
          <a:p>
            <a:pPr algn="just">
              <a:spcBef>
                <a:spcPct val="50000"/>
              </a:spcBef>
              <a:buClr>
                <a:schemeClr val="tx1"/>
              </a:buClr>
              <a:defRPr/>
            </a:pPr>
            <a:r>
              <a:rPr lang="uk-UA" sz="2400" b="1" dirty="0" smtClean="0">
                <a:latin typeface="Bookman Old Style" pitchFamily="18" charset="0"/>
              </a:rPr>
              <a:t>Хімічна промисловість – </a:t>
            </a:r>
            <a:r>
              <a:rPr lang="uk-UA" sz="2400" dirty="0" smtClean="0">
                <a:latin typeface="Bookman Old Style" pitchFamily="18" charset="0"/>
              </a:rPr>
              <a:t>шини, пластмаси, парфуми (Париж, Марсель, Гавр), фарби (Ліон), сода, аміак (Лотарингія), калійні добрива (Ельзас);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0" descr="brandi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714488"/>
            <a:ext cx="1643074" cy="207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6" descr="духи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429132"/>
            <a:ext cx="1741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textreferat.com.ua/images/166611_image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571744"/>
            <a:ext cx="1907765" cy="3000396"/>
          </a:xfrm>
          <a:prstGeom prst="rect">
            <a:avLst/>
          </a:prstGeom>
          <a:noFill/>
        </p:spPr>
      </p:pic>
      <p:pic>
        <p:nvPicPr>
          <p:cNvPr id="9" name="Picture 4" descr="http://stroim2dom.ru/images/akril-steklo-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86190"/>
            <a:ext cx="3857652" cy="258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5" descr="духи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2786058"/>
            <a:ext cx="768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22458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4.2.Сільське господарство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Франція - один з найбільших в Європі виробників сільськогосподарської продукції, займає одне з провідних місць у світі за поголів'ям великої рогатої худоби, свиней, птиці та виробництва молока, яєць, м'яса. Головна галузь сільського господарства - тваринництво м'ясо-молочного напрямку. </a:t>
            </a:r>
            <a:endParaRPr lang="ru-RU" dirty="0"/>
          </a:p>
        </p:txBody>
      </p:sp>
      <p:pic>
        <p:nvPicPr>
          <p:cNvPr id="3074" name="Picture 2" descr="http://www.agroacadem.ru/wp-content/uploads/2011-08-04/izrailskaya-molochnaya-korova-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3500430" cy="262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00438"/>
            <a:ext cx="39624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Bookman Old Style" pitchFamily="18" charset="0"/>
              </a:rPr>
              <a:t>   Рослинництво </a:t>
            </a:r>
            <a:r>
              <a:rPr lang="uk-UA" b="1" dirty="0" err="1" smtClean="0">
                <a:latin typeface="Bookman Old Style" pitchFamily="18" charset="0"/>
              </a:rPr>
              <a:t>.</a:t>
            </a:r>
            <a:r>
              <a:rPr lang="uk-UA" dirty="0" err="1" smtClean="0">
                <a:latin typeface="Bookman Old Style" pitchFamily="18" charset="0"/>
              </a:rPr>
              <a:t>Вирощують</a:t>
            </a:r>
            <a:r>
              <a:rPr lang="uk-UA" dirty="0" smtClean="0">
                <a:latin typeface="Bookman Old Style" pitchFamily="18" charset="0"/>
              </a:rPr>
              <a:t>: пшеницю (низовини), кукурудзу (</a:t>
            </a:r>
            <a:r>
              <a:rPr lang="uk-UA" dirty="0" err="1" smtClean="0">
                <a:latin typeface="Bookman Old Style" pitchFamily="18" charset="0"/>
              </a:rPr>
              <a:t>Аквітанія</a:t>
            </a:r>
            <a:r>
              <a:rPr lang="uk-UA" dirty="0" smtClean="0">
                <a:latin typeface="Bookman Old Style" pitchFamily="18" charset="0"/>
              </a:rPr>
              <a:t>), рис (</a:t>
            </a:r>
            <a:r>
              <a:rPr lang="uk-UA" dirty="0" err="1" smtClean="0">
                <a:latin typeface="Bookman Old Style" pitchFamily="18" charset="0"/>
              </a:rPr>
              <a:t>Лангедок</a:t>
            </a:r>
            <a:r>
              <a:rPr lang="uk-UA" dirty="0" smtClean="0">
                <a:latin typeface="Bookman Old Style" pitchFamily="18" charset="0"/>
              </a:rPr>
              <a:t>), цукрові буряки (низовини), тютюн, хміль (Ельзас), оливи (Прованс, </a:t>
            </a:r>
            <a:r>
              <a:rPr lang="uk-UA" dirty="0" err="1" smtClean="0">
                <a:latin typeface="Bookman Old Style" pitchFamily="18" charset="0"/>
              </a:rPr>
              <a:t>Лангедок</a:t>
            </a:r>
            <a:r>
              <a:rPr lang="uk-UA" dirty="0" smtClean="0">
                <a:latin typeface="Bookman Old Style" pitchFamily="18" charset="0"/>
              </a:rPr>
              <a:t>), виноград, картоплю (повсюдно), цитрусові (Корсика), квіти (Прованс м. Ніцца)</a:t>
            </a:r>
            <a:endParaRPr lang="uk-UA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9" descr="виногр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3357562"/>
            <a:ext cx="289323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codorniu_viney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429000"/>
            <a:ext cx="290148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vinogradnik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357694"/>
            <a:ext cx="31242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5052" y="1214422"/>
            <a:ext cx="2828948" cy="12041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Є </a:t>
            </a:r>
            <a:r>
              <a:rPr lang="ru-RU" sz="2000" dirty="0" err="1" smtClean="0">
                <a:solidFill>
                  <a:schemeClr val="tx1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видатним</a:t>
            </a: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постачальником</a:t>
            </a: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 вина в </a:t>
            </a:r>
            <a:r>
              <a:rPr lang="ru-RU" sz="2000" dirty="0" err="1" smtClean="0">
                <a:solidFill>
                  <a:schemeClr val="tx1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Эвропі</a:t>
            </a:r>
            <a:r>
              <a:rPr lang="ru-RU" sz="20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000" dirty="0"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6" descr="v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928670"/>
            <a:ext cx="2828037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fromag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266701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14612" y="357166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Франція славиться як виробник численних сортів сиру.</a:t>
            </a:r>
            <a:endParaRPr lang="uk-UA" dirty="0"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72074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Французька косметика і духи цінуються у всьому світі.</a:t>
            </a:r>
            <a:endParaRPr lang="uk-UA" dirty="0"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5357826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Франція - один з найбільших у світі виробників озброєння : авіаційної техніки, ракетної зброї, бойових кораблів, бронетехніки і електроніки.</a:t>
            </a:r>
            <a:endParaRPr lang="uk-UA" dirty="0"/>
          </a:p>
        </p:txBody>
      </p:sp>
      <p:pic>
        <p:nvPicPr>
          <p:cNvPr id="11" name="Picture 21" descr="branding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643182"/>
            <a:ext cx="1785950" cy="22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9" descr="RAF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286124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0" descr="leclerc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071810"/>
            <a:ext cx="2357454" cy="178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01014" cy="36745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Транспорт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142984"/>
            <a:ext cx="4043362" cy="51816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err="1" smtClean="0"/>
              <a:t>Франція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одну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найрозвинутіших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транспортних</a:t>
            </a:r>
            <a:r>
              <a:rPr lang="ru-RU" sz="2800" dirty="0" smtClean="0"/>
              <a:t> систем у </a:t>
            </a:r>
            <a:r>
              <a:rPr lang="ru-RU" sz="2800" dirty="0" err="1" smtClean="0"/>
              <a:t>Європі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піонером</a:t>
            </a:r>
            <a:r>
              <a:rPr lang="ru-RU" sz="2800" dirty="0" smtClean="0"/>
              <a:t> </a:t>
            </a:r>
            <a:r>
              <a:rPr lang="ru-RU" sz="2800" dirty="0" err="1" smtClean="0"/>
              <a:t>у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виготовленні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застосуванні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надшвидкісних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засобів</a:t>
            </a:r>
            <a:r>
              <a:rPr lang="ru-RU" sz="2800" dirty="0" smtClean="0"/>
              <a:t> транспорту. На </a:t>
            </a:r>
            <a:r>
              <a:rPr lang="ru-RU" sz="2800" dirty="0" err="1" smtClean="0"/>
              <a:t>лінії</a:t>
            </a:r>
            <a:r>
              <a:rPr lang="ru-RU" sz="2800" dirty="0" smtClean="0"/>
              <a:t> Париж — </a:t>
            </a:r>
            <a:r>
              <a:rPr lang="ru-RU" sz="2800" dirty="0" err="1" smtClean="0"/>
              <a:t>Ліон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завдовжки</a:t>
            </a:r>
            <a:r>
              <a:rPr lang="ru-RU" sz="2800" dirty="0" smtClean="0"/>
              <a:t> 425 км </a:t>
            </a:r>
            <a:r>
              <a:rPr lang="ru-RU" sz="2800" dirty="0" err="1" smtClean="0"/>
              <a:t>уперше</a:t>
            </a:r>
            <a:r>
              <a:rPr lang="ru-RU" sz="2800" dirty="0" smtClean="0"/>
              <a:t> в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почав </a:t>
            </a:r>
            <a:r>
              <a:rPr lang="ru-RU" sz="2800" dirty="0" err="1" smtClean="0"/>
              <a:t>курсувати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поїзд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швидкістю</a:t>
            </a:r>
            <a:r>
              <a:rPr lang="ru-RU" sz="2800" dirty="0" smtClean="0"/>
              <a:t> 270 км/год (зараз уже 400 км/год).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4206904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5158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1000108"/>
            <a:ext cx="6572280" cy="503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000" b="1" dirty="0" smtClean="0">
                <a:latin typeface="Bookman Old Style" pitchFamily="18" charset="0"/>
              </a:rPr>
              <a:t>Імпорт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dirty="0" smtClean="0">
                <a:latin typeface="Bookman Old Style" pitchFamily="18" charset="0"/>
              </a:rPr>
              <a:t>Мінеральна сировина (нафта, газ, кам'яне вугілля, залізна руда, та ін.);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dirty="0" smtClean="0">
                <a:latin typeface="Bookman Old Style" pitchFamily="18" charset="0"/>
              </a:rPr>
              <a:t>Кольорові метали;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dirty="0" smtClean="0">
                <a:latin typeface="Bookman Old Style" pitchFamily="18" charset="0"/>
              </a:rPr>
              <a:t>Целюлоза;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dirty="0" err="1" smtClean="0">
                <a:latin typeface="Bookman Old Style" pitchFamily="18" charset="0"/>
              </a:rPr>
              <a:t>С\г</a:t>
            </a:r>
            <a:r>
              <a:rPr lang="uk-UA" dirty="0" smtClean="0">
                <a:latin typeface="Bookman Old Style" pitchFamily="18" charset="0"/>
              </a:rPr>
              <a:t> сировина: бавовник, вовна, кава, чай.</a:t>
            </a:r>
          </a:p>
          <a:p>
            <a:pPr>
              <a:spcBef>
                <a:spcPct val="50000"/>
              </a:spcBef>
              <a:defRPr/>
            </a:pPr>
            <a:endParaRPr lang="uk-UA" sz="700" b="1" dirty="0" smtClean="0">
              <a:latin typeface="Bookman Old Style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uk-UA" sz="2000" b="1" dirty="0" smtClean="0">
                <a:latin typeface="Bookman Old Style" pitchFamily="18" charset="0"/>
              </a:rPr>
              <a:t>Експорт</a:t>
            </a:r>
            <a:endParaRPr lang="uk-UA" sz="2000" dirty="0" smtClean="0">
              <a:latin typeface="Bookman Old Style" pitchFamily="18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dirty="0" smtClean="0">
                <a:latin typeface="Bookman Old Style" pitchFamily="18" charset="0"/>
              </a:rPr>
              <a:t>Автомобілі, літаки, кораблі, локомотиви;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dirty="0" smtClean="0">
                <a:latin typeface="Bookman Old Style" pitchFamily="18" charset="0"/>
              </a:rPr>
              <a:t>Сталь, алюміній;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dirty="0" smtClean="0">
                <a:latin typeface="Bookman Old Style" pitchFamily="18" charset="0"/>
              </a:rPr>
              <a:t>Тканини, одяг, парфуми;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dirty="0" smtClean="0">
                <a:latin typeface="Bookman Old Style" pitchFamily="18" charset="0"/>
              </a:rPr>
              <a:t>Зерно;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dirty="0" smtClean="0">
                <a:latin typeface="Bookman Old Style" pitchFamily="18" charset="0"/>
              </a:rPr>
              <a:t>Виноград, вина.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28604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latin typeface="Bookman Old Style" pitchFamily="18" charset="0"/>
              </a:rPr>
              <a:t>Зовнішня торгівля</a:t>
            </a:r>
            <a:endParaRPr lang="uk-UA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642918"/>
            <a:ext cx="3786214" cy="3515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214942" y="642918"/>
            <a:ext cx="3239875" cy="3676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464344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Прапор </a:t>
            </a:r>
            <a:r>
              <a:rPr lang="ru-RU" sz="3600" b="1" dirty="0" err="1" smtClean="0"/>
              <a:t>Франції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4714884"/>
            <a:ext cx="270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Герб </a:t>
            </a:r>
            <a:r>
              <a:rPr lang="ru-RU" sz="3600" b="1" dirty="0" err="1" smtClean="0"/>
              <a:t>Франції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5158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2910" y="0"/>
            <a:ext cx="8186766" cy="817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115328" cy="5253054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uk-UA" sz="2800" b="1" dirty="0" smtClean="0">
                <a:latin typeface="Bookman Old Style" pitchFamily="18" charset="0"/>
              </a:rPr>
              <a:t>Площа: </a:t>
            </a:r>
            <a:r>
              <a:rPr lang="uk-UA" sz="2800" dirty="0" smtClean="0">
                <a:latin typeface="Bookman Old Style" pitchFamily="18" charset="0"/>
              </a:rPr>
              <a:t>551,6,4 тис. км. кв.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uk-UA" sz="2800" b="1" dirty="0" smtClean="0">
                <a:latin typeface="Bookman Old Style" pitchFamily="18" charset="0"/>
              </a:rPr>
              <a:t>Населення: </a:t>
            </a:r>
            <a:r>
              <a:rPr lang="uk-UA" sz="2800" dirty="0" smtClean="0">
                <a:latin typeface="Bookman Old Style" pitchFamily="18" charset="0"/>
              </a:rPr>
              <a:t>60,9 млн. чоловік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uk-UA" sz="2800" b="1" dirty="0" smtClean="0">
                <a:latin typeface="Bookman Old Style" pitchFamily="18" charset="0"/>
              </a:rPr>
              <a:t>Столиця: </a:t>
            </a:r>
            <a:r>
              <a:rPr lang="uk-UA" sz="2800" dirty="0" smtClean="0">
                <a:latin typeface="Bookman Old Style" pitchFamily="18" charset="0"/>
              </a:rPr>
              <a:t>Париж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uk-UA" sz="2800" b="1" dirty="0" smtClean="0">
                <a:latin typeface="Bookman Old Style" pitchFamily="18" charset="0"/>
              </a:rPr>
              <a:t>Державний лад: </a:t>
            </a:r>
            <a:r>
              <a:rPr lang="uk-UA" sz="2800" dirty="0" smtClean="0">
                <a:latin typeface="Bookman Old Style" pitchFamily="18" charset="0"/>
              </a:rPr>
              <a:t>президентська республіка, унітарна держава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uk-UA" sz="2800" b="1" dirty="0" smtClean="0">
                <a:latin typeface="Bookman Old Style" pitchFamily="18" charset="0"/>
              </a:rPr>
              <a:t>Склад регіону: </a:t>
            </a:r>
          </a:p>
          <a:p>
            <a:pPr marL="285750" indent="-285750" algn="just"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uk-UA" sz="2800" dirty="0" smtClean="0">
                <a:latin typeface="Bookman Old Style" pitchFamily="18" charset="0"/>
              </a:rPr>
              <a:t>95 департаментів + особлива територіальна одиниця Корсика</a:t>
            </a:r>
          </a:p>
          <a:p>
            <a:pPr marL="285750" indent="-285750" algn="just"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uk-UA" sz="2800" dirty="0" smtClean="0">
                <a:latin typeface="Bookman Old Style" pitchFamily="18" charset="0"/>
              </a:rPr>
              <a:t>4 «заморських департаменти» (Гваделупа, Мартініка, Гвіана, </a:t>
            </a:r>
            <a:r>
              <a:rPr lang="uk-UA" sz="2800" dirty="0" err="1" smtClean="0">
                <a:latin typeface="Bookman Old Style" pitchFamily="18" charset="0"/>
              </a:rPr>
              <a:t>Реюньйон</a:t>
            </a:r>
            <a:r>
              <a:rPr lang="uk-UA" sz="2800" dirty="0" smtClean="0">
                <a:latin typeface="Bookman Old Style" pitchFamily="18" charset="0"/>
              </a:rPr>
              <a:t>)</a:t>
            </a:r>
          </a:p>
          <a:p>
            <a:pPr marL="285750" indent="-285750" algn="just"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uk-UA" sz="2800" dirty="0" smtClean="0">
                <a:latin typeface="Bookman Old Style" pitchFamily="18" charset="0"/>
              </a:rPr>
              <a:t>4 «заморських території» (Нова Каледонія, Французька Полінезія, </a:t>
            </a:r>
            <a:r>
              <a:rPr lang="uk-UA" sz="2800" dirty="0" err="1" smtClean="0">
                <a:latin typeface="Bookman Old Style" pitchFamily="18" charset="0"/>
              </a:rPr>
              <a:t>Уолліс</a:t>
            </a:r>
            <a:r>
              <a:rPr lang="uk-UA" sz="2800" dirty="0" smtClean="0">
                <a:latin typeface="Bookman Old Style" pitchFamily="18" charset="0"/>
              </a:rPr>
              <a:t> і </a:t>
            </a:r>
            <a:r>
              <a:rPr lang="uk-UA" sz="2800" dirty="0" err="1" smtClean="0">
                <a:latin typeface="Bookman Old Style" pitchFamily="18" charset="0"/>
              </a:rPr>
              <a:t>Футуна</a:t>
            </a:r>
            <a:r>
              <a:rPr lang="uk-UA" sz="2800" dirty="0" smtClean="0">
                <a:latin typeface="Bookman Old Style" pitchFamily="18" charset="0"/>
              </a:rPr>
              <a:t>, Французькі південно-антарктичні території )</a:t>
            </a:r>
          </a:p>
          <a:p>
            <a:pPr marL="285750" indent="-285750" algn="just"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uk-UA" sz="2800" dirty="0" smtClean="0">
                <a:latin typeface="Bookman Old Style" pitchFamily="18" charset="0"/>
              </a:rPr>
              <a:t>2 спеціальні територіальні одиниці (острови </a:t>
            </a:r>
            <a:r>
              <a:rPr lang="uk-UA" sz="2800" dirty="0" err="1" smtClean="0">
                <a:latin typeface="Bookman Old Style" pitchFamily="18" charset="0"/>
              </a:rPr>
              <a:t>Сен-Пьєр</a:t>
            </a:r>
            <a:r>
              <a:rPr lang="uk-UA" sz="2800" dirty="0" smtClean="0">
                <a:latin typeface="Bookman Old Style" pitchFamily="18" charset="0"/>
              </a:rPr>
              <a:t> і </a:t>
            </a:r>
            <a:r>
              <a:rPr lang="uk-UA" sz="2800" dirty="0" err="1" smtClean="0">
                <a:latin typeface="Bookman Old Style" pitchFamily="18" charset="0"/>
              </a:rPr>
              <a:t>Мікелон</a:t>
            </a:r>
            <a:r>
              <a:rPr lang="uk-UA" sz="2800" dirty="0" smtClean="0">
                <a:latin typeface="Bookman Old Style" pitchFamily="18" charset="0"/>
              </a:rPr>
              <a:t>,острови </a:t>
            </a:r>
            <a:r>
              <a:rPr lang="uk-UA" sz="2800" dirty="0" err="1" smtClean="0">
                <a:latin typeface="Bookman Old Style" pitchFamily="18" charset="0"/>
              </a:rPr>
              <a:t>Майота</a:t>
            </a:r>
            <a:r>
              <a:rPr lang="uk-UA" sz="2800" dirty="0" smtClean="0">
                <a:latin typeface="Bookman Old Style" pitchFamily="18" charset="0"/>
              </a:rPr>
              <a:t>)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uk-UA" sz="2800" b="1" dirty="0" smtClean="0">
                <a:latin typeface="Bookman Old Style" pitchFamily="18" charset="0"/>
              </a:rPr>
              <a:t>Грошова одиниця:</a:t>
            </a:r>
            <a:r>
              <a:rPr lang="uk-UA" sz="2800" dirty="0" smtClean="0">
                <a:latin typeface="Bookman Old Style" pitchFamily="18" charset="0"/>
              </a:rPr>
              <a:t> євро</a:t>
            </a:r>
            <a:endParaRPr lang="en-US" sz="2800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57166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0099"/>
                </a:solidFill>
                <a:latin typeface="AcademyCTT" pitchFamily="2" charset="0"/>
              </a:rPr>
              <a:t>Короткі відомості</a:t>
            </a:r>
            <a:endParaRPr lang="en-US" sz="3200" b="1" dirty="0">
              <a:solidFill>
                <a:srgbClr val="000099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86172" cy="724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471858" cy="11363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7" descr="frma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00232" y="357166"/>
            <a:ext cx="4885793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3857628"/>
            <a:ext cx="80724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Bookman Old Style" pitchFamily="18" charset="0"/>
              </a:rPr>
              <a:t>Франція розташована на заході </a:t>
            </a:r>
            <a:r>
              <a:rPr lang="uk-UA" sz="2400" dirty="0" err="1" smtClean="0">
                <a:latin typeface="Bookman Old Style" pitchFamily="18" charset="0"/>
              </a:rPr>
              <a:t>Європи.М</a:t>
            </a:r>
            <a:r>
              <a:rPr lang="uk-UA" sz="2400" dirty="0" err="1" smtClean="0"/>
              <a:t>ає</a:t>
            </a:r>
            <a:r>
              <a:rPr lang="uk-UA" sz="2400" dirty="0" smtClean="0"/>
              <a:t> два виходи до моря - омивається Північним морем і Ла-Маншем, а також Атлантичним океаном і Середземним морем. Межує на півдні з Іспанією, на північному сході з Бельгією, Люксембургом і Німеччиною, на сході з Італією і Швейцарією.</a:t>
            </a:r>
            <a:endParaRPr lang="ru-RU" sz="2400" dirty="0" smtClean="0"/>
          </a:p>
          <a:p>
            <a:pPr algn="just"/>
            <a:endParaRPr lang="uk-UA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235205">
            <a:off x="4516469" y="115031"/>
            <a:ext cx="615525" cy="6986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5" descr="carte_relief_0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54602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1428736"/>
            <a:ext cx="44291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latin typeface="Bookman Old Style" pitchFamily="18" charset="0"/>
              </a:rPr>
              <a:t>Гірські масиви займають більше половини країни, вони оточують територію Франції зі сходу і  на півдні. Це, передусім, Альпи, що відділяють країну від Італії і Швейцарії, і Піренеї. На кордоні зі Швейцарією розташувалися хребти нижче - Юра  ,північніше, уздовж кордонів з Німеччиною, Люксембургом і Бельгією - </a:t>
            </a:r>
            <a:r>
              <a:rPr lang="uk-UA" sz="2200" dirty="0" err="1" smtClean="0">
                <a:latin typeface="Bookman Old Style" pitchFamily="18" charset="0"/>
              </a:rPr>
              <a:t>Вогези</a:t>
            </a:r>
            <a:r>
              <a:rPr lang="uk-UA" sz="2200" dirty="0" smtClean="0">
                <a:latin typeface="Bookman Old Style" pitchFamily="18" charset="0"/>
              </a:rPr>
              <a:t> і невисокі Арденни.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357166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ГІРСЬКІ МАСИВИ</a:t>
            </a:r>
            <a:endParaRPr lang="en-US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56816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Важливим </a:t>
            </a:r>
            <a:r>
              <a:rPr lang="ru-RU" sz="3200" dirty="0" err="1" smtClean="0"/>
              <a:t>природним</a:t>
            </a:r>
            <a:r>
              <a:rPr lang="ru-RU" sz="3200" dirty="0" smtClean="0"/>
              <a:t> </a:t>
            </a:r>
            <a:r>
              <a:rPr lang="ru-RU" sz="3200" dirty="0" err="1" smtClean="0"/>
              <a:t>багатством</a:t>
            </a:r>
            <a:r>
              <a:rPr lang="ru-RU" sz="32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/>
              <a:t>   </a:t>
            </a:r>
            <a:r>
              <a:rPr lang="ru-RU" sz="3200" dirty="0" err="1" smtClean="0"/>
              <a:t>Франції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dirty="0" err="1" smtClean="0"/>
              <a:t>кліматичні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умови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родючі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рівнинні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землі</a:t>
            </a:r>
            <a:r>
              <a:rPr lang="ru-RU" sz="3200" dirty="0" smtClean="0"/>
              <a:t>. </a:t>
            </a:r>
            <a:r>
              <a:rPr lang="ru-RU" sz="3200" dirty="0" err="1" smtClean="0"/>
              <a:t>Більша</a:t>
            </a:r>
            <a:r>
              <a:rPr lang="ru-RU" sz="3200" dirty="0" smtClean="0"/>
              <a:t> </a:t>
            </a:r>
            <a:r>
              <a:rPr lang="ru-RU" sz="3200" dirty="0" err="1" smtClean="0"/>
              <a:t>частина</a:t>
            </a:r>
            <a:endParaRPr lang="ru-RU" sz="3200" dirty="0" smtClean="0"/>
          </a:p>
          <a:p>
            <a:pPr>
              <a:lnSpc>
                <a:spcPct val="80000"/>
              </a:lnSpc>
              <a:buNone/>
            </a:pPr>
            <a:r>
              <a:rPr lang="ru-RU" sz="3200" dirty="0" smtClean="0"/>
              <a:t>  </a:t>
            </a:r>
            <a:r>
              <a:rPr lang="ru-RU" sz="3200" dirty="0" err="1" smtClean="0"/>
              <a:t>країни</a:t>
            </a:r>
            <a:r>
              <a:rPr lang="ru-RU" sz="3200" dirty="0" smtClean="0"/>
              <a:t> </a:t>
            </a:r>
            <a:r>
              <a:rPr lang="ru-RU" sz="3200" dirty="0" err="1" smtClean="0"/>
              <a:t>лежить</a:t>
            </a:r>
            <a:r>
              <a:rPr lang="ru-RU" sz="3200" dirty="0" smtClean="0"/>
              <a:t> у </a:t>
            </a:r>
            <a:r>
              <a:rPr lang="ru-RU" sz="3200" dirty="0" err="1" smtClean="0"/>
              <a:t>південній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смузі</a:t>
            </a:r>
            <a:endParaRPr lang="ru-RU" sz="3200" dirty="0" smtClean="0"/>
          </a:p>
          <a:p>
            <a:pPr>
              <a:lnSpc>
                <a:spcPct val="80000"/>
              </a:lnSpc>
              <a:buNone/>
            </a:pPr>
            <a:r>
              <a:rPr lang="ru-RU" sz="3200" dirty="0" smtClean="0"/>
              <a:t>  </a:t>
            </a:r>
            <a:r>
              <a:rPr lang="ru-RU" sz="3200" dirty="0" err="1" smtClean="0"/>
              <a:t>помірного</a:t>
            </a:r>
            <a:r>
              <a:rPr lang="ru-RU" sz="3200" dirty="0" smtClean="0"/>
              <a:t> поясу. 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/>
              <a:t>  Зима </a:t>
            </a:r>
            <a:r>
              <a:rPr lang="ru-RU" sz="3200" dirty="0" err="1" smtClean="0"/>
              <a:t>м'яка</a:t>
            </a:r>
            <a:r>
              <a:rPr lang="ru-RU" sz="3200" dirty="0" smtClean="0"/>
              <a:t>, </a:t>
            </a:r>
            <a:r>
              <a:rPr lang="ru-RU" sz="3200" dirty="0" err="1" smtClean="0"/>
              <a:t>літо</a:t>
            </a:r>
            <a:r>
              <a:rPr lang="ru-RU" sz="32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/>
              <a:t>  тепле. </a:t>
            </a:r>
            <a:r>
              <a:rPr lang="ru-RU" sz="3200" dirty="0" err="1" smtClean="0"/>
              <a:t>Клімат</a:t>
            </a:r>
            <a:r>
              <a:rPr lang="ru-RU" sz="32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/>
              <a:t>   </a:t>
            </a:r>
            <a:r>
              <a:rPr lang="ru-RU" sz="3200" dirty="0" err="1" smtClean="0"/>
              <a:t>морський</a:t>
            </a:r>
            <a:r>
              <a:rPr lang="ru-RU" sz="3200" dirty="0" smtClean="0"/>
              <a:t>.</a:t>
            </a:r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928934"/>
            <a:ext cx="4572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28604"/>
            <a:ext cx="8258204" cy="2754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58204" cy="5467368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50000"/>
              </a:spcBef>
              <a:buNone/>
            </a:pPr>
            <a:r>
              <a:rPr lang="uk-UA" sz="3600" b="1" dirty="0" smtClean="0">
                <a:solidFill>
                  <a:srgbClr val="000099"/>
                </a:solidFill>
                <a:latin typeface="Bookman Old Style" pitchFamily="18" charset="0"/>
              </a:rPr>
              <a:t>Корисні копалини</a:t>
            </a:r>
          </a:p>
          <a:p>
            <a:pPr algn="just">
              <a:spcBef>
                <a:spcPct val="50000"/>
              </a:spcBef>
              <a:buNone/>
            </a:pPr>
            <a:r>
              <a:rPr lang="uk-UA" b="1" dirty="0" smtClean="0">
                <a:latin typeface="Bookman Old Style" pitchFamily="18" charset="0"/>
              </a:rPr>
              <a:t>Кам'яне вугілля: </a:t>
            </a:r>
            <a:r>
              <a:rPr lang="uk-UA" dirty="0" smtClean="0">
                <a:latin typeface="Bookman Old Style" pitchFamily="18" charset="0"/>
              </a:rPr>
              <a:t>Лотарингія</a:t>
            </a:r>
          </a:p>
          <a:p>
            <a:pPr algn="just">
              <a:spcBef>
                <a:spcPct val="50000"/>
              </a:spcBef>
              <a:buNone/>
            </a:pPr>
            <a:r>
              <a:rPr lang="uk-UA" b="1" dirty="0" smtClean="0">
                <a:latin typeface="Bookman Old Style" pitchFamily="18" charset="0"/>
              </a:rPr>
              <a:t>                            Нафта, газ: </a:t>
            </a:r>
            <a:r>
              <a:rPr lang="uk-UA" dirty="0" err="1" smtClean="0">
                <a:latin typeface="Bookman Old Style" pitchFamily="18" charset="0"/>
              </a:rPr>
              <a:t>Аквітанія</a:t>
            </a:r>
            <a:r>
              <a:rPr lang="uk-UA" dirty="0" smtClean="0">
                <a:latin typeface="Bookman Old Style" pitchFamily="18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uk-UA" b="1" dirty="0" smtClean="0">
                <a:latin typeface="Bookman Old Style" pitchFamily="18" charset="0"/>
              </a:rPr>
              <a:t>Залізна руда:</a:t>
            </a:r>
            <a:r>
              <a:rPr lang="uk-UA" dirty="0" smtClean="0">
                <a:latin typeface="Bookman Old Style" pitchFamily="18" charset="0"/>
              </a:rPr>
              <a:t> Лотарингія</a:t>
            </a:r>
          </a:p>
          <a:p>
            <a:pPr algn="just">
              <a:spcBef>
                <a:spcPct val="50000"/>
              </a:spcBef>
              <a:buNone/>
            </a:pPr>
            <a:endParaRPr lang="uk-UA" dirty="0" smtClean="0"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uk-UA" b="1" dirty="0" smtClean="0">
                <a:latin typeface="Bookman Old Style" pitchFamily="18" charset="0"/>
              </a:rPr>
              <a:t>Калійна сіль: </a:t>
            </a:r>
            <a:r>
              <a:rPr lang="uk-UA" dirty="0" smtClean="0">
                <a:latin typeface="Bookman Old Style" pitchFamily="18" charset="0"/>
              </a:rPr>
              <a:t>Ельзас </a:t>
            </a:r>
            <a:r>
              <a:rPr lang="uk-UA" b="1" dirty="0" smtClean="0">
                <a:latin typeface="Bookman Old Style" pitchFamily="18" charset="0"/>
              </a:rPr>
              <a:t> 	    </a:t>
            </a:r>
          </a:p>
          <a:p>
            <a:pPr algn="just">
              <a:spcBef>
                <a:spcPct val="50000"/>
              </a:spcBef>
              <a:buNone/>
            </a:pPr>
            <a:r>
              <a:rPr lang="uk-UA" b="1" dirty="0" smtClean="0">
                <a:latin typeface="Bookman Old Style" pitchFamily="18" charset="0"/>
              </a:rPr>
              <a:t>                                          кам'яна сіль: </a:t>
            </a:r>
            <a:r>
              <a:rPr lang="uk-UA" dirty="0" smtClean="0">
                <a:latin typeface="Bookman Old Style" pitchFamily="18" charset="0"/>
              </a:rPr>
              <a:t>Лотарингія</a:t>
            </a:r>
          </a:p>
          <a:p>
            <a:pPr algn="just">
              <a:spcBef>
                <a:spcPct val="50000"/>
              </a:spcBef>
            </a:pPr>
            <a:endParaRPr lang="uk-UA" dirty="0" smtClean="0"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uk-UA" b="1" dirty="0" smtClean="0">
                <a:latin typeface="Bookman Old Style" pitchFamily="18" charset="0"/>
              </a:rPr>
              <a:t>Алюмінієві руди</a:t>
            </a:r>
            <a:r>
              <a:rPr lang="uk-UA" dirty="0" smtClean="0">
                <a:latin typeface="Bookman Old Style" pitchFamily="18" charset="0"/>
              </a:rPr>
              <a:t>: Пд. (Прованс, </a:t>
            </a:r>
            <a:r>
              <a:rPr lang="uk-UA" dirty="0" err="1" smtClean="0">
                <a:latin typeface="Bookman Old Style" pitchFamily="18" charset="0"/>
              </a:rPr>
              <a:t>Лангедок</a:t>
            </a:r>
            <a:r>
              <a:rPr lang="uk-UA" dirty="0" smtClean="0">
                <a:latin typeface="Bookman Old Style" pitchFamily="18" charset="0"/>
              </a:rPr>
              <a:t>)</a:t>
            </a:r>
          </a:p>
          <a:p>
            <a:pPr algn="just">
              <a:spcBef>
                <a:spcPct val="50000"/>
              </a:spcBef>
            </a:pPr>
            <a:endParaRPr lang="uk-UA" dirty="0" smtClean="0"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endParaRPr lang="uk-UA" dirty="0" smtClean="0"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uk-UA" b="1" dirty="0" smtClean="0">
                <a:latin typeface="Bookman Old Style" pitchFamily="18" charset="0"/>
              </a:rPr>
              <a:t>Уранові руди</a:t>
            </a:r>
            <a:r>
              <a:rPr lang="uk-UA" dirty="0" smtClean="0">
                <a:latin typeface="Bookman Old Style" pitchFamily="18" charset="0"/>
              </a:rPr>
              <a:t>: Центральний масив</a:t>
            </a:r>
          </a:p>
          <a:p>
            <a:pPr algn="ctr">
              <a:spcBef>
                <a:spcPct val="50000"/>
              </a:spcBef>
              <a:buNone/>
            </a:pPr>
            <a:endParaRPr lang="uk-UA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071546"/>
            <a:ext cx="571504" cy="4921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6572264" y="1428736"/>
            <a:ext cx="390525" cy="554038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7072330" y="1428736"/>
            <a:ext cx="347663" cy="582613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357686" y="2071678"/>
            <a:ext cx="785818" cy="57150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3714744" y="2714620"/>
            <a:ext cx="841375" cy="741363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2928934"/>
            <a:ext cx="609600" cy="512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8215338" y="3286124"/>
            <a:ext cx="762000" cy="779463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4214818"/>
            <a:ext cx="685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00892" y="4357694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5357826"/>
            <a:ext cx="685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5008" y="5429264"/>
            <a:ext cx="500066" cy="5000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5572140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4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29618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latin typeface="Bookman Old Style" pitchFamily="18" charset="0"/>
              </a:rPr>
              <a:t>   </a:t>
            </a:r>
            <a:r>
              <a:rPr lang="uk-UA" sz="2000" b="1" dirty="0" smtClean="0">
                <a:latin typeface="Bookman Old Style" pitchFamily="18" charset="0"/>
              </a:rPr>
              <a:t>Ріки у Франції</a:t>
            </a:r>
            <a:r>
              <a:rPr lang="uk-UA" sz="2000" dirty="0" smtClean="0">
                <a:latin typeface="Bookman Old Style" pitchFamily="18" charset="0"/>
              </a:rPr>
              <a:t>: Сена, що перетинає столицю країни; Луара, що славиться замками на її берегах; Гаронна, води якої зрошують знамениті бордоські  виноградники, а також Рейн,пограничний з Німеччиною.</a:t>
            </a:r>
            <a:endParaRPr lang="ru-RU" sz="2000" dirty="0"/>
          </a:p>
        </p:txBody>
      </p:sp>
      <p:pic>
        <p:nvPicPr>
          <p:cNvPr id="4" name="Picture 2" descr="http://photo.foto-planeta.com/view/5/0/4/5/parizh-504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3571900" cy="237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sme-ehingen.de/images/the-garonne-river-i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214554"/>
            <a:ext cx="466728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www.sputnik-germes.ru/newsite/files/resorts/542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429132"/>
            <a:ext cx="2643206" cy="1908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884" cy="68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01056" cy="51033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НАСЕЛЕННЯ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389120"/>
          </a:xfrm>
        </p:spPr>
        <p:txBody>
          <a:bodyPr>
            <a:norm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uk-UA" sz="2000" dirty="0" smtClean="0">
                <a:latin typeface="Bookman Old Style" pitchFamily="18" charset="0"/>
                <a:cs typeface="Arial" charset="0"/>
              </a:rPr>
              <a:t>І тип відтворення; 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uk-UA" sz="2000" dirty="0" smtClean="0">
                <a:latin typeface="Bookman Old Style" pitchFamily="18" charset="0"/>
                <a:cs typeface="Arial" charset="0"/>
              </a:rPr>
              <a:t>Природний приріст +3 (але цей показник поступово знижується);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uk-UA" sz="2000" dirty="0" smtClean="0">
                <a:latin typeface="Bookman Old Style" pitchFamily="18" charset="0"/>
                <a:cs typeface="Arial" charset="0"/>
              </a:rPr>
              <a:t>Релігія – християнство (католицизм);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uk-UA" sz="2000" dirty="0" smtClean="0">
                <a:latin typeface="Bookman Old Style" pitchFamily="18" charset="0"/>
                <a:cs typeface="Arial" charset="0"/>
              </a:rPr>
              <a:t>Середня густота населення – 110,4 чол. на км. кв.;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uk-UA" sz="2000" dirty="0" smtClean="0">
                <a:latin typeface="Bookman Old Style" pitchFamily="18" charset="0"/>
                <a:cs typeface="Arial" charset="0"/>
              </a:rPr>
              <a:t>Рівень урбанізації – 73%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 descr="idbpy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1604" y="3500438"/>
            <a:ext cx="6000792" cy="300669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</TotalTime>
  <Words>734</Words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НАСЕЛЕННЯ</vt:lpstr>
      <vt:lpstr>Слайд 10</vt:lpstr>
      <vt:lpstr>Слайд 11</vt:lpstr>
      <vt:lpstr>4.Господарство 4.1.Промисловість </vt:lpstr>
      <vt:lpstr>Слайд 13</vt:lpstr>
      <vt:lpstr>Слайд 14</vt:lpstr>
      <vt:lpstr>4.2.Сільське господарство</vt:lpstr>
      <vt:lpstr>Слайд 16</vt:lpstr>
      <vt:lpstr>Є видатним постачальником вина в Эвропі.</vt:lpstr>
      <vt:lpstr>Транспорт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29</cp:revision>
  <dcterms:modified xsi:type="dcterms:W3CDTF">2013-12-10T16:18:12Z</dcterms:modified>
</cp:coreProperties>
</file>