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232" r:id="rId1"/>
  </p:sldMasterIdLst>
  <p:sldIdLst>
    <p:sldId id="256" r:id="rId2"/>
    <p:sldId id="257" r:id="rId3"/>
    <p:sldId id="258" r:id="rId4"/>
    <p:sldId id="287" r:id="rId5"/>
    <p:sldId id="266" r:id="rId6"/>
    <p:sldId id="261" r:id="rId7"/>
    <p:sldId id="269" r:id="rId8"/>
    <p:sldId id="268" r:id="rId9"/>
    <p:sldId id="263" r:id="rId10"/>
    <p:sldId id="300" r:id="rId11"/>
    <p:sldId id="288" r:id="rId12"/>
    <p:sldId id="289" r:id="rId13"/>
    <p:sldId id="299" r:id="rId14"/>
    <p:sldId id="294" r:id="rId15"/>
    <p:sldId id="290" r:id="rId16"/>
    <p:sldId id="291" r:id="rId17"/>
    <p:sldId id="293" r:id="rId18"/>
    <p:sldId id="295" r:id="rId19"/>
    <p:sldId id="296" r:id="rId20"/>
    <p:sldId id="298" r:id="rId21"/>
    <p:sldId id="301" r:id="rId22"/>
    <p:sldId id="302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841E3B"/>
    <a:srgbClr val="9900CC"/>
    <a:srgbClr val="FFFFCC"/>
    <a:srgbClr val="BA0606"/>
    <a:srgbClr val="FFCC00"/>
    <a:srgbClr val="FF3300"/>
    <a:srgbClr val="AA344D"/>
    <a:srgbClr val="66FFFF"/>
    <a:srgbClr val="FF00FF"/>
    <a:srgbClr val="15530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47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53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25.11.2013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25.11.2013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25.11.2013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25.11.2013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25.11.2013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25.11.2013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25.11.2013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25.11.2013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233" r:id="rId1"/>
    <p:sldLayoutId id="2147485234" r:id="rId2"/>
    <p:sldLayoutId id="2147485235" r:id="rId3"/>
    <p:sldLayoutId id="2147485236" r:id="rId4"/>
    <p:sldLayoutId id="2147485237" r:id="rId5"/>
    <p:sldLayoutId id="2147485238" r:id="rId6"/>
    <p:sldLayoutId id="2147485239" r:id="rId7"/>
    <p:sldLayoutId id="2147485240" r:id="rId8"/>
    <p:sldLayoutId id="2147485241" r:id="rId9"/>
    <p:sldLayoutId id="2147485242" r:id="rId10"/>
    <p:sldLayoutId id="214748524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357166"/>
            <a:ext cx="7791480" cy="5786478"/>
          </a:xfrm>
        </p:spPr>
        <p:txBody>
          <a:bodyPr>
            <a:noAutofit/>
          </a:bodyPr>
          <a:lstStyle/>
          <a:p>
            <a:pPr algn="ctr"/>
            <a:r>
              <a:rPr lang="uk-UA" sz="9600" b="1" i="1" dirty="0" smtClean="0">
                <a:solidFill>
                  <a:srgbClr val="AA344D"/>
                </a:solidFill>
              </a:rPr>
              <a:t>Екологічні проблеми людства</a:t>
            </a:r>
            <a:endParaRPr lang="uk-UA" sz="9600" b="1" i="1" dirty="0">
              <a:solidFill>
                <a:srgbClr val="AA344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28600"/>
            <a:ext cx="8643998" cy="557194"/>
          </a:xfrm>
        </p:spPr>
        <p:txBody>
          <a:bodyPr>
            <a:noAutofit/>
          </a:bodyPr>
          <a:lstStyle/>
          <a:p>
            <a:pPr algn="ctr"/>
            <a:r>
              <a:rPr lang="uk-UA" sz="2800" b="1" i="1" dirty="0" smtClean="0">
                <a:solidFill>
                  <a:srgbClr val="FFFFCC"/>
                </a:solidFill>
              </a:rPr>
              <a:t>Створення несанкціонованих </a:t>
            </a:r>
            <a:r>
              <a:rPr lang="uk-UA" sz="2800" b="1" i="1" dirty="0" err="1" smtClean="0">
                <a:solidFill>
                  <a:srgbClr val="FFFFCC"/>
                </a:solidFill>
              </a:rPr>
              <a:t>сміттєзвалищ</a:t>
            </a:r>
            <a:r>
              <a:rPr lang="uk-UA" sz="2800" b="1" i="1" dirty="0" smtClean="0">
                <a:solidFill>
                  <a:srgbClr val="FFFFCC"/>
                </a:solidFill>
              </a:rPr>
              <a:t> </a:t>
            </a:r>
            <a:r>
              <a:rPr lang="uk-UA" sz="2800" b="1" i="1" dirty="0" smtClean="0">
                <a:solidFill>
                  <a:srgbClr val="FFFFCC"/>
                </a:solidFill>
              </a:rPr>
              <a:t>призводить до забруднення навколишнього </a:t>
            </a:r>
            <a:r>
              <a:rPr lang="uk-UA" sz="2800" b="1" i="1" dirty="0" smtClean="0">
                <a:solidFill>
                  <a:srgbClr val="FFFFCC"/>
                </a:solidFill>
              </a:rPr>
              <a:t>середовища;</a:t>
            </a:r>
            <a:endParaRPr lang="uk-UA" sz="2800" b="1" i="1" dirty="0">
              <a:solidFill>
                <a:srgbClr val="FFFFCC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643050"/>
            <a:ext cx="7429552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28632"/>
          </a:xfrm>
        </p:spPr>
        <p:txBody>
          <a:bodyPr>
            <a:noAutofit/>
          </a:bodyPr>
          <a:lstStyle/>
          <a:p>
            <a:pPr algn="ctr"/>
            <a:r>
              <a:rPr lang="uk-UA" sz="2800" b="1" i="1" dirty="0" smtClean="0">
                <a:solidFill>
                  <a:srgbClr val="FFFFCC"/>
                </a:solidFill>
              </a:rPr>
              <a:t>Викиди стічних вод промислового походження призводить до забруднення водних </a:t>
            </a:r>
            <a:r>
              <a:rPr lang="uk-UA" sz="2800" b="1" i="1" dirty="0" smtClean="0">
                <a:solidFill>
                  <a:srgbClr val="FFFFCC"/>
                </a:solidFill>
              </a:rPr>
              <a:t>ресурсів;  </a:t>
            </a:r>
            <a:endParaRPr lang="uk-UA" sz="2800" b="1" i="1" dirty="0">
              <a:solidFill>
                <a:srgbClr val="FFFFCC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643050"/>
            <a:ext cx="7643866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229600" cy="4486284"/>
          </a:xfrm>
        </p:spPr>
        <p:txBody>
          <a:bodyPr>
            <a:noAutofit/>
          </a:bodyPr>
          <a:lstStyle/>
          <a:p>
            <a:pPr algn="ctr"/>
            <a:r>
              <a:rPr lang="uk-UA" sz="9600" b="1" i="1" dirty="0" smtClean="0">
                <a:solidFill>
                  <a:srgbClr val="841E3B"/>
                </a:solidFill>
              </a:rPr>
              <a:t>Жахливі </a:t>
            </a:r>
            <a:r>
              <a:rPr lang="uk-UA" sz="9600" b="1" i="1" dirty="0" smtClean="0">
                <a:solidFill>
                  <a:srgbClr val="841E3B"/>
                </a:solidFill>
              </a:rPr>
              <a:t>наслідки:</a:t>
            </a:r>
            <a:endParaRPr lang="uk-UA" sz="9600" b="1" i="1" dirty="0">
              <a:solidFill>
                <a:srgbClr val="841E3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28632"/>
          </a:xfrm>
        </p:spPr>
        <p:txBody>
          <a:bodyPr>
            <a:noAutofit/>
          </a:bodyPr>
          <a:lstStyle/>
          <a:p>
            <a:pPr algn="ctr"/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8643998" cy="6429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28632"/>
          </a:xfrm>
        </p:spPr>
        <p:txBody>
          <a:bodyPr>
            <a:noAutofit/>
          </a:bodyPr>
          <a:lstStyle/>
          <a:p>
            <a:pPr algn="ctr"/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429684" cy="628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28632"/>
          </a:xfrm>
        </p:spPr>
        <p:txBody>
          <a:bodyPr>
            <a:noAutofit/>
          </a:bodyPr>
          <a:lstStyle/>
          <a:p>
            <a:pPr algn="ctr"/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8429684" cy="6215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28632"/>
          </a:xfrm>
        </p:spPr>
        <p:txBody>
          <a:bodyPr>
            <a:noAutofit/>
          </a:bodyPr>
          <a:lstStyle/>
          <a:p>
            <a:pPr algn="ctr"/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572560" cy="6500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28632"/>
          </a:xfrm>
        </p:spPr>
        <p:txBody>
          <a:bodyPr>
            <a:noAutofit/>
          </a:bodyPr>
          <a:lstStyle/>
          <a:p>
            <a:pPr algn="ctr"/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8643998" cy="6357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28632"/>
          </a:xfrm>
        </p:spPr>
        <p:txBody>
          <a:bodyPr>
            <a:noAutofit/>
          </a:bodyPr>
          <a:lstStyle/>
          <a:p>
            <a:pPr algn="ctr"/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501122" cy="6357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28632"/>
          </a:xfrm>
        </p:spPr>
        <p:txBody>
          <a:bodyPr>
            <a:noAutofit/>
          </a:bodyPr>
          <a:lstStyle/>
          <a:p>
            <a:pPr algn="ctr"/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8643998" cy="628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214290"/>
            <a:ext cx="8715436" cy="6215106"/>
          </a:xfrm>
        </p:spPr>
        <p:txBody>
          <a:bodyPr>
            <a:noAutofit/>
          </a:bodyPr>
          <a:lstStyle/>
          <a:p>
            <a:r>
              <a:rPr lang="uk-UA" i="1" dirty="0" smtClean="0">
                <a:solidFill>
                  <a:srgbClr val="FFFFCC"/>
                </a:solidFill>
              </a:rPr>
              <a:t>Екологічні проблеми пов'язані з руйнуванням природного середовища. Вони постала дуже гостро, тому що людина все більше і більше втручається в природу, забуваючи про необхідність підтримувати в ній біологічну рівновагу</a:t>
            </a:r>
            <a:r>
              <a:rPr lang="uk-UA" i="1" dirty="0" smtClean="0">
                <a:solidFill>
                  <a:srgbClr val="FFFFCC"/>
                </a:solidFill>
              </a:rPr>
              <a:t>.</a:t>
            </a:r>
            <a:r>
              <a:rPr lang="en-US" i="1" dirty="0" smtClean="0">
                <a:solidFill>
                  <a:srgbClr val="FFFFCC"/>
                </a:solidFill>
              </a:rPr>
              <a:t/>
            </a:r>
            <a:br>
              <a:rPr lang="en-US" i="1" dirty="0" smtClean="0">
                <a:solidFill>
                  <a:srgbClr val="FFFFCC"/>
                </a:solidFill>
              </a:rPr>
            </a:br>
            <a:r>
              <a:rPr lang="uk-UA" sz="4400" i="1" dirty="0" smtClean="0">
                <a:solidFill>
                  <a:srgbClr val="BA0606"/>
                </a:solidFill>
              </a:rPr>
              <a:t>А які саме проблеми? </a:t>
            </a:r>
            <a:r>
              <a:rPr lang="uk-UA" sz="3600" b="1" i="1" dirty="0" smtClean="0">
                <a:solidFill>
                  <a:srgbClr val="FFFFCC"/>
                </a:solidFill>
              </a:rPr>
              <a:t/>
            </a:r>
            <a:br>
              <a:rPr lang="uk-UA" sz="3600" b="1" i="1" dirty="0" smtClean="0">
                <a:solidFill>
                  <a:srgbClr val="FFFFCC"/>
                </a:solidFill>
              </a:rPr>
            </a:br>
            <a:r>
              <a:rPr lang="uk-UA" sz="3600" b="1" i="1" dirty="0" smtClean="0">
                <a:solidFill>
                  <a:schemeClr val="tx1"/>
                </a:solidFill>
              </a:rPr>
              <a:t/>
            </a:r>
            <a:br>
              <a:rPr lang="uk-UA" sz="3600" b="1" i="1" dirty="0" smtClean="0">
                <a:solidFill>
                  <a:schemeClr val="tx1"/>
                </a:solidFill>
              </a:rPr>
            </a:br>
            <a:endParaRPr lang="uk-UA" sz="3600" b="1" i="1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28632"/>
          </a:xfrm>
        </p:spPr>
        <p:txBody>
          <a:bodyPr>
            <a:noAutofit/>
          </a:bodyPr>
          <a:lstStyle/>
          <a:p>
            <a:pPr algn="ctr"/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8501122" cy="6357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28632"/>
          </a:xfrm>
        </p:spPr>
        <p:txBody>
          <a:bodyPr>
            <a:noAutofit/>
          </a:bodyPr>
          <a:lstStyle/>
          <a:p>
            <a:pPr algn="ctr"/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t="15909" b="4545"/>
          <a:stretch>
            <a:fillRect/>
          </a:stretch>
        </p:blipFill>
        <p:spPr bwMode="auto">
          <a:xfrm>
            <a:off x="785786" y="142852"/>
            <a:ext cx="7786742" cy="6500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Презентацію підготувала</a:t>
            </a:r>
            <a:br>
              <a:rPr lang="uk-UA" dirty="0" smtClean="0"/>
            </a:br>
            <a:r>
              <a:rPr lang="uk-UA" dirty="0" smtClean="0"/>
              <a:t>учениця 10-А класу</a:t>
            </a:r>
            <a:br>
              <a:rPr lang="uk-UA" dirty="0" smtClean="0"/>
            </a:br>
            <a:r>
              <a:rPr lang="uk-UA" dirty="0" smtClean="0"/>
              <a:t>Ткач Катерина 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929718" cy="985822"/>
          </a:xfrm>
        </p:spPr>
        <p:txBody>
          <a:bodyPr>
            <a:noAutofit/>
          </a:bodyPr>
          <a:lstStyle/>
          <a:p>
            <a:r>
              <a:rPr lang="uk-UA" sz="2400" b="1" i="1" dirty="0" smtClean="0">
                <a:solidFill>
                  <a:srgbClr val="FFFFCC"/>
                </a:solidFill>
              </a:rPr>
              <a:t>Скорочення площі лісів у помірному й тропічному поясах, наслідком чого є скорочення джерел надходження кисню в </a:t>
            </a:r>
            <a:r>
              <a:rPr lang="uk-UA" sz="2400" b="1" i="1" dirty="0" smtClean="0">
                <a:solidFill>
                  <a:srgbClr val="FFFFCC"/>
                </a:solidFill>
              </a:rPr>
              <a:t>атмосферу; </a:t>
            </a:r>
            <a:r>
              <a:rPr lang="uk-UA" sz="1800" dirty="0" smtClean="0"/>
              <a:t/>
            </a:r>
            <a:br>
              <a:rPr lang="uk-UA" sz="1800" dirty="0" smtClean="0"/>
            </a:br>
            <a:endParaRPr lang="uk-UA" sz="18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357298"/>
            <a:ext cx="8001056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28600"/>
            <a:ext cx="8929718" cy="1128698"/>
          </a:xfrm>
        </p:spPr>
        <p:txBody>
          <a:bodyPr>
            <a:noAutofit/>
          </a:bodyPr>
          <a:lstStyle/>
          <a:p>
            <a:pPr algn="ctr"/>
            <a:r>
              <a:rPr lang="uk-UA" sz="3200" b="1" i="1" dirty="0" err="1" smtClean="0">
                <a:solidFill>
                  <a:srgbClr val="FFFFCC"/>
                </a:solidFill>
              </a:rPr>
              <a:t>Спустелення</a:t>
            </a:r>
            <a:r>
              <a:rPr lang="uk-UA" sz="3200" b="1" i="1" dirty="0" smtClean="0">
                <a:solidFill>
                  <a:srgbClr val="FFFFCC"/>
                </a:solidFill>
              </a:rPr>
              <a:t> територій у результаті нераціональної господарської </a:t>
            </a:r>
            <a:r>
              <a:rPr lang="uk-UA" sz="3200" b="1" i="1" dirty="0" smtClean="0">
                <a:solidFill>
                  <a:srgbClr val="FFFFCC"/>
                </a:solidFill>
              </a:rPr>
              <a:t>діяльності</a:t>
            </a:r>
            <a:r>
              <a:rPr lang="uk-UA" sz="3200" b="1" dirty="0" smtClean="0">
                <a:solidFill>
                  <a:schemeClr val="tx1"/>
                </a:solidFill>
              </a:rPr>
              <a:t>;</a:t>
            </a:r>
            <a:r>
              <a:rPr lang="uk-UA" sz="2000" dirty="0" smtClean="0"/>
              <a:t/>
            </a:r>
            <a:br>
              <a:rPr lang="uk-UA" sz="2000" dirty="0" smtClean="0"/>
            </a:br>
            <a:endParaRPr lang="uk-UA" sz="20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5505" t="5128" r="4302" b="5128"/>
          <a:stretch>
            <a:fillRect/>
          </a:stretch>
        </p:blipFill>
        <p:spPr bwMode="auto">
          <a:xfrm>
            <a:off x="428596" y="1285860"/>
            <a:ext cx="8215370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28600"/>
            <a:ext cx="8929750" cy="771508"/>
          </a:xfrm>
        </p:spPr>
        <p:txBody>
          <a:bodyPr>
            <a:noAutofit/>
          </a:bodyPr>
          <a:lstStyle/>
          <a:p>
            <a:pPr algn="ctr"/>
            <a:r>
              <a:rPr lang="uk-UA" sz="2800" b="1" i="1" dirty="0" smtClean="0">
                <a:solidFill>
                  <a:srgbClr val="FFFFCC"/>
                </a:solidFill>
              </a:rPr>
              <a:t>Зменшення </a:t>
            </a:r>
            <a:r>
              <a:rPr lang="uk-UA" sz="2800" b="1" i="1" dirty="0" err="1" smtClean="0">
                <a:solidFill>
                  <a:srgbClr val="FFFFCC"/>
                </a:solidFill>
              </a:rPr>
              <a:t>розмаїтності</a:t>
            </a:r>
            <a:r>
              <a:rPr lang="uk-UA" sz="2800" b="1" i="1" dirty="0" smtClean="0">
                <a:solidFill>
                  <a:srgbClr val="FFFFCC"/>
                </a:solidFill>
              </a:rPr>
              <a:t> рослин і тварин Землі через руйнування середовища їхнього </a:t>
            </a:r>
            <a:r>
              <a:rPr lang="uk-UA" sz="2800" b="1" i="1" dirty="0" smtClean="0">
                <a:solidFill>
                  <a:srgbClr val="FFFFCC"/>
                </a:solidFill>
              </a:rPr>
              <a:t>перебування</a:t>
            </a:r>
            <a:endParaRPr lang="uk-UA" sz="2800" b="1" i="1" dirty="0">
              <a:solidFill>
                <a:srgbClr val="FFFFCC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142984"/>
            <a:ext cx="8072494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14815" b="18519"/>
          <a:stretch>
            <a:fillRect/>
          </a:stretch>
        </p:blipFill>
        <p:spPr bwMode="auto">
          <a:xfrm>
            <a:off x="1071538" y="1643050"/>
            <a:ext cx="6858048" cy="4832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34301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700" b="1" i="1" dirty="0" smtClean="0">
                <a:solidFill>
                  <a:srgbClr val="FFFFCC"/>
                </a:solidFill>
              </a:rPr>
              <a:t>Водна й вітрова ерозія ґрунту зменшує площу  ріллі, знижує родючість ґрунту, утруднює обробку полів, руйнує дороги та інші спорудження, замулює канали й </a:t>
            </a:r>
            <a:r>
              <a:rPr lang="uk-UA" sz="2700" b="1" i="1" dirty="0" smtClean="0">
                <a:solidFill>
                  <a:srgbClr val="FFFFCC"/>
                </a:solidFill>
              </a:rPr>
              <a:t>водоймища;</a:t>
            </a:r>
            <a:r>
              <a:rPr lang="ru-RU" b="1" i="1" dirty="0" smtClean="0">
                <a:solidFill>
                  <a:srgbClr val="FFFFCC"/>
                </a:solidFill>
              </a:rPr>
              <a:t/>
            </a:r>
            <a:br>
              <a:rPr lang="ru-RU" b="1" i="1" dirty="0" smtClean="0">
                <a:solidFill>
                  <a:srgbClr val="FFFFCC"/>
                </a:solidFill>
              </a:rPr>
            </a:br>
            <a:r>
              <a:rPr lang="ru-RU" b="1" i="1" dirty="0" smtClean="0">
                <a:solidFill>
                  <a:srgbClr val="FFFFCC"/>
                </a:solidFill>
              </a:rPr>
              <a:t> </a:t>
            </a:r>
            <a:endParaRPr lang="uk-UA" b="1" i="1" dirty="0">
              <a:solidFill>
                <a:srgbClr val="FFFF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48588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100" b="1" i="1" dirty="0" smtClean="0">
                <a:solidFill>
                  <a:srgbClr val="FFFFCC"/>
                </a:solidFill>
              </a:rPr>
              <a:t>Машинна деградація ґрунтів під впливом руху тракторів і впливів сільськогосподарської техніки призводить до руйнування структури й погіршення якостей ґрунту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endParaRPr lang="uk-UA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000240"/>
            <a:ext cx="7358114" cy="4857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28600"/>
            <a:ext cx="9001156" cy="134301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700" b="1" i="1" dirty="0" smtClean="0">
                <a:solidFill>
                  <a:srgbClr val="FFFFCC"/>
                </a:solidFill>
              </a:rPr>
              <a:t>Забруднення ґрунту в результаті застосування великої кількості добрив (пестицидів) знижує здатність бактерій  розкладати органічний матеріал ґрунту й виробляти необхідні рослинам живильні </a:t>
            </a:r>
            <a:r>
              <a:rPr lang="uk-UA" sz="2700" b="1" i="1" dirty="0" smtClean="0">
                <a:solidFill>
                  <a:srgbClr val="FFFFCC"/>
                </a:solidFill>
              </a:rPr>
              <a:t>речовини;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endParaRPr lang="uk-UA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214554"/>
            <a:ext cx="7500990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28632"/>
          </a:xfrm>
        </p:spPr>
        <p:txBody>
          <a:bodyPr>
            <a:noAutofit/>
          </a:bodyPr>
          <a:lstStyle/>
          <a:p>
            <a:pPr algn="ctr"/>
            <a:r>
              <a:rPr lang="uk-UA" sz="2400" b="1" i="1" dirty="0" smtClean="0">
                <a:solidFill>
                  <a:srgbClr val="FFFFCC"/>
                </a:solidFill>
              </a:rPr>
              <a:t>Забруднення повітря отруйними газами призводить до порушення природного кліматичного </a:t>
            </a:r>
            <a:r>
              <a:rPr lang="uk-UA" sz="2400" b="1" i="1" dirty="0" smtClean="0">
                <a:solidFill>
                  <a:srgbClr val="FFFFCC"/>
                </a:solidFill>
              </a:rPr>
              <a:t>циклу; </a:t>
            </a:r>
            <a:endParaRPr lang="uk-UA" sz="2400" b="1" i="1" dirty="0">
              <a:solidFill>
                <a:srgbClr val="FFFFCC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214422"/>
            <a:ext cx="8001056" cy="5486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1246</TotalTime>
  <Words>182</Words>
  <Application>Microsoft Office PowerPoint</Application>
  <PresentationFormat>Экран (4:3)</PresentationFormat>
  <Paragraphs>13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Метро</vt:lpstr>
      <vt:lpstr>Екологічні проблеми людства</vt:lpstr>
      <vt:lpstr>Екологічні проблеми пов'язані з руйнуванням природного середовища. Вони постала дуже гостро, тому що людина все більше і більше втручається в природу, забуваючи про необхідність підтримувати в ній біологічну рівновагу. А які саме проблеми?   </vt:lpstr>
      <vt:lpstr>Скорочення площі лісів у помірному й тропічному поясах, наслідком чого є скорочення джерел надходження кисню в атмосферу;  </vt:lpstr>
      <vt:lpstr>Спустелення територій у результаті нераціональної господарської діяльності; </vt:lpstr>
      <vt:lpstr>Зменшення розмаїтності рослин і тварин Землі через руйнування середовища їхнього перебування</vt:lpstr>
      <vt:lpstr>Водна й вітрова ерозія ґрунту зменшує площу  ріллі, знижує родючість ґрунту, утруднює обробку полів, руйнує дороги та інші спорудження, замулює канали й водоймища;  </vt:lpstr>
      <vt:lpstr>Машинна деградація ґрунтів під впливом руху тракторів і впливів сільськогосподарської техніки призводить до руйнування структури й погіршення якостей ґрунту  </vt:lpstr>
      <vt:lpstr>Забруднення ґрунту в результаті застосування великої кількості добрив (пестицидів) знижує здатність бактерій  розкладати органічний матеріал ґрунту й виробляти необхідні рослинам живильні речовини;  </vt:lpstr>
      <vt:lpstr>Забруднення повітря отруйними газами призводить до порушення природного кліматичного циклу; </vt:lpstr>
      <vt:lpstr>Створення несанкціонованих сміттєзвалищ призводить до забруднення навколишнього середовища;</vt:lpstr>
      <vt:lpstr>Викиди стічних вод промислового походження призводить до забруднення водних ресурсів;  </vt:lpstr>
      <vt:lpstr>Жахливі наслідки: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Презентацію підготувала учениця 10-А класу Ткач Катерина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Дима</dc:creator>
  <cp:lastModifiedBy>Марина</cp:lastModifiedBy>
  <cp:revision>139</cp:revision>
  <dcterms:created xsi:type="dcterms:W3CDTF">2010-12-04T17:26:36Z</dcterms:created>
  <dcterms:modified xsi:type="dcterms:W3CDTF">2013-11-25T19:58:30Z</dcterms:modified>
</cp:coreProperties>
</file>