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85" r:id="rId5"/>
    <p:sldId id="262" r:id="rId6"/>
    <p:sldId id="263" r:id="rId7"/>
    <p:sldId id="259" r:id="rId8"/>
    <p:sldId id="260" r:id="rId9"/>
    <p:sldId id="284" r:id="rId10"/>
    <p:sldId id="261" r:id="rId11"/>
    <p:sldId id="264" r:id="rId12"/>
    <p:sldId id="280" r:id="rId13"/>
    <p:sldId id="288" r:id="rId14"/>
    <p:sldId id="266" r:id="rId15"/>
    <p:sldId id="265" r:id="rId16"/>
    <p:sldId id="267" r:id="rId17"/>
    <p:sldId id="268" r:id="rId18"/>
    <p:sldId id="271" r:id="rId19"/>
    <p:sldId id="281" r:id="rId20"/>
    <p:sldId id="282" r:id="rId21"/>
    <p:sldId id="269" r:id="rId22"/>
    <p:sldId id="270" r:id="rId23"/>
    <p:sldId id="278" r:id="rId24"/>
    <p:sldId id="279" r:id="rId25"/>
    <p:sldId id="286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o-live.com.ua/content/ekolog&#1110;chna-situats&#1110;ya-v-ukra&#1111;n" TargetMode="External"/><Relationship Id="rId2" Type="http://schemas.openxmlformats.org/officeDocument/2006/relationships/hyperlink" Target="http://ua.textreferat.com/referat-5292-1.html" TargetMode="Externa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i="1" dirty="0" smtClean="0">
                <a:solidFill>
                  <a:schemeClr val="accent3">
                    <a:lumMod val="75000"/>
                  </a:schemeClr>
                </a:solidFill>
              </a:rPr>
              <a:t>Екологічна  ситуація  в        Україні</a:t>
            </a:r>
            <a:endParaRPr lang="en-US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132856"/>
            <a:ext cx="5760640" cy="4392488"/>
          </a:xfrm>
        </p:spPr>
      </p:pic>
    </p:spTree>
    <p:extLst>
      <p:ext uri="{BB962C8B-B14F-4D97-AF65-F5344CB8AC3E}">
        <p14:creationId xmlns:p14="http://schemas.microsoft.com/office/powerpoint/2010/main" val="10567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9632" y="764704"/>
            <a:ext cx="6637467" cy="4806885"/>
          </a:xfrm>
        </p:spPr>
        <p:txBody>
          <a:bodyPr>
            <a:noAutofit/>
          </a:bodyPr>
          <a:lstStyle/>
          <a:p>
            <a:pPr algn="ctr"/>
            <a:endParaRPr lang="ru-RU" sz="2800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sz="2800" i="1" dirty="0" err="1" smtClean="0">
                <a:solidFill>
                  <a:schemeClr val="bg2">
                    <a:lumMod val="50000"/>
                  </a:schemeClr>
                </a:solidFill>
              </a:rPr>
              <a:t>Погляньте</a:t>
            </a:r>
            <a:r>
              <a:rPr lang="ru-RU" sz="2800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bg2">
                    <a:lumMod val="50000"/>
                  </a:schemeClr>
                </a:solidFill>
              </a:rPr>
              <a:t>навколо</a:t>
            </a:r>
            <a:r>
              <a:rPr lang="ru-RU" sz="2800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bg2">
                    <a:lumMod val="50000"/>
                  </a:schemeClr>
                </a:solidFill>
              </a:rPr>
              <a:t>свого</a:t>
            </a:r>
            <a:r>
              <a:rPr lang="ru-RU" sz="2800" i="1" dirty="0" smtClean="0">
                <a:solidFill>
                  <a:schemeClr val="bg2">
                    <a:lumMod val="50000"/>
                  </a:schemeClr>
                </a:solidFill>
              </a:rPr>
              <a:t> села, м</a:t>
            </a:r>
            <a:r>
              <a:rPr lang="uk-UA" sz="2800" i="1" dirty="0" err="1" smtClean="0">
                <a:solidFill>
                  <a:schemeClr val="bg2">
                    <a:lumMod val="50000"/>
                  </a:schemeClr>
                </a:solidFill>
              </a:rPr>
              <a:t>іста</a:t>
            </a:r>
            <a:r>
              <a:rPr lang="uk-UA" sz="2800" i="1" dirty="0" smtClean="0">
                <a:solidFill>
                  <a:schemeClr val="bg2">
                    <a:lumMod val="50000"/>
                  </a:schemeClr>
                </a:solidFill>
              </a:rPr>
              <a:t>, дачних поселень, у що перетворюються чисті струмки, зелені гаї-усе, що живило народ протягом багатьох віків! Звалище сміття, гори мінеральних добрив чи пестицидів, </a:t>
            </a:r>
            <a:r>
              <a:rPr lang="uk-UA" sz="2800" i="1" dirty="0" err="1" smtClean="0">
                <a:solidFill>
                  <a:schemeClr val="bg2">
                    <a:lumMod val="50000"/>
                  </a:schemeClr>
                </a:solidFill>
              </a:rPr>
              <a:t>безгосподарськи</a:t>
            </a:r>
            <a:r>
              <a:rPr lang="uk-UA" sz="2800" i="1" dirty="0" smtClean="0">
                <a:solidFill>
                  <a:schemeClr val="bg2">
                    <a:lumMod val="50000"/>
                  </a:schemeClr>
                </a:solidFill>
              </a:rPr>
              <a:t> залишених просто неба-усе це </a:t>
            </a:r>
            <a:r>
              <a:rPr lang="uk-UA" sz="2800" i="1" dirty="0" err="1" smtClean="0">
                <a:solidFill>
                  <a:schemeClr val="bg2">
                    <a:lumMod val="50000"/>
                  </a:schemeClr>
                </a:solidFill>
              </a:rPr>
              <a:t>попдає</a:t>
            </a:r>
            <a:r>
              <a:rPr lang="uk-UA" sz="2800" i="1" dirty="0" smtClean="0">
                <a:solidFill>
                  <a:schemeClr val="bg2">
                    <a:lumMod val="50000"/>
                  </a:schemeClr>
                </a:solidFill>
              </a:rPr>
              <a:t> у ланцюг кругообігу речовин.</a:t>
            </a:r>
            <a:endParaRPr lang="en-US" sz="2800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30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8645" y="692696"/>
            <a:ext cx="6637467" cy="5094917"/>
          </a:xfrm>
        </p:spPr>
        <p:txBody>
          <a:bodyPr>
            <a:normAutofit fontScale="70000" lnSpcReduction="20000"/>
          </a:bodyPr>
          <a:lstStyle/>
          <a:p>
            <a:pPr algn="ctr"/>
            <a:endParaRPr lang="ru-RU" i="1" dirty="0" smtClean="0">
              <a:solidFill>
                <a:schemeClr val="accent1">
                  <a:lumMod val="60000"/>
                  <a:lumOff val="40000"/>
                </a:schemeClr>
              </a:solidFill>
              <a:latin typeface="Tahoma"/>
            </a:endParaRPr>
          </a:p>
          <a:p>
            <a:pPr algn="ctr"/>
            <a:endParaRPr lang="ru-RU" i="1" dirty="0">
              <a:solidFill>
                <a:schemeClr val="accent1">
                  <a:lumMod val="60000"/>
                  <a:lumOff val="40000"/>
                </a:schemeClr>
              </a:solidFill>
              <a:latin typeface="Tahoma"/>
            </a:endParaRPr>
          </a:p>
          <a:p>
            <a:pPr algn="ctr"/>
            <a:endParaRPr lang="ru-RU" i="1" dirty="0" smtClean="0">
              <a:solidFill>
                <a:schemeClr val="accent1">
                  <a:lumMod val="60000"/>
                  <a:lumOff val="40000"/>
                </a:schemeClr>
              </a:solidFill>
              <a:latin typeface="Tahoma"/>
            </a:endParaRPr>
          </a:p>
          <a:p>
            <a:pPr algn="ctr"/>
            <a:r>
              <a:rPr lang="ru-RU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 </a:t>
            </a:r>
            <a:r>
              <a:rPr lang="ru-RU" sz="36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На </a:t>
            </a:r>
            <a:r>
              <a:rPr lang="ru-RU" sz="36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стан </a:t>
            </a:r>
            <a:r>
              <a:rPr lang="ru-RU" sz="3600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екологічної</a:t>
            </a:r>
            <a:r>
              <a:rPr lang="ru-RU" sz="36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 </a:t>
            </a:r>
            <a:r>
              <a:rPr lang="ru-RU" sz="3600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ситуації</a:t>
            </a:r>
            <a:r>
              <a:rPr lang="ru-RU" sz="36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 в </a:t>
            </a:r>
            <a:r>
              <a:rPr lang="ru-RU" sz="3600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регіонах</a:t>
            </a:r>
            <a:r>
              <a:rPr lang="ru-RU" sz="36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 </a:t>
            </a:r>
            <a:r>
              <a:rPr lang="ru-RU" sz="3600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України</a:t>
            </a:r>
            <a:r>
              <a:rPr lang="ru-RU" sz="36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 </a:t>
            </a:r>
            <a:r>
              <a:rPr lang="ru-RU" sz="3600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впливає</a:t>
            </a:r>
            <a:r>
              <a:rPr lang="ru-RU" sz="36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 </a:t>
            </a:r>
            <a:r>
              <a:rPr lang="ru-RU" sz="3600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також</a:t>
            </a:r>
            <a:r>
              <a:rPr lang="ru-RU" sz="36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 </a:t>
            </a:r>
            <a:r>
              <a:rPr lang="ru-RU" sz="3600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прояв</a:t>
            </a:r>
            <a:r>
              <a:rPr lang="ru-RU" sz="36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 </a:t>
            </a:r>
            <a:r>
              <a:rPr lang="ru-RU" sz="3600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еколого-географічних</a:t>
            </a:r>
            <a:r>
              <a:rPr lang="ru-RU" sz="36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 проблем. </a:t>
            </a:r>
            <a:r>
              <a:rPr lang="ru-RU" sz="3600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Серед</a:t>
            </a:r>
            <a:r>
              <a:rPr lang="ru-RU" sz="36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 них для </a:t>
            </a:r>
            <a:r>
              <a:rPr lang="ru-RU" sz="3600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України</a:t>
            </a:r>
            <a:r>
              <a:rPr lang="ru-RU" sz="36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 </a:t>
            </a:r>
            <a:r>
              <a:rPr lang="ru-RU" sz="3600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характерними</a:t>
            </a:r>
            <a:r>
              <a:rPr lang="ru-RU" sz="36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 є: </a:t>
            </a:r>
            <a:r>
              <a:rPr lang="ru-RU" sz="3600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зменшення</a:t>
            </a:r>
            <a:r>
              <a:rPr lang="ru-RU" sz="36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 </a:t>
            </a:r>
            <a:r>
              <a:rPr lang="ru-RU" sz="3600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запасів</a:t>
            </a:r>
            <a:r>
              <a:rPr lang="ru-RU" sz="36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 </a:t>
            </a:r>
            <a:r>
              <a:rPr lang="ru-RU" sz="3600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корисних</a:t>
            </a:r>
            <a:r>
              <a:rPr lang="ru-RU" sz="36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 </a:t>
            </a:r>
            <a:r>
              <a:rPr lang="ru-RU" sz="3600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копалин</a:t>
            </a:r>
            <a:r>
              <a:rPr lang="ru-RU" sz="36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, </a:t>
            </a:r>
            <a:r>
              <a:rPr lang="ru-RU" sz="3600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вичерпання</a:t>
            </a:r>
            <a:r>
              <a:rPr lang="ru-RU" sz="36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 </a:t>
            </a:r>
            <a:r>
              <a:rPr lang="ru-RU" sz="3600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ресурсів</a:t>
            </a:r>
            <a:r>
              <a:rPr lang="ru-RU" sz="36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,  </a:t>
            </a:r>
            <a:r>
              <a:rPr lang="ru-RU" sz="3600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зміна</a:t>
            </a:r>
            <a:r>
              <a:rPr lang="ru-RU" sz="36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 </a:t>
            </a:r>
            <a:r>
              <a:rPr lang="ru-RU" sz="3600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структури</a:t>
            </a:r>
            <a:r>
              <a:rPr lang="ru-RU" sz="36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 </a:t>
            </a:r>
            <a:r>
              <a:rPr lang="ru-RU" sz="3600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земельних</a:t>
            </a:r>
            <a:r>
              <a:rPr lang="ru-RU" sz="36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 </a:t>
            </a:r>
            <a:r>
              <a:rPr lang="ru-RU" sz="3600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ландшафтів</a:t>
            </a:r>
            <a:r>
              <a:rPr lang="ru-RU" sz="36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, </a:t>
            </a:r>
            <a:r>
              <a:rPr lang="ru-RU" sz="3600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зниження</a:t>
            </a:r>
            <a:r>
              <a:rPr lang="ru-RU" sz="36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 </a:t>
            </a:r>
            <a:r>
              <a:rPr lang="ru-RU" sz="3600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родючості</a:t>
            </a:r>
            <a:r>
              <a:rPr lang="ru-RU" sz="36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 </a:t>
            </a:r>
            <a:r>
              <a:rPr lang="ru-RU" sz="3600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грунтів</a:t>
            </a:r>
            <a:r>
              <a:rPr lang="ru-RU" sz="36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, </a:t>
            </a:r>
            <a:r>
              <a:rPr lang="ru-RU" sz="3600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забруднення</a:t>
            </a:r>
            <a:r>
              <a:rPr lang="ru-RU" sz="36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 </a:t>
            </a:r>
            <a:r>
              <a:rPr lang="ru-RU" sz="3600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поверхневих</a:t>
            </a:r>
            <a:r>
              <a:rPr lang="ru-RU" sz="36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 та </a:t>
            </a:r>
            <a:r>
              <a:rPr lang="ru-RU" sz="3600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підземних</a:t>
            </a:r>
            <a:r>
              <a:rPr lang="ru-RU" sz="36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 вод, </a:t>
            </a:r>
            <a:r>
              <a:rPr lang="ru-RU" sz="3600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забруднення</a:t>
            </a:r>
            <a:r>
              <a:rPr lang="ru-RU" sz="36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 </a:t>
            </a:r>
            <a:r>
              <a:rPr lang="ru-RU" sz="3600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повітря</a:t>
            </a:r>
            <a:r>
              <a:rPr lang="ru-RU" sz="36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, </a:t>
            </a:r>
            <a:r>
              <a:rPr lang="ru-RU" sz="3600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скорочення</a:t>
            </a:r>
            <a:r>
              <a:rPr lang="ru-RU" sz="36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 </a:t>
            </a:r>
            <a:r>
              <a:rPr lang="ru-RU" sz="3600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розмаїття</a:t>
            </a:r>
            <a:r>
              <a:rPr lang="ru-RU" sz="36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 </a:t>
            </a:r>
            <a:r>
              <a:rPr lang="ru-RU" sz="3600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рослинного</a:t>
            </a:r>
            <a:r>
              <a:rPr lang="ru-RU" sz="36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 й </a:t>
            </a:r>
            <a:r>
              <a:rPr lang="ru-RU" sz="3600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тваринного</a:t>
            </a:r>
            <a:r>
              <a:rPr lang="ru-RU" sz="36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 </a:t>
            </a:r>
            <a:r>
              <a:rPr lang="ru-RU" sz="3600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світу</a:t>
            </a:r>
            <a:r>
              <a:rPr lang="ru-RU" sz="36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>.</a:t>
            </a:r>
            <a:endParaRPr lang="ru-RU" sz="3200" i="1" dirty="0" smtClean="0">
              <a:solidFill>
                <a:schemeClr val="accent1">
                  <a:lumMod val="60000"/>
                  <a:lumOff val="40000"/>
                </a:schemeClr>
              </a:solidFill>
              <a:latin typeface="Tahoma"/>
            </a:endParaRPr>
          </a:p>
          <a:p>
            <a:pPr algn="ctr"/>
            <a:r>
              <a:rPr lang="ru-RU" sz="32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  <a:t/>
            </a:r>
            <a:br>
              <a:rPr lang="ru-RU" sz="32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/>
              </a:rPr>
            </a:br>
            <a:endParaRPr lang="ru-RU" sz="2400" i="1" dirty="0">
              <a:solidFill>
                <a:schemeClr val="accent1">
                  <a:lumMod val="60000"/>
                  <a:lumOff val="40000"/>
                </a:schemeClr>
              </a:solidFill>
              <a:latin typeface="Tahoma"/>
            </a:endParaRPr>
          </a:p>
          <a:p>
            <a:pPr algn="ctr"/>
            <a:r>
              <a:rPr lang="ru-RU" dirty="0">
                <a:solidFill>
                  <a:srgbClr val="000000"/>
                </a:solidFill>
                <a:latin typeface="Tahoma"/>
              </a:rPr>
              <a:t/>
            </a:r>
            <a:br>
              <a:rPr lang="ru-RU" dirty="0">
                <a:solidFill>
                  <a:srgbClr val="000000"/>
                </a:solidFill>
                <a:latin typeface="Tahoma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44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789040"/>
            <a:ext cx="6637468" cy="1362075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В </a:t>
            </a:r>
            <a:r>
              <a:rPr lang="ru-RU" sz="2400" dirty="0" err="1"/>
              <a:t>Україні</a:t>
            </a:r>
            <a:r>
              <a:rPr lang="ru-RU" sz="2400" dirty="0"/>
              <a:t> на середину 1980-х </a:t>
            </a:r>
            <a:r>
              <a:rPr lang="ru-RU" sz="2400" dirty="0" err="1"/>
              <a:t>років</a:t>
            </a:r>
            <a:r>
              <a:rPr lang="ru-RU" sz="2400" dirty="0"/>
              <a:t> </a:t>
            </a:r>
            <a:r>
              <a:rPr lang="ru-RU" sz="2400" dirty="0" err="1"/>
              <a:t>було</a:t>
            </a:r>
            <a:r>
              <a:rPr lang="ru-RU" sz="2400" dirty="0"/>
              <a:t> </a:t>
            </a:r>
            <a:r>
              <a:rPr lang="ru-RU" sz="2400" dirty="0" err="1"/>
              <a:t>зосереджено</a:t>
            </a:r>
            <a:r>
              <a:rPr lang="ru-RU" sz="2400" dirty="0"/>
              <a:t> до 40 %</a:t>
            </a:r>
            <a:br>
              <a:rPr lang="ru-RU" sz="2400" dirty="0"/>
            </a:br>
            <a:r>
              <a:rPr lang="ru-RU" sz="2400" dirty="0" err="1"/>
              <a:t>потужностей</a:t>
            </a:r>
            <a:r>
              <a:rPr lang="ru-RU" sz="2400" dirty="0"/>
              <a:t> </a:t>
            </a:r>
            <a:r>
              <a:rPr lang="ru-RU" sz="2400" dirty="0" err="1"/>
              <a:t>атомних</a:t>
            </a:r>
            <a:r>
              <a:rPr lang="ru-RU" sz="2400" dirty="0"/>
              <a:t> </a:t>
            </a:r>
            <a:r>
              <a:rPr lang="ru-RU" sz="2400" dirty="0" err="1"/>
              <a:t>електростанцій</a:t>
            </a:r>
            <a:r>
              <a:rPr lang="ru-RU" sz="2400" dirty="0"/>
              <a:t> СРСР. </a:t>
            </a:r>
            <a:r>
              <a:rPr lang="ru-RU" sz="2400" dirty="0" err="1"/>
              <a:t>Найбільші</a:t>
            </a:r>
            <a:r>
              <a:rPr lang="ru-RU" sz="2400" dirty="0"/>
              <a:t> </a:t>
            </a:r>
            <a:r>
              <a:rPr lang="ru-RU" sz="2400" dirty="0" err="1"/>
              <a:t>викиди</a:t>
            </a:r>
            <a:r>
              <a:rPr lang="ru-RU" sz="2400" dirty="0"/>
              <a:t> </a:t>
            </a:r>
            <a:r>
              <a:rPr lang="ru-RU" sz="2400" dirty="0" err="1"/>
              <a:t>речовин</a:t>
            </a:r>
            <a:r>
              <a:rPr lang="ru-RU" sz="2400" dirty="0"/>
              <a:t> в</a:t>
            </a:r>
            <a:br>
              <a:rPr lang="ru-RU" sz="2400" dirty="0"/>
            </a:br>
            <a:r>
              <a:rPr lang="ru-RU" sz="2400" dirty="0"/>
              <a:t>атмосферу </a:t>
            </a:r>
            <a:r>
              <a:rPr lang="ru-RU" sz="2400" dirty="0" err="1"/>
              <a:t>спостерігалися</a:t>
            </a:r>
            <a:r>
              <a:rPr lang="ru-RU" sz="2400" dirty="0"/>
              <a:t> в великих </a:t>
            </a:r>
            <a:r>
              <a:rPr lang="ru-RU" sz="2400" dirty="0" err="1"/>
              <a:t>індустріальних</a:t>
            </a:r>
            <a:r>
              <a:rPr lang="ru-RU" sz="2400" dirty="0"/>
              <a:t> центрах: Кривому</a:t>
            </a:r>
            <a:br>
              <a:rPr lang="ru-RU" sz="2400" dirty="0"/>
            </a:br>
            <a:r>
              <a:rPr lang="ru-RU" sz="2400" dirty="0" err="1"/>
              <a:t>Розі</a:t>
            </a:r>
            <a:r>
              <a:rPr lang="ru-RU" sz="2400" dirty="0"/>
              <a:t>, </a:t>
            </a:r>
            <a:r>
              <a:rPr lang="ru-RU" sz="2400" dirty="0" err="1"/>
              <a:t>Маріуполі</a:t>
            </a:r>
            <a:r>
              <a:rPr lang="ru-RU" sz="2400" dirty="0"/>
              <a:t>, </a:t>
            </a:r>
            <a:r>
              <a:rPr lang="ru-RU" sz="2400" dirty="0" err="1"/>
              <a:t>Запоріжжі</a:t>
            </a:r>
            <a:r>
              <a:rPr lang="ru-RU" sz="2400" dirty="0"/>
              <a:t>, </a:t>
            </a:r>
            <a:r>
              <a:rPr lang="ru-RU" sz="2400" dirty="0" err="1"/>
              <a:t>Дніпропетровську</a:t>
            </a:r>
            <a:r>
              <a:rPr lang="ru-RU" sz="2400" dirty="0"/>
              <a:t>, </a:t>
            </a:r>
            <a:r>
              <a:rPr lang="ru-RU" sz="2400" dirty="0" err="1"/>
              <a:t>Єнакієвому</a:t>
            </a:r>
            <a:r>
              <a:rPr lang="ru-RU" sz="2400" dirty="0"/>
              <a:t>, </a:t>
            </a:r>
            <a:r>
              <a:rPr lang="ru-RU" sz="2400" dirty="0" err="1"/>
              <a:t>Донецьку</a:t>
            </a:r>
            <a:r>
              <a:rPr lang="ru-RU" sz="2400" dirty="0"/>
              <a:t>,</a:t>
            </a:r>
            <a:br>
              <a:rPr lang="ru-RU" sz="2400" dirty="0"/>
            </a:br>
            <a:r>
              <a:rPr lang="ru-RU" sz="2400" dirty="0" err="1"/>
              <a:t>Дебальцевому</a:t>
            </a:r>
            <a:r>
              <a:rPr lang="ru-RU" sz="2400" dirty="0"/>
              <a:t>, </a:t>
            </a:r>
            <a:r>
              <a:rPr lang="ru-RU" sz="2400" dirty="0" err="1"/>
              <a:t>Макіївці</a:t>
            </a:r>
            <a:r>
              <a:rPr lang="ru-RU" sz="2400" dirty="0"/>
              <a:t> та </a:t>
            </a:r>
            <a:r>
              <a:rPr lang="ru-RU" sz="2400" dirty="0" err="1"/>
              <a:t>ін</a:t>
            </a:r>
            <a:r>
              <a:rPr lang="ru-RU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1650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8208912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439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8645" y="980728"/>
            <a:ext cx="6637467" cy="4806885"/>
          </a:xfrm>
        </p:spPr>
        <p:txBody>
          <a:bodyPr/>
          <a:lstStyle/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accent1">
                    <a:lumMod val="75000"/>
                  </a:schemeClr>
                </a:solidFill>
              </a:rPr>
              <a:t>Ці</a:t>
            </a: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accent1">
                    <a:lumMod val="75000"/>
                  </a:schemeClr>
                </a:solidFill>
              </a:rPr>
              <a:t>проблеми</a:t>
            </a: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accent1">
                    <a:lumMod val="75000"/>
                  </a:schemeClr>
                </a:solidFill>
              </a:rPr>
              <a:t>виникли</a:t>
            </a: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</a:rPr>
              <a:t> тому, </a:t>
            </a:r>
            <a:r>
              <a:rPr lang="ru-RU" sz="2800" i="1" dirty="0" err="1">
                <a:solidFill>
                  <a:schemeClr val="accent1">
                    <a:lumMod val="75000"/>
                  </a:schemeClr>
                </a:solidFill>
              </a:rPr>
              <a:t>що</a:t>
            </a: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</a:rPr>
              <a:t> структура </a:t>
            </a:r>
            <a:r>
              <a:rPr lang="ru-RU" sz="2800" i="1" dirty="0" err="1">
                <a:solidFill>
                  <a:schemeClr val="accent1">
                    <a:lumMod val="75000"/>
                  </a:schemeClr>
                </a:solidFill>
              </a:rPr>
              <a:t>господарства</a:t>
            </a: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accent1">
                    <a:lumMod val="75000"/>
                  </a:schemeClr>
                </a:solidFill>
              </a:rPr>
              <a:t>України</a:t>
            </a: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800" i="1" dirty="0" err="1">
                <a:solidFill>
                  <a:schemeClr val="accent1">
                    <a:lumMod val="75000"/>
                  </a:schemeClr>
                </a:solidFill>
              </a:rPr>
              <a:t>що</a:t>
            </a: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accent1">
                    <a:lumMod val="75000"/>
                  </a:schemeClr>
                </a:solidFill>
              </a:rPr>
              <a:t>розвивалося</a:t>
            </a: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accent1">
                    <a:lumMod val="75000"/>
                  </a:schemeClr>
                </a:solidFill>
              </a:rPr>
              <a:t>багато</a:t>
            </a: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accent1">
                    <a:lumMod val="75000"/>
                  </a:schemeClr>
                </a:solidFill>
              </a:rPr>
              <a:t>років</a:t>
            </a: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</a:rPr>
              <a:t>, не </a:t>
            </a:r>
            <a:r>
              <a:rPr lang="ru-RU" sz="2800" i="1" dirty="0" err="1">
                <a:solidFill>
                  <a:schemeClr val="accent1">
                    <a:lumMod val="75000"/>
                  </a:schemeClr>
                </a:solidFill>
              </a:rPr>
              <a:t>відповідала</a:t>
            </a: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sz="2800" i="1" dirty="0" err="1">
                <a:solidFill>
                  <a:schemeClr val="accent1">
                    <a:lumMod val="75000"/>
                  </a:schemeClr>
                </a:solidFill>
              </a:rPr>
              <a:t>багатьох</a:t>
            </a: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accent1">
                    <a:lumMod val="75000"/>
                  </a:schemeClr>
                </a:solidFill>
              </a:rPr>
              <a:t>регіонах</a:t>
            </a: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accent1">
                    <a:lumMod val="75000"/>
                  </a:schemeClr>
                </a:solidFill>
              </a:rPr>
              <a:t>їх</a:t>
            </a: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accent1">
                    <a:lumMod val="75000"/>
                  </a:schemeClr>
                </a:solidFill>
              </a:rPr>
              <a:t>потенціалу</a:t>
            </a: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</a:rPr>
              <a:t>.  Стан </a:t>
            </a:r>
            <a:r>
              <a:rPr lang="ru-RU" sz="2800" i="1" dirty="0" err="1">
                <a:solidFill>
                  <a:schemeClr val="accent1">
                    <a:lumMod val="75000"/>
                  </a:schemeClr>
                </a:solidFill>
              </a:rPr>
              <a:t>природи</a:t>
            </a: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sz="2800" i="1" dirty="0" err="1">
                <a:solidFill>
                  <a:schemeClr val="accent1">
                    <a:lumMod val="75000"/>
                  </a:schemeClr>
                </a:solidFill>
              </a:rPr>
              <a:t>Україні</a:t>
            </a: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ru-RU" sz="2800" i="1" dirty="0" err="1">
                <a:solidFill>
                  <a:schemeClr val="accent1">
                    <a:lumMod val="75000"/>
                  </a:schemeClr>
                </a:solidFill>
              </a:rPr>
              <a:t>критичний</a:t>
            </a: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</a:rPr>
              <a:t>,  та з </a:t>
            </a:r>
            <a:r>
              <a:rPr lang="ru-RU" sz="2800" i="1" dirty="0" err="1">
                <a:solidFill>
                  <a:schemeClr val="accent1">
                    <a:lumMod val="75000"/>
                  </a:schemeClr>
                </a:solidFill>
              </a:rPr>
              <a:t>кожним</a:t>
            </a: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</a:rPr>
              <a:t> роком </a:t>
            </a:r>
            <a:r>
              <a:rPr lang="ru-RU" sz="2800" i="1" dirty="0" err="1">
                <a:solidFill>
                  <a:schemeClr val="accent1">
                    <a:lumMod val="75000"/>
                  </a:schemeClr>
                </a:solidFill>
              </a:rPr>
              <a:t>який</a:t>
            </a: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accent1">
                    <a:lumMod val="75000"/>
                  </a:schemeClr>
                </a:solidFill>
              </a:rPr>
              <a:t>набуває</a:t>
            </a: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accent1">
                    <a:lumMod val="75000"/>
                  </a:schemeClr>
                </a:solidFill>
              </a:rPr>
              <a:t>лише</a:t>
            </a: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accent1">
                    <a:lumMod val="75000"/>
                  </a:schemeClr>
                </a:solidFill>
              </a:rPr>
              <a:t>гіршого</a:t>
            </a: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</a:rPr>
              <a:t> результату.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76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8645" y="908720"/>
            <a:ext cx="6637467" cy="4878893"/>
          </a:xfrm>
        </p:spPr>
        <p:txBody>
          <a:bodyPr/>
          <a:lstStyle/>
          <a:p>
            <a:pPr algn="ctr"/>
            <a:r>
              <a:rPr lang="ru-RU" sz="2400" i="1" dirty="0">
                <a:solidFill>
                  <a:schemeClr val="bg2">
                    <a:lumMod val="50000"/>
                  </a:schemeClr>
                </a:solidFill>
              </a:rPr>
              <a:t>Але є </a:t>
            </a:r>
            <a:r>
              <a:rPr lang="ru-RU" sz="2400" i="1" dirty="0" err="1">
                <a:solidFill>
                  <a:schemeClr val="bg2">
                    <a:lumMod val="50000"/>
                  </a:schemeClr>
                </a:solidFill>
              </a:rPr>
              <a:t>надія</a:t>
            </a:r>
            <a:r>
              <a:rPr lang="ru-RU" sz="2400" i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400" i="1" dirty="0" err="1">
                <a:solidFill>
                  <a:schemeClr val="bg2">
                    <a:lumMod val="50000"/>
                  </a:schemeClr>
                </a:solidFill>
              </a:rPr>
              <a:t>що</a:t>
            </a:r>
            <a:r>
              <a:rPr lang="ru-RU" sz="24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bg2">
                    <a:lumMod val="50000"/>
                  </a:schemeClr>
                </a:solidFill>
              </a:rPr>
              <a:t>незалежна</a:t>
            </a:r>
            <a:r>
              <a:rPr lang="ru-RU" sz="24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bg2">
                    <a:lumMod val="50000"/>
                  </a:schemeClr>
                </a:solidFill>
              </a:rPr>
              <a:t>Україна</a:t>
            </a:r>
            <a:r>
              <a:rPr lang="ru-RU" sz="2400" i="1" dirty="0">
                <a:solidFill>
                  <a:schemeClr val="bg2">
                    <a:lumMod val="50000"/>
                  </a:schemeClr>
                </a:solidFill>
              </a:rPr>
              <a:t> переступить </a:t>
            </a:r>
            <a:r>
              <a:rPr lang="ru-RU" sz="2400" i="1" dirty="0" err="1">
                <a:solidFill>
                  <a:schemeClr val="bg2">
                    <a:lumMod val="50000"/>
                  </a:schemeClr>
                </a:solidFill>
              </a:rPr>
              <a:t>поріг</a:t>
            </a:r>
            <a:r>
              <a:rPr lang="ru-RU" sz="2400" i="1" dirty="0">
                <a:solidFill>
                  <a:schemeClr val="bg2">
                    <a:lumMod val="50000"/>
                  </a:schemeClr>
                </a:solidFill>
              </a:rPr>
              <a:t> в  </a:t>
            </a:r>
            <a:r>
              <a:rPr lang="ru-RU" sz="2400" i="1" dirty="0" err="1">
                <a:solidFill>
                  <a:schemeClr val="bg2">
                    <a:lumMod val="50000"/>
                  </a:schemeClr>
                </a:solidFill>
              </a:rPr>
              <a:t>третє</a:t>
            </a:r>
            <a:r>
              <a:rPr lang="ru-RU" sz="24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bg2">
                    <a:lumMod val="50000"/>
                  </a:schemeClr>
                </a:solidFill>
              </a:rPr>
              <a:t>тисячоліття</a:t>
            </a:r>
            <a:r>
              <a:rPr lang="ru-RU" sz="2400" i="1" dirty="0">
                <a:solidFill>
                  <a:schemeClr val="bg2">
                    <a:lumMod val="50000"/>
                  </a:schemeClr>
                </a:solidFill>
              </a:rPr>
              <a:t> з </a:t>
            </a:r>
            <a:r>
              <a:rPr lang="ru-RU" sz="2400" i="1" dirty="0" err="1">
                <a:solidFill>
                  <a:schemeClr val="bg2">
                    <a:lumMod val="50000"/>
                  </a:schemeClr>
                </a:solidFill>
              </a:rPr>
              <a:t>високою</a:t>
            </a:r>
            <a:r>
              <a:rPr lang="ru-RU" sz="24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bg2">
                    <a:lumMod val="50000"/>
                  </a:schemeClr>
                </a:solidFill>
              </a:rPr>
              <a:t>екологічною</a:t>
            </a:r>
            <a:r>
              <a:rPr lang="ru-RU" sz="2400" i="1" dirty="0">
                <a:solidFill>
                  <a:schemeClr val="bg2">
                    <a:lumMod val="50000"/>
                  </a:schemeClr>
                </a:solidFill>
              </a:rPr>
              <a:t> культурою,  і проявиться в </a:t>
            </a:r>
            <a:r>
              <a:rPr lang="ru-RU" sz="2400" i="1" dirty="0" err="1">
                <a:solidFill>
                  <a:schemeClr val="bg2">
                    <a:lumMod val="50000"/>
                  </a:schemeClr>
                </a:solidFill>
              </a:rPr>
              <a:t>певних</a:t>
            </a:r>
            <a:r>
              <a:rPr lang="ru-RU" sz="24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bg2">
                    <a:lumMod val="50000"/>
                  </a:schemeClr>
                </a:solidFill>
              </a:rPr>
              <a:t>діях</a:t>
            </a:r>
            <a:r>
              <a:rPr lang="ru-RU" sz="24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bg2">
                    <a:lumMod val="50000"/>
                  </a:schemeClr>
                </a:solidFill>
              </a:rPr>
              <a:t>щодо</a:t>
            </a:r>
            <a:r>
              <a:rPr lang="ru-RU" sz="24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bg2">
                    <a:lumMod val="50000"/>
                  </a:schemeClr>
                </a:solidFill>
              </a:rPr>
              <a:t>природи</a:t>
            </a:r>
            <a:r>
              <a:rPr lang="ru-RU" sz="2400" i="1" dirty="0">
                <a:solidFill>
                  <a:schemeClr val="bg2">
                    <a:lumMod val="50000"/>
                  </a:schemeClr>
                </a:solidFill>
              </a:rPr>
              <a:t>. Так </a:t>
            </a:r>
            <a:r>
              <a:rPr lang="ru-RU" sz="2400" i="1" dirty="0" err="1">
                <a:solidFill>
                  <a:schemeClr val="bg2">
                    <a:lumMod val="50000"/>
                  </a:schemeClr>
                </a:solidFill>
              </a:rPr>
              <a:t>Україна</a:t>
            </a:r>
            <a:r>
              <a:rPr lang="ru-RU" sz="24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bg2">
                    <a:lumMod val="50000"/>
                  </a:schemeClr>
                </a:solidFill>
              </a:rPr>
              <a:t>здійснює</a:t>
            </a:r>
            <a:r>
              <a:rPr lang="ru-RU" sz="2400" i="1" dirty="0">
                <a:solidFill>
                  <a:schemeClr val="bg2">
                    <a:lumMod val="50000"/>
                  </a:schemeClr>
                </a:solidFill>
              </a:rPr>
              <a:t> на </a:t>
            </a:r>
            <a:r>
              <a:rPr lang="ru-RU" sz="2400" i="1" dirty="0" err="1">
                <a:solidFill>
                  <a:schemeClr val="bg2">
                    <a:lumMod val="50000"/>
                  </a:schemeClr>
                </a:solidFill>
              </a:rPr>
              <a:t>своїй</a:t>
            </a:r>
            <a:r>
              <a:rPr lang="ru-RU" sz="24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bg2">
                    <a:lumMod val="50000"/>
                  </a:schemeClr>
                </a:solidFill>
              </a:rPr>
              <a:t>території</a:t>
            </a:r>
            <a:r>
              <a:rPr lang="ru-RU" sz="24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bg2">
                    <a:lumMod val="50000"/>
                  </a:schemeClr>
                </a:solidFill>
              </a:rPr>
              <a:t>екологічну</a:t>
            </a:r>
            <a:r>
              <a:rPr lang="ru-RU" sz="24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bg2">
                    <a:lumMod val="50000"/>
                  </a:schemeClr>
                </a:solidFill>
              </a:rPr>
              <a:t>політику</a:t>
            </a:r>
            <a:r>
              <a:rPr lang="ru-RU" sz="2400" i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400" i="1" dirty="0" err="1">
                <a:solidFill>
                  <a:schemeClr val="bg2">
                    <a:lumMod val="50000"/>
                  </a:schemeClr>
                </a:solidFill>
              </a:rPr>
              <a:t>спрямовану</a:t>
            </a:r>
            <a:r>
              <a:rPr lang="ru-RU" sz="2400" i="1" dirty="0">
                <a:solidFill>
                  <a:schemeClr val="bg2">
                    <a:lumMod val="50000"/>
                  </a:schemeClr>
                </a:solidFill>
              </a:rPr>
              <a:t> на </a:t>
            </a:r>
            <a:r>
              <a:rPr lang="ru-RU" sz="2400" i="1" dirty="0" err="1">
                <a:solidFill>
                  <a:schemeClr val="bg2">
                    <a:lumMod val="50000"/>
                  </a:schemeClr>
                </a:solidFill>
              </a:rPr>
              <a:t>збереження</a:t>
            </a:r>
            <a:r>
              <a:rPr lang="ru-RU" sz="24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bg2">
                    <a:lumMod val="50000"/>
                  </a:schemeClr>
                </a:solidFill>
              </a:rPr>
              <a:t>безпечного</a:t>
            </a:r>
            <a:r>
              <a:rPr lang="ru-RU" sz="2400" i="1" dirty="0">
                <a:solidFill>
                  <a:schemeClr val="bg2">
                    <a:lumMod val="50000"/>
                  </a:schemeClr>
                </a:solidFill>
              </a:rPr>
              <a:t> для </a:t>
            </a:r>
            <a:r>
              <a:rPr lang="ru-RU" sz="2400" i="1" dirty="0" err="1">
                <a:solidFill>
                  <a:schemeClr val="bg2">
                    <a:lumMod val="50000"/>
                  </a:schemeClr>
                </a:solidFill>
              </a:rPr>
              <a:t>існування</a:t>
            </a:r>
            <a:r>
              <a:rPr lang="ru-RU" sz="24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bg2">
                    <a:lumMod val="50000"/>
                  </a:schemeClr>
                </a:solidFill>
              </a:rPr>
              <a:t>живої</a:t>
            </a:r>
            <a:r>
              <a:rPr lang="ru-RU" sz="2400" i="1" dirty="0">
                <a:solidFill>
                  <a:schemeClr val="bg2">
                    <a:lumMod val="50000"/>
                  </a:schemeClr>
                </a:solidFill>
              </a:rPr>
              <a:t> і </a:t>
            </a:r>
            <a:r>
              <a:rPr lang="ru-RU" sz="2400" i="1" dirty="0" err="1">
                <a:solidFill>
                  <a:schemeClr val="bg2">
                    <a:lumMod val="50000"/>
                  </a:schemeClr>
                </a:solidFill>
              </a:rPr>
              <a:t>неживої</a:t>
            </a:r>
            <a:r>
              <a:rPr lang="ru-RU" sz="24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bg2">
                    <a:lumMod val="50000"/>
                  </a:schemeClr>
                </a:solidFill>
              </a:rPr>
              <a:t>природи</a:t>
            </a:r>
            <a:r>
              <a:rPr lang="ru-RU" sz="24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bg2">
                    <a:lumMod val="50000"/>
                  </a:schemeClr>
                </a:solidFill>
              </a:rPr>
              <a:t>навколишнього</a:t>
            </a:r>
            <a:r>
              <a:rPr lang="ru-RU" sz="24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bg2">
                    <a:lumMod val="50000"/>
                  </a:schemeClr>
                </a:solidFill>
              </a:rPr>
              <a:t>середовища</a:t>
            </a:r>
            <a:r>
              <a:rPr lang="ru-RU" sz="2400" i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400" i="1" dirty="0" err="1">
                <a:solidFill>
                  <a:schemeClr val="bg2">
                    <a:lumMod val="50000"/>
                  </a:schemeClr>
                </a:solidFill>
              </a:rPr>
              <a:t>захисту</a:t>
            </a:r>
            <a:r>
              <a:rPr lang="ru-RU" sz="24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bg2">
                    <a:lumMod val="50000"/>
                  </a:schemeClr>
                </a:solidFill>
              </a:rPr>
              <a:t>життя</a:t>
            </a:r>
            <a:r>
              <a:rPr lang="ru-RU" sz="2400" i="1" dirty="0">
                <a:solidFill>
                  <a:schemeClr val="bg2">
                    <a:lumMod val="50000"/>
                  </a:schemeClr>
                </a:solidFill>
              </a:rPr>
              <a:t> і </a:t>
            </a:r>
            <a:r>
              <a:rPr lang="ru-RU" sz="2400" i="1" dirty="0" err="1">
                <a:solidFill>
                  <a:schemeClr val="bg2">
                    <a:lumMod val="50000"/>
                  </a:schemeClr>
                </a:solidFill>
              </a:rPr>
              <a:t>здоров'я</a:t>
            </a:r>
            <a:r>
              <a:rPr lang="ru-RU" sz="24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bg2">
                    <a:lumMod val="50000"/>
                  </a:schemeClr>
                </a:solidFill>
              </a:rPr>
              <a:t>населення</a:t>
            </a:r>
            <a:r>
              <a:rPr lang="ru-RU" sz="24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bg2">
                    <a:lumMod val="50000"/>
                  </a:schemeClr>
                </a:solidFill>
              </a:rPr>
              <a:t>від</a:t>
            </a:r>
            <a:r>
              <a:rPr lang="ru-RU" sz="2400" i="1" dirty="0">
                <a:solidFill>
                  <a:schemeClr val="bg2">
                    <a:lumMod val="50000"/>
                  </a:schemeClr>
                </a:solidFill>
              </a:rPr>
              <a:t> негативного </a:t>
            </a:r>
            <a:r>
              <a:rPr lang="ru-RU" sz="2400" i="1" dirty="0" err="1">
                <a:solidFill>
                  <a:schemeClr val="bg2">
                    <a:lumMod val="50000"/>
                  </a:schemeClr>
                </a:solidFill>
              </a:rPr>
              <a:t>впливу</a:t>
            </a:r>
            <a:r>
              <a:rPr lang="ru-RU" sz="2400" i="1" dirty="0">
                <a:solidFill>
                  <a:schemeClr val="bg2">
                    <a:lumMod val="50000"/>
                  </a:schemeClr>
                </a:solidFill>
              </a:rPr>
              <a:t>. Але </a:t>
            </a:r>
            <a:r>
              <a:rPr lang="ru-RU" sz="2400" i="1" dirty="0" err="1">
                <a:solidFill>
                  <a:schemeClr val="bg2">
                    <a:lumMod val="50000"/>
                  </a:schemeClr>
                </a:solidFill>
              </a:rPr>
              <a:t>тільки</a:t>
            </a:r>
            <a:r>
              <a:rPr lang="ru-RU" sz="2400" i="1" dirty="0">
                <a:solidFill>
                  <a:schemeClr val="bg2">
                    <a:lumMod val="50000"/>
                  </a:schemeClr>
                </a:solidFill>
              </a:rPr>
              <a:t> у </a:t>
            </a:r>
            <a:r>
              <a:rPr lang="ru-RU" sz="2400" i="1" dirty="0" err="1">
                <a:solidFill>
                  <a:schemeClr val="bg2">
                    <a:lumMod val="50000"/>
                  </a:schemeClr>
                </a:solidFill>
              </a:rPr>
              <a:t>співпраці</a:t>
            </a:r>
            <a:r>
              <a:rPr lang="ru-RU" sz="2400" i="1" dirty="0">
                <a:solidFill>
                  <a:schemeClr val="bg2">
                    <a:lumMod val="50000"/>
                  </a:schemeClr>
                </a:solidFill>
              </a:rPr>
              <a:t> та  </a:t>
            </a:r>
            <a:r>
              <a:rPr lang="ru-RU" sz="2400" i="1" dirty="0" err="1">
                <a:solidFill>
                  <a:schemeClr val="bg2">
                    <a:lumMod val="50000"/>
                  </a:schemeClr>
                </a:solidFill>
              </a:rPr>
              <a:t>порозумінні</a:t>
            </a:r>
            <a:r>
              <a:rPr lang="ru-RU" sz="2400" i="1" dirty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ru-RU" sz="2400" i="1" dirty="0" err="1">
                <a:solidFill>
                  <a:schemeClr val="bg2">
                    <a:lumMod val="50000"/>
                  </a:schemeClr>
                </a:solidFill>
              </a:rPr>
              <a:t>людини</a:t>
            </a:r>
            <a:r>
              <a:rPr lang="ru-RU" sz="2400" i="1" dirty="0">
                <a:solidFill>
                  <a:schemeClr val="bg2">
                    <a:lumMod val="50000"/>
                  </a:schemeClr>
                </a:solidFill>
              </a:rPr>
              <a:t> з природою </a:t>
            </a:r>
            <a:r>
              <a:rPr lang="ru-RU" sz="2400" i="1" dirty="0" err="1">
                <a:solidFill>
                  <a:schemeClr val="bg2">
                    <a:lumMod val="50000"/>
                  </a:schemeClr>
                </a:solidFill>
              </a:rPr>
              <a:t>можливо</a:t>
            </a:r>
            <a:r>
              <a:rPr lang="ru-RU" sz="24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bg2">
                    <a:lumMod val="50000"/>
                  </a:schemeClr>
                </a:solidFill>
              </a:rPr>
              <a:t>забезпечитимайбутнє</a:t>
            </a:r>
            <a:r>
              <a:rPr lang="ru-RU" sz="2400" i="1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9757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59632" y="2204864"/>
            <a:ext cx="7024744" cy="374441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 Людина </a:t>
            </a:r>
            <a:r>
              <a:rPr lang="ru-RU" sz="3200" dirty="0"/>
              <a:t>повинна </a:t>
            </a:r>
            <a:r>
              <a:rPr lang="ru-RU" sz="3200" dirty="0" err="1"/>
              <a:t>зрозуміти</a:t>
            </a:r>
            <a:r>
              <a:rPr lang="ru-RU" sz="3200" dirty="0"/>
              <a:t>, </a:t>
            </a:r>
            <a:r>
              <a:rPr lang="ru-RU" sz="3200" dirty="0" err="1"/>
              <a:t>що</a:t>
            </a:r>
            <a:r>
              <a:rPr lang="ru-RU" sz="3200" dirty="0"/>
              <a:t> вона є </a:t>
            </a:r>
            <a:r>
              <a:rPr lang="ru-RU" sz="3200" dirty="0" err="1"/>
              <a:t>частиною</a:t>
            </a:r>
            <a:r>
              <a:rPr lang="ru-RU" sz="3200" dirty="0"/>
              <a:t> </a:t>
            </a:r>
            <a:r>
              <a:rPr lang="ru-RU" sz="3200" dirty="0" err="1"/>
              <a:t>природи</a:t>
            </a:r>
            <a:r>
              <a:rPr lang="ru-RU" sz="3200" dirty="0"/>
              <a:t>. Тому </a:t>
            </a:r>
            <a:r>
              <a:rPr lang="ru-RU" sz="3200" dirty="0" err="1"/>
              <a:t>знищуючи</a:t>
            </a:r>
            <a:r>
              <a:rPr lang="ru-RU" sz="3200" dirty="0"/>
              <a:t> природу,  вона </a:t>
            </a:r>
            <a:r>
              <a:rPr lang="ru-RU" sz="3200" dirty="0" err="1"/>
              <a:t>знищує</a:t>
            </a:r>
            <a:r>
              <a:rPr lang="ru-RU" sz="3200" dirty="0"/>
              <a:t> себе та </a:t>
            </a:r>
            <a:r>
              <a:rPr lang="ru-RU" sz="3200" dirty="0" err="1"/>
              <a:t>своє</a:t>
            </a:r>
            <a:r>
              <a:rPr lang="ru-RU" sz="3200" dirty="0"/>
              <a:t> </a:t>
            </a:r>
            <a:r>
              <a:rPr lang="ru-RU" sz="3200" dirty="0" err="1"/>
              <a:t>буття</a:t>
            </a:r>
            <a:r>
              <a:rPr lang="ru-RU" sz="3200" dirty="0"/>
              <a:t> на </a:t>
            </a:r>
            <a:r>
              <a:rPr lang="ru-RU" sz="3200" dirty="0" err="1"/>
              <a:t>планеті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512651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280920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2631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8208912" cy="61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6847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501008"/>
            <a:ext cx="6637468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	</a:t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err="1" smtClean="0">
                <a:solidFill>
                  <a:schemeClr val="accent1">
                    <a:lumMod val="75000"/>
                  </a:schemeClr>
                </a:solidFill>
              </a:rPr>
              <a:t>Основним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700" dirty="0" err="1">
                <a:solidFill>
                  <a:schemeClr val="accent1">
                    <a:lumMod val="75000"/>
                  </a:schemeClr>
                </a:solidFill>
              </a:rPr>
              <a:t>забруднювачем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</a:rPr>
              <a:t> атмосферного </a:t>
            </a:r>
            <a:r>
              <a:rPr lang="ru-RU" sz="2700" dirty="0" err="1">
                <a:solidFill>
                  <a:schemeClr val="accent1">
                    <a:lumMod val="75000"/>
                  </a:schemeClr>
                </a:solidFill>
              </a:rPr>
              <a:t>повітря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sz="2700" dirty="0" err="1">
                <a:solidFill>
                  <a:schemeClr val="accent1">
                    <a:lumMod val="75000"/>
                  </a:schemeClr>
                </a:solidFill>
              </a:rPr>
              <a:t>Україні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</a:rPr>
              <a:t> є</a:t>
            </a:r>
            <a:br>
              <a:rPr lang="ru-RU" sz="27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700" dirty="0" err="1">
                <a:solidFill>
                  <a:schemeClr val="accent1">
                    <a:lumMod val="75000"/>
                  </a:schemeClr>
                </a:solidFill>
              </a:rPr>
              <a:t>промисловість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</a:rPr>
              <a:t> : вона </a:t>
            </a:r>
            <a:r>
              <a:rPr lang="ru-RU" sz="2700" dirty="0" err="1">
                <a:solidFill>
                  <a:schemeClr val="accent1">
                    <a:lumMod val="75000"/>
                  </a:schemeClr>
                </a:solidFill>
              </a:rPr>
              <a:t>робить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700" dirty="0" err="1">
                <a:solidFill>
                  <a:schemeClr val="accent1">
                    <a:lumMod val="75000"/>
                  </a:schemeClr>
                </a:solidFill>
              </a:rPr>
              <a:t>майже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700" dirty="0" err="1">
                <a:solidFill>
                  <a:schemeClr val="accent1">
                    <a:lumMod val="75000"/>
                  </a:schemeClr>
                </a:solidFill>
              </a:rPr>
              <a:t>вдвічі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700" dirty="0" err="1">
                <a:solidFill>
                  <a:schemeClr val="accent1">
                    <a:lumMod val="75000"/>
                  </a:schemeClr>
                </a:solidFill>
              </a:rPr>
              <a:t>більше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700" dirty="0" err="1">
                <a:solidFill>
                  <a:schemeClr val="accent1">
                    <a:lumMod val="75000"/>
                  </a:schemeClr>
                </a:solidFill>
              </a:rPr>
              <a:t>шкідливих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700" dirty="0" err="1">
                <a:solidFill>
                  <a:schemeClr val="accent1">
                    <a:lumMod val="75000"/>
                  </a:schemeClr>
                </a:solidFill>
              </a:rPr>
              <a:t>викидів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700" dirty="0" err="1">
                <a:solidFill>
                  <a:schemeClr val="accent1">
                    <a:lumMod val="75000"/>
                  </a:schemeClr>
                </a:solidFill>
              </a:rPr>
              <a:t>ніж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700" dirty="0">
                <a:solidFill>
                  <a:schemeClr val="accent1">
                    <a:lumMod val="75000"/>
                  </a:schemeClr>
                </a:solidFill>
              </a:rPr>
              <a:t>автотранспорт (</a:t>
            </a:r>
            <a:r>
              <a:rPr lang="ru-RU" sz="2700" dirty="0" err="1">
                <a:solidFill>
                  <a:schemeClr val="accent1">
                    <a:lumMod val="75000"/>
                  </a:schemeClr>
                </a:solidFill>
              </a:rPr>
              <a:t>відповідно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</a:rPr>
              <a:t> 65 і 35 %).</a:t>
            </a:r>
            <a:br>
              <a:rPr lang="ru-RU" sz="27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700" dirty="0" err="1">
                <a:solidFill>
                  <a:schemeClr val="accent1">
                    <a:lumMod val="75000"/>
                  </a:schemeClr>
                </a:solidFill>
              </a:rPr>
              <a:t>Серед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700" dirty="0" err="1">
                <a:solidFill>
                  <a:schemeClr val="accent1">
                    <a:lumMod val="75000"/>
                  </a:schemeClr>
                </a:solidFill>
              </a:rPr>
              <a:t>промислових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700" dirty="0" err="1">
                <a:solidFill>
                  <a:schemeClr val="accent1">
                    <a:lumMod val="75000"/>
                  </a:schemeClr>
                </a:solidFill>
              </a:rPr>
              <a:t>об'єктів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700" dirty="0" err="1">
                <a:solidFill>
                  <a:schemeClr val="accent1">
                    <a:lumMod val="75000"/>
                  </a:schemeClr>
                </a:solidFill>
              </a:rPr>
              <a:t>основними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700" dirty="0" err="1">
                <a:solidFill>
                  <a:schemeClr val="accent1">
                    <a:lumMod val="75000"/>
                  </a:schemeClr>
                </a:solidFill>
              </a:rPr>
              <a:t>забруднювачами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</a:rPr>
              <a:t> атмосферного</a:t>
            </a:r>
            <a:br>
              <a:rPr lang="ru-RU" sz="27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700" dirty="0" err="1">
                <a:solidFill>
                  <a:schemeClr val="accent1">
                    <a:lumMod val="75000"/>
                  </a:schemeClr>
                </a:solidFill>
              </a:rPr>
              <a:t>повітря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</a:rPr>
              <a:t> є </a:t>
            </a:r>
            <a:r>
              <a:rPr lang="ru-RU" sz="2700" dirty="0" err="1">
                <a:solidFill>
                  <a:schemeClr val="accent1">
                    <a:lumMod val="75000"/>
                  </a:schemeClr>
                </a:solidFill>
              </a:rPr>
              <a:t>підприємства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700" dirty="0" err="1">
                <a:solidFill>
                  <a:schemeClr val="accent1">
                    <a:lumMod val="75000"/>
                  </a:schemeClr>
                </a:solidFill>
              </a:rPr>
              <a:t>теплоенергетики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ru-RU" sz="2700" dirty="0" err="1">
                <a:solidFill>
                  <a:schemeClr val="accent1">
                    <a:lumMod val="75000"/>
                  </a:schemeClr>
                </a:solidFill>
              </a:rPr>
              <a:t>близько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</a:rPr>
              <a:t> 29 % </a:t>
            </a:r>
            <a:r>
              <a:rPr lang="ru-RU" sz="2700" dirty="0" err="1">
                <a:solidFill>
                  <a:schemeClr val="accent1">
                    <a:lumMod val="75000"/>
                  </a:schemeClr>
                </a:solidFill>
              </a:rPr>
              <a:t>усіх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700" dirty="0" err="1">
                <a:solidFill>
                  <a:schemeClr val="accent1">
                    <a:lumMod val="75000"/>
                  </a:schemeClr>
                </a:solidFill>
              </a:rPr>
              <a:t>шкідливих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700" dirty="0" err="1">
                <a:solidFill>
                  <a:schemeClr val="accent1">
                    <a:lumMod val="75000"/>
                  </a:schemeClr>
                </a:solidFill>
              </a:rPr>
              <a:t>викидів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</a:rPr>
              <a:t> у атмосферу). </a:t>
            </a:r>
            <a:endParaRPr lang="en-US" sz="49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117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8000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8000" i="1" dirty="0" smtClean="0">
                <a:solidFill>
                  <a:schemeClr val="accent5">
                    <a:lumMod val="75000"/>
                  </a:schemeClr>
                </a:solidFill>
              </a:rPr>
              <a:t>        План</a:t>
            </a:r>
            <a:r>
              <a:rPr lang="uk-UA" dirty="0" smtClean="0"/>
              <a:t> </a:t>
            </a:r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ctr">
              <a:buFont typeface="+mj-lt"/>
              <a:buAutoNum type="arabicPeriod"/>
            </a:pPr>
            <a:endParaRPr lang="uk-UA" dirty="0" smtClean="0"/>
          </a:p>
          <a:p>
            <a:pPr marL="457200" indent="-457200" algn="ctr">
              <a:buFont typeface="+mj-lt"/>
              <a:buAutoNum type="arabicPeriod"/>
            </a:pPr>
            <a:r>
              <a:rPr lang="uk-UA" dirty="0" smtClean="0"/>
              <a:t>Вступ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uk-UA" dirty="0" smtClean="0"/>
              <a:t>Екологія України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uk-UA" dirty="0" smtClean="0"/>
              <a:t>Забруднення екології України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uk-UA" dirty="0" smtClean="0"/>
              <a:t>Вирішення проблеми.</a:t>
            </a:r>
          </a:p>
          <a:p>
            <a:pPr marL="457200" indent="-457200" algn="ctr">
              <a:buFont typeface="+mj-lt"/>
              <a:buAutoNum type="arabicPeriod"/>
            </a:pP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24709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293096"/>
            <a:ext cx="6637468" cy="1362075"/>
          </a:xfrm>
        </p:spPr>
        <p:txBody>
          <a:bodyPr>
            <a:noAutofit/>
          </a:bodyPr>
          <a:lstStyle/>
          <a:p>
            <a:pPr algn="ctr"/>
            <a:r>
              <a:rPr lang="ru-RU" sz="2400" dirty="0" err="1"/>
              <a:t>Загалом</a:t>
            </a:r>
            <a:r>
              <a:rPr lang="ru-RU" sz="2400" dirty="0"/>
              <a:t>, на </a:t>
            </a:r>
            <a:r>
              <a:rPr lang="ru-RU" sz="2400" dirty="0" err="1"/>
              <a:t>рахунок</a:t>
            </a:r>
            <a:r>
              <a:rPr lang="ru-RU" sz="2400" dirty="0"/>
              <a:t> </a:t>
            </a:r>
            <a:r>
              <a:rPr lang="ru-RU" sz="2400" dirty="0" err="1"/>
              <a:t>енергетичної</a:t>
            </a:r>
            <a:r>
              <a:rPr lang="ru-RU" sz="2400" dirty="0"/>
              <a:t>, </a:t>
            </a:r>
            <a:r>
              <a:rPr lang="ru-RU" sz="2400" dirty="0" err="1"/>
              <a:t>металургійної</a:t>
            </a:r>
            <a:r>
              <a:rPr lang="ru-RU" sz="2400" dirty="0"/>
              <a:t> та</a:t>
            </a:r>
            <a:br>
              <a:rPr lang="ru-RU" sz="2400" dirty="0"/>
            </a:br>
            <a:r>
              <a:rPr lang="ru-RU" sz="2400" dirty="0" err="1"/>
              <a:t>вугільної</a:t>
            </a:r>
            <a:r>
              <a:rPr lang="ru-RU" sz="2400" dirty="0"/>
              <a:t> </a:t>
            </a:r>
            <a:r>
              <a:rPr lang="ru-RU" sz="2400" dirty="0" err="1"/>
              <a:t>промисловості</a:t>
            </a:r>
            <a:r>
              <a:rPr lang="ru-RU" sz="2400" dirty="0"/>
              <a:t>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віднести</a:t>
            </a:r>
            <a:r>
              <a:rPr lang="ru-RU" sz="2400" dirty="0"/>
              <a:t> </a:t>
            </a:r>
            <a:r>
              <a:rPr lang="ru-RU" sz="2400" dirty="0" err="1"/>
              <a:t>відповідно</a:t>
            </a:r>
            <a:r>
              <a:rPr lang="ru-RU" sz="2400" dirty="0"/>
              <a:t> 33, 25 і 23 % </a:t>
            </a:r>
            <a:r>
              <a:rPr lang="ru-RU" sz="2400" dirty="0" err="1"/>
              <a:t>усіх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err="1"/>
              <a:t>забруднюючих</a:t>
            </a:r>
            <a:r>
              <a:rPr lang="ru-RU" sz="2400" dirty="0"/>
              <a:t> </a:t>
            </a:r>
            <a:r>
              <a:rPr lang="ru-RU" sz="2400" dirty="0" err="1"/>
              <a:t>речовин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викидаються</a:t>
            </a:r>
            <a:r>
              <a:rPr lang="ru-RU" sz="2400" dirty="0"/>
              <a:t> в атмосферу, </a:t>
            </a:r>
            <a:r>
              <a:rPr lang="ru-RU" sz="2400" dirty="0" err="1"/>
              <a:t>підприємств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err="1"/>
              <a:t>хімічної</a:t>
            </a:r>
            <a:r>
              <a:rPr lang="ru-RU" sz="2400" dirty="0"/>
              <a:t> та </a:t>
            </a:r>
            <a:r>
              <a:rPr lang="ru-RU" sz="2400" dirty="0" err="1"/>
              <a:t>нафтохімічної</a:t>
            </a:r>
            <a:r>
              <a:rPr lang="ru-RU" sz="2400" dirty="0"/>
              <a:t> </a:t>
            </a:r>
            <a:r>
              <a:rPr lang="ru-RU" sz="2400" dirty="0" err="1"/>
              <a:t>промисловості</a:t>
            </a:r>
            <a:r>
              <a:rPr lang="ru-RU" sz="2400" dirty="0"/>
              <a:t> — 3 %. </a:t>
            </a:r>
            <a:r>
              <a:rPr lang="ru-RU" sz="2400" dirty="0" err="1"/>
              <a:t>Найбільша</a:t>
            </a:r>
            <a:r>
              <a:rPr lang="ru-RU" sz="2400" dirty="0"/>
              <a:t> </a:t>
            </a:r>
            <a:r>
              <a:rPr lang="ru-RU" sz="2400" dirty="0" err="1"/>
              <a:t>частка</a:t>
            </a:r>
            <a:r>
              <a:rPr lang="ru-RU" sz="2400" dirty="0"/>
              <a:t> </a:t>
            </a:r>
            <a:r>
              <a:rPr lang="ru-RU" sz="2400" dirty="0" err="1"/>
              <a:t>викидів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err="1"/>
              <a:t>припадає</a:t>
            </a:r>
            <a:r>
              <a:rPr lang="ru-RU" sz="2400" dirty="0"/>
              <a:t> на </a:t>
            </a:r>
            <a:r>
              <a:rPr lang="ru-RU" sz="2400" dirty="0" err="1"/>
              <a:t>Донецько-Придніпровський</a:t>
            </a:r>
            <a:r>
              <a:rPr lang="ru-RU" sz="2400" dirty="0"/>
              <a:t> </a:t>
            </a:r>
            <a:r>
              <a:rPr lang="ru-RU" sz="2400" dirty="0" err="1"/>
              <a:t>регіон</a:t>
            </a:r>
            <a:r>
              <a:rPr lang="ru-RU" sz="2400" dirty="0"/>
              <a:t> — 79 % </a:t>
            </a:r>
            <a:r>
              <a:rPr lang="ru-RU" sz="2400" dirty="0" err="1"/>
              <a:t>загального</a:t>
            </a:r>
            <a:r>
              <a:rPr lang="ru-RU" sz="2400" dirty="0"/>
              <a:t> </a:t>
            </a:r>
            <a:r>
              <a:rPr lang="ru-RU" sz="2400" dirty="0" err="1"/>
              <a:t>обсягу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err="1"/>
              <a:t>викидів</a:t>
            </a:r>
            <a:r>
              <a:rPr lang="ru-RU" sz="2400" dirty="0"/>
              <a:t> у </a:t>
            </a:r>
            <a:r>
              <a:rPr lang="ru-RU" sz="2400" dirty="0" err="1"/>
              <a:t>країні</a:t>
            </a:r>
            <a:r>
              <a:rPr lang="ru-RU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166691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3861048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err="1"/>
              <a:t>Досить</a:t>
            </a:r>
            <a:r>
              <a:rPr lang="ru-RU" sz="2800" dirty="0"/>
              <a:t> </a:t>
            </a:r>
            <a:r>
              <a:rPr lang="ru-RU" sz="2800" dirty="0" err="1"/>
              <a:t>тривалий</a:t>
            </a:r>
            <a:r>
              <a:rPr lang="ru-RU" sz="2800" dirty="0"/>
              <a:t> </a:t>
            </a:r>
            <a:r>
              <a:rPr lang="ru-RU" sz="2800" dirty="0" err="1"/>
              <a:t>занепад</a:t>
            </a:r>
            <a:r>
              <a:rPr lang="ru-RU" sz="2800" dirty="0"/>
              <a:t> </a:t>
            </a:r>
            <a:r>
              <a:rPr lang="ru-RU" sz="2800" dirty="0" err="1"/>
              <a:t>української</a:t>
            </a:r>
            <a:r>
              <a:rPr lang="ru-RU" sz="2800" dirty="0"/>
              <a:t> </a:t>
            </a:r>
            <a:r>
              <a:rPr lang="ru-RU" sz="2800" dirty="0" err="1"/>
              <a:t>економіки</a:t>
            </a:r>
            <a:r>
              <a:rPr lang="ru-RU" sz="2800" dirty="0"/>
              <a:t>, </a:t>
            </a:r>
            <a:r>
              <a:rPr lang="ru-RU" sz="2800" dirty="0" err="1"/>
              <a:t>високий</a:t>
            </a:r>
            <a:r>
              <a:rPr lang="ru-RU" sz="2800" dirty="0"/>
              <a:t> </a:t>
            </a:r>
            <a:r>
              <a:rPr lang="ru-RU" sz="2800" dirty="0" err="1"/>
              <a:t>рівень</a:t>
            </a:r>
            <a:r>
              <a:rPr lang="ru-RU" sz="2800" dirty="0"/>
              <a:t> </a:t>
            </a:r>
            <a:r>
              <a:rPr lang="ru-RU" sz="2800" dirty="0" err="1"/>
              <a:t>бідності</a:t>
            </a:r>
            <a:r>
              <a:rPr lang="ru-RU" sz="2800" dirty="0"/>
              <a:t> </a:t>
            </a:r>
            <a:r>
              <a:rPr lang="ru-RU" sz="2800" dirty="0" err="1"/>
              <a:t>населення</a:t>
            </a:r>
            <a:r>
              <a:rPr lang="ru-RU" sz="2800" dirty="0"/>
              <a:t> </a:t>
            </a:r>
            <a:r>
              <a:rPr lang="ru-RU" sz="2800" dirty="0" err="1"/>
              <a:t>країни</a:t>
            </a:r>
            <a:r>
              <a:rPr lang="ru-RU" sz="2800" dirty="0"/>
              <a:t>, </a:t>
            </a:r>
            <a:r>
              <a:rPr lang="ru-RU" sz="2800" dirty="0" err="1"/>
              <a:t>важкі</a:t>
            </a:r>
            <a:r>
              <a:rPr lang="ru-RU" sz="2800" dirty="0"/>
              <a:t> </a:t>
            </a:r>
            <a:r>
              <a:rPr lang="ru-RU" sz="2800" dirty="0" err="1"/>
              <a:t>наслідки</a:t>
            </a:r>
            <a:r>
              <a:rPr lang="ru-RU" sz="2800" dirty="0"/>
              <a:t> </a:t>
            </a:r>
            <a:r>
              <a:rPr lang="ru-RU" sz="2800" dirty="0" err="1"/>
              <a:t>Чорнобильського</a:t>
            </a:r>
            <a:r>
              <a:rPr lang="ru-RU" sz="2800" dirty="0"/>
              <a:t> лиха, та </a:t>
            </a:r>
            <a:r>
              <a:rPr lang="ru-RU" sz="2800" dirty="0" err="1"/>
              <a:t>інші</a:t>
            </a:r>
            <a:r>
              <a:rPr lang="ru-RU" sz="2800" dirty="0"/>
              <a:t> </a:t>
            </a:r>
            <a:r>
              <a:rPr lang="ru-RU" sz="2800" dirty="0" err="1"/>
              <a:t>катаклізми</a:t>
            </a:r>
            <a:r>
              <a:rPr lang="ru-RU" sz="2800" dirty="0"/>
              <a:t> не </a:t>
            </a:r>
            <a:r>
              <a:rPr lang="ru-RU" sz="2800" dirty="0" err="1"/>
              <a:t>зламають</a:t>
            </a:r>
            <a:r>
              <a:rPr lang="ru-RU" sz="2800" dirty="0"/>
              <a:t> </a:t>
            </a:r>
            <a:r>
              <a:rPr lang="ru-RU" sz="2800" dirty="0" err="1"/>
              <a:t>прагнення</a:t>
            </a:r>
            <a:r>
              <a:rPr lang="ru-RU" sz="2800" dirty="0"/>
              <a:t> </a:t>
            </a:r>
            <a:r>
              <a:rPr lang="ru-RU" sz="2800" dirty="0" err="1"/>
              <a:t>України</a:t>
            </a:r>
            <a:r>
              <a:rPr lang="ru-RU" sz="2800" dirty="0"/>
              <a:t> </a:t>
            </a:r>
            <a:r>
              <a:rPr lang="ru-RU" sz="2800" dirty="0" err="1"/>
              <a:t>покращити</a:t>
            </a:r>
            <a:r>
              <a:rPr lang="ru-RU" sz="2800" dirty="0"/>
              <a:t> </a:t>
            </a:r>
            <a:r>
              <a:rPr lang="ru-RU" sz="2800" dirty="0" err="1"/>
              <a:t>свій</a:t>
            </a:r>
            <a:r>
              <a:rPr lang="ru-RU" sz="2800" dirty="0"/>
              <a:t> </a:t>
            </a:r>
            <a:r>
              <a:rPr lang="ru-RU" sz="2800" dirty="0" err="1"/>
              <a:t>екологічний</a:t>
            </a:r>
            <a:r>
              <a:rPr lang="ru-RU" sz="2800" dirty="0"/>
              <a:t> стан. І </a:t>
            </a:r>
            <a:r>
              <a:rPr lang="ru-RU" sz="2800" dirty="0" err="1"/>
              <a:t>Україна</a:t>
            </a:r>
            <a:r>
              <a:rPr lang="ru-RU" sz="2800" dirty="0"/>
              <a:t>, </a:t>
            </a:r>
            <a:r>
              <a:rPr lang="ru-RU" sz="2800" dirty="0" err="1"/>
              <a:t>нарешті</a:t>
            </a:r>
            <a:r>
              <a:rPr lang="ru-RU" sz="2800" dirty="0"/>
              <a:t>, </a:t>
            </a:r>
            <a:r>
              <a:rPr lang="ru-RU" sz="2800" dirty="0" err="1"/>
              <a:t>відновить</a:t>
            </a:r>
            <a:r>
              <a:rPr lang="ru-RU" sz="2800" dirty="0"/>
              <a:t> силу </a:t>
            </a:r>
            <a:r>
              <a:rPr lang="ru-RU" sz="2800" dirty="0" err="1"/>
              <a:t>своєї</a:t>
            </a:r>
            <a:r>
              <a:rPr lang="ru-RU" sz="2800" dirty="0"/>
              <a:t> </a:t>
            </a:r>
            <a:r>
              <a:rPr lang="ru-RU" sz="2800" dirty="0" err="1"/>
              <a:t>країни</a:t>
            </a:r>
            <a:r>
              <a:rPr lang="ru-RU" sz="2800" dirty="0"/>
              <a:t> до </a:t>
            </a:r>
            <a:r>
              <a:rPr lang="ru-RU" sz="2800" dirty="0" err="1"/>
              <a:t>кінця</a:t>
            </a:r>
            <a:r>
              <a:rPr lang="ru-RU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534825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14300"/>
            <a:ext cx="8839200" cy="66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9500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6637468" cy="1362075"/>
          </a:xfrm>
        </p:spPr>
        <p:txBody>
          <a:bodyPr/>
          <a:lstStyle/>
          <a:p>
            <a:r>
              <a:rPr lang="uk-UA" dirty="0" smtClean="0"/>
              <a:t>   Джерела Інформації: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8645" y="2060848"/>
            <a:ext cx="6637467" cy="372676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ua.textreferat.com/referat-5292-1.html</a:t>
            </a:r>
            <a:endParaRPr lang="uk-UA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hlinkClick r:id="rId3"/>
              </a:rPr>
              <a:t>http://www.eco-live.com.ua/content/ekolog</a:t>
            </a:r>
            <a:r>
              <a:rPr lang="ru-RU" dirty="0">
                <a:hlinkClick r:id="rId3"/>
              </a:rPr>
              <a:t>і</a:t>
            </a:r>
            <a:r>
              <a:rPr lang="en-US" dirty="0" err="1">
                <a:hlinkClick r:id="rId3"/>
              </a:rPr>
              <a:t>chna-situats</a:t>
            </a:r>
            <a:r>
              <a:rPr lang="ru-RU" dirty="0">
                <a:hlinkClick r:id="rId3"/>
              </a:rPr>
              <a:t>і</a:t>
            </a:r>
            <a:r>
              <a:rPr lang="en-US" dirty="0" err="1">
                <a:hlinkClick r:id="rId3"/>
              </a:rPr>
              <a:t>ya</a:t>
            </a:r>
            <a:r>
              <a:rPr lang="en-US" dirty="0">
                <a:hlinkClick r:id="rId3"/>
              </a:rPr>
              <a:t>-v-</a:t>
            </a:r>
            <a:r>
              <a:rPr lang="en-US" dirty="0" err="1">
                <a:hlinkClick r:id="rId3"/>
              </a:rPr>
              <a:t>ukra</a:t>
            </a:r>
            <a:r>
              <a:rPr lang="ru-RU" dirty="0">
                <a:hlinkClick r:id="rId3"/>
              </a:rPr>
              <a:t>ї</a:t>
            </a:r>
            <a:r>
              <a:rPr lang="en-US" dirty="0" smtClean="0">
                <a:hlinkClick r:id="rId3"/>
              </a:rPr>
              <a:t>n</a:t>
            </a:r>
            <a:endParaRPr lang="uk-UA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http://uk.wikipedia.org/wiki/</a:t>
            </a:r>
            <a:r>
              <a:rPr lang="ru-RU" dirty="0" err="1"/>
              <a:t>Екологія_України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285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72816"/>
            <a:ext cx="8220657" cy="1362075"/>
          </a:xfrm>
        </p:spPr>
        <p:txBody>
          <a:bodyPr/>
          <a:lstStyle/>
          <a:p>
            <a:r>
              <a:rPr lang="uk-UA" dirty="0" smtClean="0"/>
              <a:t>Підготували: учениці 9-Б класу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51720" y="3068960"/>
            <a:ext cx="6637467" cy="1520413"/>
          </a:xfrm>
        </p:spPr>
        <p:txBody>
          <a:bodyPr>
            <a:noAutofit/>
          </a:bodyPr>
          <a:lstStyle/>
          <a:p>
            <a:r>
              <a:rPr lang="uk-UA" sz="2800" i="1" dirty="0" smtClean="0">
                <a:solidFill>
                  <a:schemeClr val="bg2">
                    <a:lumMod val="50000"/>
                  </a:schemeClr>
                </a:solidFill>
              </a:rPr>
              <a:t>                       Пилипенко Тетяна</a:t>
            </a:r>
          </a:p>
          <a:p>
            <a:r>
              <a:rPr lang="uk-UA" sz="28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uk-UA" sz="2800" i="1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та </a:t>
            </a:r>
          </a:p>
          <a:p>
            <a:r>
              <a:rPr lang="uk-UA" sz="28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uk-UA" sz="2800" i="1" dirty="0" smtClean="0">
                <a:solidFill>
                  <a:schemeClr val="bg2">
                    <a:lumMod val="50000"/>
                  </a:schemeClr>
                </a:solidFill>
              </a:rPr>
              <a:t>                       Петрова Марія</a:t>
            </a:r>
            <a:endParaRPr lang="en-US" sz="2800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5530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80920" cy="1362075"/>
          </a:xfrm>
        </p:spPr>
        <p:txBody>
          <a:bodyPr>
            <a:normAutofit/>
          </a:bodyPr>
          <a:lstStyle/>
          <a:p>
            <a:r>
              <a:rPr lang="uk-UA" dirty="0" smtClean="0"/>
              <a:t>     </a:t>
            </a:r>
            <a:r>
              <a:rPr lang="uk-UA" sz="5400" dirty="0" smtClean="0"/>
              <a:t>Дякуємо за увагу!!!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027582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2" y="188640"/>
            <a:ext cx="8868886" cy="6480720"/>
          </a:xfrm>
        </p:spPr>
      </p:pic>
    </p:spTree>
    <p:extLst>
      <p:ext uri="{BB962C8B-B14F-4D97-AF65-F5344CB8AC3E}">
        <p14:creationId xmlns:p14="http://schemas.microsoft.com/office/powerpoint/2010/main" val="89763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404664"/>
            <a:ext cx="8280920" cy="6120680"/>
          </a:xfrm>
        </p:spPr>
      </p:pic>
    </p:spTree>
    <p:extLst>
      <p:ext uri="{BB962C8B-B14F-4D97-AF65-F5344CB8AC3E}">
        <p14:creationId xmlns:p14="http://schemas.microsoft.com/office/powerpoint/2010/main" val="3297513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484784"/>
            <a:ext cx="6637468" cy="3738339"/>
          </a:xfrm>
        </p:spPr>
        <p:txBody>
          <a:bodyPr>
            <a:noAutofit/>
          </a:bodyPr>
          <a:lstStyle/>
          <a:p>
            <a:pPr algn="ctr"/>
            <a:r>
              <a:rPr lang="ru-RU" sz="2000" i="1" dirty="0" err="1"/>
              <a:t>Багато</a:t>
            </a:r>
            <a:r>
              <a:rPr lang="ru-RU" sz="2000" i="1" dirty="0"/>
              <a:t> речей </a:t>
            </a:r>
            <a:r>
              <a:rPr lang="ru-RU" sz="2000" i="1" dirty="0" err="1"/>
              <a:t>відповідає</a:t>
            </a:r>
            <a:r>
              <a:rPr lang="ru-RU" sz="2000" i="1" dirty="0"/>
              <a:t> за  стан </a:t>
            </a:r>
            <a:r>
              <a:rPr lang="ru-RU" sz="2000" i="1" dirty="0" err="1"/>
              <a:t>держави</a:t>
            </a:r>
            <a:r>
              <a:rPr lang="ru-RU" sz="2000" i="1" dirty="0"/>
              <a:t>, та </a:t>
            </a:r>
            <a:r>
              <a:rPr lang="ru-RU" sz="2000" i="1" dirty="0" err="1"/>
              <a:t>найголовнішою</a:t>
            </a:r>
            <a:r>
              <a:rPr lang="ru-RU" sz="2000" i="1" dirty="0"/>
              <a:t> з них є  </a:t>
            </a:r>
            <a:r>
              <a:rPr lang="ru-RU" sz="2000" i="1" dirty="0" err="1"/>
              <a:t>екологія</a:t>
            </a:r>
            <a:r>
              <a:rPr lang="ru-RU" sz="2000" i="1" dirty="0"/>
              <a:t>   </a:t>
            </a:r>
            <a:r>
              <a:rPr lang="ru-RU" sz="2000" i="1" dirty="0" err="1"/>
              <a:t>країни</a:t>
            </a:r>
            <a:r>
              <a:rPr lang="ru-RU" sz="2000" i="1" dirty="0"/>
              <a:t>. </a:t>
            </a:r>
            <a:r>
              <a:rPr lang="ru-RU" sz="2000" i="1" dirty="0" err="1"/>
              <a:t>Екологія</a:t>
            </a:r>
            <a:r>
              <a:rPr lang="ru-RU" sz="2000" i="1" dirty="0"/>
              <a:t> – </a:t>
            </a:r>
            <a:r>
              <a:rPr lang="ru-RU" sz="2000" i="1" dirty="0" err="1"/>
              <a:t>це</a:t>
            </a:r>
            <a:r>
              <a:rPr lang="ru-RU" sz="2000" i="1" dirty="0"/>
              <a:t> </a:t>
            </a:r>
            <a:r>
              <a:rPr lang="ru-RU" sz="2000" i="1" dirty="0" err="1"/>
              <a:t>здорове</a:t>
            </a:r>
            <a:r>
              <a:rPr lang="ru-RU" sz="2000" i="1" dirty="0"/>
              <a:t> </a:t>
            </a:r>
            <a:r>
              <a:rPr lang="ru-RU" sz="2000" i="1" dirty="0" err="1"/>
              <a:t>життя</a:t>
            </a:r>
            <a:r>
              <a:rPr lang="ru-RU" sz="2000" i="1" dirty="0"/>
              <a:t>  людей, а тому й  </a:t>
            </a:r>
            <a:r>
              <a:rPr lang="ru-RU" sz="2000" i="1" dirty="0" err="1"/>
              <a:t>забезпечення</a:t>
            </a:r>
            <a:r>
              <a:rPr lang="ru-RU" sz="2000" i="1" dirty="0"/>
              <a:t>  гарного </a:t>
            </a:r>
            <a:r>
              <a:rPr lang="ru-RU" sz="2000" i="1" dirty="0" err="1"/>
              <a:t>існування</a:t>
            </a:r>
            <a:r>
              <a:rPr lang="ru-RU" sz="2000" i="1" dirty="0"/>
              <a:t> . </a:t>
            </a:r>
            <a:r>
              <a:rPr lang="ru-RU" sz="2000" i="1" dirty="0" err="1"/>
              <a:t>Україна</a:t>
            </a:r>
            <a:r>
              <a:rPr lang="ru-RU" sz="2000" i="1" dirty="0"/>
              <a:t> ,</a:t>
            </a:r>
            <a:r>
              <a:rPr lang="ru-RU" sz="2000" i="1" dirty="0" err="1"/>
              <a:t>нажаль</a:t>
            </a:r>
            <a:r>
              <a:rPr lang="ru-RU" sz="2000" i="1" dirty="0"/>
              <a:t> , </a:t>
            </a:r>
            <a:r>
              <a:rPr lang="ru-RU" sz="2000" i="1" dirty="0" err="1"/>
              <a:t>посідає</a:t>
            </a:r>
            <a:r>
              <a:rPr lang="ru-RU" sz="2000" i="1" dirty="0"/>
              <a:t> не </a:t>
            </a:r>
            <a:r>
              <a:rPr lang="ru-RU" sz="2000" i="1" dirty="0" err="1"/>
              <a:t>найкращу</a:t>
            </a:r>
            <a:r>
              <a:rPr lang="ru-RU" sz="2000" i="1" dirty="0"/>
              <a:t> </a:t>
            </a:r>
            <a:r>
              <a:rPr lang="ru-RU" sz="2000" i="1" dirty="0" err="1"/>
              <a:t>сходинку</a:t>
            </a:r>
            <a:r>
              <a:rPr lang="ru-RU" sz="2000" i="1" dirty="0"/>
              <a:t> у рейтингу </a:t>
            </a:r>
            <a:r>
              <a:rPr lang="ru-RU" sz="2000" i="1" dirty="0" err="1"/>
              <a:t>екологічного</a:t>
            </a:r>
            <a:r>
              <a:rPr lang="ru-RU" sz="2000" i="1" dirty="0"/>
              <a:t> стану. </a:t>
            </a:r>
            <a:r>
              <a:rPr lang="ru-RU" sz="2000" i="1" dirty="0" err="1"/>
              <a:t>Багато</a:t>
            </a:r>
            <a:r>
              <a:rPr lang="ru-RU" sz="2000" i="1" dirty="0"/>
              <a:t> </a:t>
            </a:r>
            <a:r>
              <a:rPr lang="ru-RU" sz="2000" i="1" dirty="0" err="1"/>
              <a:t>факторів</a:t>
            </a:r>
            <a:r>
              <a:rPr lang="ru-RU" sz="2000" i="1" dirty="0"/>
              <a:t> </a:t>
            </a:r>
            <a:r>
              <a:rPr lang="ru-RU" sz="2000" i="1" dirty="0" err="1"/>
              <a:t>впливало</a:t>
            </a:r>
            <a:r>
              <a:rPr lang="ru-RU" sz="2000" i="1" dirty="0"/>
              <a:t> на  </a:t>
            </a:r>
            <a:r>
              <a:rPr lang="ru-RU" sz="2000" i="1" dirty="0" err="1"/>
              <a:t>погіршення</a:t>
            </a:r>
            <a:r>
              <a:rPr lang="ru-RU" sz="2000" i="1" dirty="0"/>
              <a:t>  стану </a:t>
            </a:r>
            <a:r>
              <a:rPr lang="ru-RU" sz="2000" i="1" dirty="0" err="1"/>
              <a:t>екології</a:t>
            </a:r>
            <a:r>
              <a:rPr lang="ru-RU" sz="2000" i="1" dirty="0"/>
              <a:t> в </a:t>
            </a:r>
            <a:r>
              <a:rPr lang="ru-RU" sz="2000" i="1" dirty="0" err="1"/>
              <a:t>нашій</a:t>
            </a:r>
            <a:r>
              <a:rPr lang="ru-RU" sz="2000" i="1" dirty="0"/>
              <a:t> </a:t>
            </a:r>
            <a:r>
              <a:rPr lang="ru-RU" sz="2000" i="1" dirty="0" err="1"/>
              <a:t>країні</a:t>
            </a:r>
            <a:r>
              <a:rPr lang="ru-RU" sz="2000" i="1" dirty="0"/>
              <a:t>, за роки </a:t>
            </a:r>
            <a:r>
              <a:rPr lang="ru-RU" sz="2000" i="1" dirty="0" err="1"/>
              <a:t>її</a:t>
            </a:r>
            <a:r>
              <a:rPr lang="ru-RU" sz="2000" i="1" dirty="0"/>
              <a:t> </a:t>
            </a:r>
            <a:r>
              <a:rPr lang="ru-RU" sz="2000" i="1" dirty="0" err="1"/>
              <a:t>існування</a:t>
            </a:r>
            <a:r>
              <a:rPr lang="ru-RU" sz="2000" i="1" dirty="0"/>
              <a:t>. Одним з таких  </a:t>
            </a:r>
            <a:r>
              <a:rPr lang="ru-RU" sz="2000" i="1" dirty="0" err="1"/>
              <a:t>факторів</a:t>
            </a:r>
            <a:r>
              <a:rPr lang="ru-RU" sz="2000" i="1" dirty="0"/>
              <a:t>  і є </a:t>
            </a:r>
            <a:r>
              <a:rPr lang="ru-RU" sz="2000" i="1" dirty="0" err="1"/>
              <a:t>аварія</a:t>
            </a:r>
            <a:r>
              <a:rPr lang="ru-RU" sz="2000" i="1" dirty="0"/>
              <a:t> на ЧАЕС, яка   </a:t>
            </a:r>
            <a:r>
              <a:rPr lang="ru-RU" sz="2000" i="1" dirty="0" err="1"/>
              <a:t>має</a:t>
            </a:r>
            <a:r>
              <a:rPr lang="ru-RU" sz="2000" i="1" dirty="0"/>
              <a:t> </a:t>
            </a:r>
            <a:r>
              <a:rPr lang="ru-RU" sz="2000" i="1" dirty="0" err="1"/>
              <a:t>страшні</a:t>
            </a:r>
            <a:r>
              <a:rPr lang="ru-RU" sz="2000" i="1" dirty="0"/>
              <a:t> </a:t>
            </a:r>
            <a:r>
              <a:rPr lang="ru-RU" sz="2000" i="1" dirty="0" err="1"/>
              <a:t>наслідки</a:t>
            </a:r>
            <a:r>
              <a:rPr lang="ru-RU" sz="2000" i="1" dirty="0"/>
              <a:t>, </a:t>
            </a:r>
            <a:r>
              <a:rPr lang="ru-RU" sz="2000" i="1" dirty="0" err="1"/>
              <a:t>що</a:t>
            </a:r>
            <a:r>
              <a:rPr lang="ru-RU" sz="2000" i="1" dirty="0"/>
              <a:t> </a:t>
            </a:r>
            <a:r>
              <a:rPr lang="ru-RU" sz="2000" i="1" dirty="0" err="1"/>
              <a:t>залишились</a:t>
            </a:r>
            <a:r>
              <a:rPr lang="ru-RU" sz="2000" i="1" dirty="0"/>
              <a:t>  не  </a:t>
            </a:r>
            <a:r>
              <a:rPr lang="ru-RU" sz="2000" i="1" dirty="0" err="1"/>
              <a:t>тільки</a:t>
            </a:r>
            <a:r>
              <a:rPr lang="ru-RU" sz="2000" i="1" dirty="0"/>
              <a:t> у </a:t>
            </a:r>
            <a:r>
              <a:rPr lang="ru-RU" sz="2000" i="1" dirty="0" err="1"/>
              <a:t>нашій</a:t>
            </a:r>
            <a:r>
              <a:rPr lang="ru-RU" sz="2000" i="1" dirty="0"/>
              <a:t> </a:t>
            </a:r>
            <a:r>
              <a:rPr lang="ru-RU" sz="2000" i="1" dirty="0" err="1"/>
              <a:t>країні</a:t>
            </a:r>
            <a:r>
              <a:rPr lang="ru-RU" sz="2000" i="1" dirty="0"/>
              <a:t>.</a:t>
            </a:r>
            <a:r>
              <a:rPr lang="ru-RU" sz="3600" dirty="0"/>
              <a:t/>
            </a:r>
            <a:br>
              <a:rPr lang="ru-RU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1412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3" y="332656"/>
            <a:ext cx="5688632" cy="6192688"/>
          </a:xfrm>
        </p:spPr>
      </p:pic>
    </p:spTree>
    <p:extLst>
      <p:ext uri="{BB962C8B-B14F-4D97-AF65-F5344CB8AC3E}">
        <p14:creationId xmlns:p14="http://schemas.microsoft.com/office/powerpoint/2010/main" val="392873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258645" y="764704"/>
            <a:ext cx="6637467" cy="5022909"/>
          </a:xfrm>
        </p:spPr>
        <p:txBody>
          <a:bodyPr>
            <a:normAutofit fontScale="92500" lnSpcReduction="20000"/>
          </a:bodyPr>
          <a:lstStyle/>
          <a:p>
            <a:pPr algn="ctr"/>
            <a:endParaRPr lang="uk-UA" dirty="0" smtClean="0"/>
          </a:p>
          <a:p>
            <a:pPr algn="ctr"/>
            <a:endParaRPr lang="uk-UA" dirty="0"/>
          </a:p>
          <a:p>
            <a:pPr algn="ctr"/>
            <a:r>
              <a:rPr lang="uk-UA" sz="3000" i="1" dirty="0" smtClean="0">
                <a:solidFill>
                  <a:schemeClr val="accent1">
                    <a:lumMod val="75000"/>
                  </a:schemeClr>
                </a:solidFill>
              </a:rPr>
              <a:t>На порозі  </a:t>
            </a:r>
            <a:r>
              <a:rPr lang="en-US" sz="3000" i="1" dirty="0" smtClean="0">
                <a:solidFill>
                  <a:schemeClr val="accent1">
                    <a:lumMod val="75000"/>
                  </a:schemeClr>
                </a:solidFill>
              </a:rPr>
              <a:t>XXI </a:t>
            </a:r>
            <a:r>
              <a:rPr lang="ru-RU" sz="3000" i="1" dirty="0" err="1" smtClean="0">
                <a:solidFill>
                  <a:schemeClr val="accent1">
                    <a:lumMod val="75000"/>
                  </a:schemeClr>
                </a:solidFill>
              </a:rPr>
              <a:t>століття</a:t>
            </a:r>
            <a:endParaRPr lang="ru-RU" sz="30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3000" i="1" dirty="0" err="1">
                <a:solidFill>
                  <a:schemeClr val="accent1">
                    <a:lumMod val="75000"/>
                  </a:schemeClr>
                </a:solidFill>
              </a:rPr>
              <a:t>е</a:t>
            </a:r>
            <a:r>
              <a:rPr lang="ru-RU" sz="3000" i="1" dirty="0" err="1" smtClean="0">
                <a:solidFill>
                  <a:schemeClr val="accent1">
                    <a:lumMod val="75000"/>
                  </a:schemeClr>
                </a:solidFill>
              </a:rPr>
              <a:t>кологічні</a:t>
            </a:r>
            <a:r>
              <a:rPr lang="ru-RU" sz="3000" i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ru-RU" sz="3000" i="1" dirty="0" err="1" smtClean="0">
                <a:solidFill>
                  <a:schemeClr val="accent1">
                    <a:lumMod val="75000"/>
                  </a:schemeClr>
                </a:solidFill>
              </a:rPr>
              <a:t>проблеми</a:t>
            </a:r>
            <a:r>
              <a:rPr lang="ru-RU" sz="3000" i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ru-RU" sz="3000" i="1" dirty="0" err="1" smtClean="0">
                <a:solidFill>
                  <a:schemeClr val="accent1">
                    <a:lumMod val="75000"/>
                  </a:schemeClr>
                </a:solidFill>
              </a:rPr>
              <a:t>набули</a:t>
            </a:r>
            <a:endParaRPr lang="ru-RU" sz="30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3000" i="1" dirty="0" smtClean="0">
                <a:solidFill>
                  <a:schemeClr val="accent1">
                    <a:lumMod val="75000"/>
                  </a:schemeClr>
                </a:solidFill>
              </a:rPr>
              <a:t>статусу  </a:t>
            </a:r>
            <a:r>
              <a:rPr lang="ru-RU" sz="3000" i="1" dirty="0" err="1" smtClean="0">
                <a:solidFill>
                  <a:schemeClr val="accent1">
                    <a:lumMod val="75000"/>
                  </a:schemeClr>
                </a:solidFill>
              </a:rPr>
              <a:t>глобальних</a:t>
            </a:r>
            <a:r>
              <a:rPr lang="ru-RU" sz="3000" i="1" dirty="0" smtClean="0">
                <a:solidFill>
                  <a:schemeClr val="accent1">
                    <a:lumMod val="75000"/>
                  </a:schemeClr>
                </a:solidFill>
              </a:rPr>
              <a:t>.  </a:t>
            </a:r>
            <a:r>
              <a:rPr lang="ru-RU" sz="3000" i="1" dirty="0" err="1" smtClean="0">
                <a:solidFill>
                  <a:schemeClr val="accent1">
                    <a:lumMod val="75000"/>
                  </a:schemeClr>
                </a:solidFill>
              </a:rPr>
              <a:t>Людство</a:t>
            </a:r>
            <a:endParaRPr lang="ru-RU" sz="30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3000" i="1" dirty="0" err="1">
                <a:solidFill>
                  <a:schemeClr val="accent1">
                    <a:lumMod val="75000"/>
                  </a:schemeClr>
                </a:solidFill>
              </a:rPr>
              <a:t>у</a:t>
            </a:r>
            <a:r>
              <a:rPr lang="ru-RU" sz="3000" i="1" dirty="0" err="1" smtClean="0">
                <a:solidFill>
                  <a:schemeClr val="accent1">
                    <a:lumMod val="75000"/>
                  </a:schemeClr>
                </a:solidFill>
              </a:rPr>
              <a:t>свідомлює</a:t>
            </a:r>
            <a:r>
              <a:rPr lang="ru-RU" sz="3000" i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ru-RU" sz="3000" i="1" dirty="0" err="1" smtClean="0">
                <a:solidFill>
                  <a:schemeClr val="accent1">
                    <a:lumMod val="75000"/>
                  </a:schemeClr>
                </a:solidFill>
              </a:rPr>
              <a:t>небезпеку</a:t>
            </a:r>
            <a:endParaRPr lang="ru-RU" sz="30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3000" i="1" dirty="0" err="1">
                <a:solidFill>
                  <a:schemeClr val="accent1">
                    <a:lumMod val="75000"/>
                  </a:schemeClr>
                </a:solidFill>
              </a:rPr>
              <a:t>с</a:t>
            </a:r>
            <a:r>
              <a:rPr lang="ru-RU" sz="3000" i="1" dirty="0" err="1" smtClean="0">
                <a:solidFill>
                  <a:schemeClr val="accent1">
                    <a:lumMod val="75000"/>
                  </a:schemeClr>
                </a:solidFill>
              </a:rPr>
              <a:t>корочення</a:t>
            </a:r>
            <a:r>
              <a:rPr lang="ru-RU" sz="3000" i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ru-RU" sz="3000" i="1" dirty="0" err="1" smtClean="0">
                <a:solidFill>
                  <a:schemeClr val="accent1">
                    <a:lumMod val="75000"/>
                  </a:schemeClr>
                </a:solidFill>
              </a:rPr>
              <a:t>життя</a:t>
            </a:r>
            <a:r>
              <a:rPr lang="ru-RU" sz="3000" i="1" dirty="0" smtClean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sz="3000" i="1" dirty="0" err="1" smtClean="0">
                <a:solidFill>
                  <a:schemeClr val="accent1">
                    <a:lumMod val="75000"/>
                  </a:schemeClr>
                </a:solidFill>
              </a:rPr>
              <a:t>Землі</a:t>
            </a:r>
            <a:r>
              <a:rPr lang="ru-RU" sz="30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000" i="1" dirty="0" err="1" smtClean="0">
                <a:solidFill>
                  <a:schemeClr val="accent1">
                    <a:lumMod val="75000"/>
                  </a:schemeClr>
                </a:solidFill>
              </a:rPr>
              <a:t>із</a:t>
            </a:r>
            <a:r>
              <a:rPr lang="ru-RU" sz="3000" i="1" dirty="0" smtClean="0">
                <a:solidFill>
                  <a:schemeClr val="accent1">
                    <a:lumMod val="75000"/>
                  </a:schemeClr>
                </a:solidFill>
              </a:rPr>
              <a:t>-за</a:t>
            </a:r>
          </a:p>
          <a:p>
            <a:pPr algn="ctr"/>
            <a:r>
              <a:rPr lang="ru-RU" sz="3000" i="1" dirty="0" err="1">
                <a:solidFill>
                  <a:schemeClr val="accent1">
                    <a:lumMod val="75000"/>
                  </a:schemeClr>
                </a:solidFill>
              </a:rPr>
              <a:t>с</a:t>
            </a:r>
            <a:r>
              <a:rPr lang="ru-RU" sz="3000" i="1" dirty="0" err="1" smtClean="0">
                <a:solidFill>
                  <a:schemeClr val="accent1">
                    <a:lumMod val="75000"/>
                  </a:schemeClr>
                </a:solidFill>
              </a:rPr>
              <a:t>вого</a:t>
            </a:r>
            <a:r>
              <a:rPr lang="ru-RU" sz="30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000" i="1" dirty="0" err="1" smtClean="0">
                <a:solidFill>
                  <a:schemeClr val="accent1">
                    <a:lumMod val="75000"/>
                  </a:schemeClr>
                </a:solidFill>
              </a:rPr>
              <a:t>впливу</a:t>
            </a:r>
            <a:r>
              <a:rPr lang="ru-RU" sz="3000" i="1" dirty="0" smtClean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sz="3000" i="1" dirty="0" err="1" smtClean="0">
                <a:solidFill>
                  <a:schemeClr val="accent1">
                    <a:lumMod val="75000"/>
                  </a:schemeClr>
                </a:solidFill>
              </a:rPr>
              <a:t>масштаби</a:t>
            </a:r>
            <a:endParaRPr lang="ru-RU" sz="30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3000" i="1" dirty="0" err="1">
                <a:solidFill>
                  <a:schemeClr val="accent1">
                    <a:lumMod val="75000"/>
                  </a:schemeClr>
                </a:solidFill>
              </a:rPr>
              <a:t>п</a:t>
            </a:r>
            <a:r>
              <a:rPr lang="ru-RU" sz="3000" i="1" dirty="0" err="1" smtClean="0">
                <a:solidFill>
                  <a:schemeClr val="accent1">
                    <a:lumMod val="75000"/>
                  </a:schemeClr>
                </a:solidFill>
              </a:rPr>
              <a:t>риродокористування</a:t>
            </a:r>
            <a:r>
              <a:rPr lang="ru-RU" sz="3000" i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</a:p>
          <a:p>
            <a:pPr algn="ctr"/>
            <a:r>
              <a:rPr lang="ru-RU" sz="3000" i="1" dirty="0" err="1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sz="3000" i="1" dirty="0" err="1" smtClean="0">
                <a:solidFill>
                  <a:schemeClr val="accent1">
                    <a:lumMod val="75000"/>
                  </a:schemeClr>
                </a:solidFill>
              </a:rPr>
              <a:t>нтенсивність</a:t>
            </a:r>
            <a:r>
              <a:rPr lang="ru-RU" sz="3000" i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ru-RU" sz="3000" i="1" dirty="0" err="1" smtClean="0">
                <a:solidFill>
                  <a:schemeClr val="accent1">
                    <a:lumMod val="75000"/>
                  </a:schemeClr>
                </a:solidFill>
              </a:rPr>
              <a:t>господарювання</a:t>
            </a:r>
            <a:r>
              <a:rPr lang="ru-RU" sz="3000" i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</a:p>
          <a:p>
            <a:pPr algn="ctr"/>
            <a:r>
              <a:rPr lang="ru-RU" sz="3000" i="1" dirty="0" err="1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sz="3000" i="1" dirty="0" err="1" smtClean="0">
                <a:solidFill>
                  <a:schemeClr val="accent1">
                    <a:lumMod val="75000"/>
                  </a:schemeClr>
                </a:solidFill>
              </a:rPr>
              <a:t>абруднення</a:t>
            </a:r>
            <a:r>
              <a:rPr lang="ru-RU" sz="3000" i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ru-RU" sz="3000" i="1" dirty="0" err="1" smtClean="0">
                <a:solidFill>
                  <a:schemeClr val="accent1">
                    <a:lumMod val="75000"/>
                  </a:schemeClr>
                </a:solidFill>
              </a:rPr>
              <a:t>природнного</a:t>
            </a:r>
            <a:endParaRPr lang="ru-RU" sz="30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3000" i="1" dirty="0" err="1">
                <a:solidFill>
                  <a:schemeClr val="accent1">
                    <a:lumMod val="75000"/>
                  </a:schemeClr>
                </a:solidFill>
              </a:rPr>
              <a:t>с</a:t>
            </a:r>
            <a:r>
              <a:rPr lang="ru-RU" sz="3000" i="1" dirty="0" err="1" smtClean="0">
                <a:solidFill>
                  <a:schemeClr val="accent1">
                    <a:lumMod val="75000"/>
                  </a:schemeClr>
                </a:solidFill>
              </a:rPr>
              <a:t>ередовища</a:t>
            </a:r>
            <a:r>
              <a:rPr lang="ru-RU" sz="3000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3000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74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8645" y="692696"/>
            <a:ext cx="6637467" cy="5094917"/>
          </a:xfrm>
        </p:spPr>
        <p:txBody>
          <a:bodyPr>
            <a:normAutofit/>
          </a:bodyPr>
          <a:lstStyle/>
          <a:p>
            <a:pPr algn="ctr"/>
            <a:r>
              <a:rPr lang="uk-UA" sz="2400" i="1" dirty="0" smtClean="0">
                <a:solidFill>
                  <a:schemeClr val="bg2">
                    <a:lumMod val="75000"/>
                  </a:schemeClr>
                </a:solidFill>
                <a:cs typeface="Andalus" panose="02020603050405020304" pitchFamily="18" charset="-78"/>
              </a:rPr>
              <a:t>Однак відчуття тривоги за якість </a:t>
            </a:r>
            <a:r>
              <a:rPr lang="uk-UA" sz="2400" i="1" dirty="0" err="1" smtClean="0">
                <a:solidFill>
                  <a:schemeClr val="bg2">
                    <a:lumMod val="75000"/>
                  </a:schemeClr>
                </a:solidFill>
                <a:cs typeface="Andalus" panose="02020603050405020304" pitchFamily="18" charset="-78"/>
              </a:rPr>
              <a:t>останього</a:t>
            </a:r>
            <a:r>
              <a:rPr lang="uk-UA" sz="2400" i="1" dirty="0" smtClean="0">
                <a:solidFill>
                  <a:schemeClr val="bg2">
                    <a:lumMod val="75000"/>
                  </a:schemeClr>
                </a:solidFill>
                <a:cs typeface="Andalus" panose="02020603050405020304" pitchFamily="18" charset="-78"/>
              </a:rPr>
              <a:t> властиве далеко не кожному з нас, жителів міста й села, де знаходяться основні джерела забруднення атмосферного повітря, природних вод, </a:t>
            </a:r>
            <a:r>
              <a:rPr lang="uk-UA" sz="2400" i="1" dirty="0" err="1" smtClean="0">
                <a:solidFill>
                  <a:schemeClr val="bg2">
                    <a:lumMod val="75000"/>
                  </a:schemeClr>
                </a:solidFill>
                <a:cs typeface="Andalus" panose="02020603050405020304" pitchFamily="18" charset="-78"/>
              </a:rPr>
              <a:t>грунтів</a:t>
            </a:r>
            <a:r>
              <a:rPr lang="uk-UA" sz="2400" i="1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</a:p>
          <a:p>
            <a:endParaRPr lang="uk-UA" sz="2400" i="1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uk-UA" sz="2400" i="1" dirty="0" smtClean="0">
                <a:solidFill>
                  <a:schemeClr val="bg2">
                    <a:lumMod val="75000"/>
                  </a:schemeClr>
                </a:solidFill>
                <a:cs typeface="Aparajita" panose="020B0604020202020204" pitchFamily="34" charset="0"/>
              </a:rPr>
              <a:t>Земля, що живить нас, повітря, яким ми дихаємо, вода, яку п’ємо, щорічно зазнають величезних втрат від необдуманої дії тих, хто ними користується.</a:t>
            </a:r>
            <a:endParaRPr lang="en-US" sz="2400" i="1" dirty="0">
              <a:solidFill>
                <a:schemeClr val="bg2">
                  <a:lumMod val="75000"/>
                </a:schemeClr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30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8208911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5538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411</TotalTime>
  <Words>472</Words>
  <Application>Microsoft Office PowerPoint</Application>
  <PresentationFormat>Экран (4:3)</PresentationFormat>
  <Paragraphs>48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Остин</vt:lpstr>
      <vt:lpstr>Екологічна  ситуація  в        Україні</vt:lpstr>
      <vt:lpstr>         План </vt:lpstr>
      <vt:lpstr>Презентация PowerPoint</vt:lpstr>
      <vt:lpstr>Презентация PowerPoint</vt:lpstr>
      <vt:lpstr>Багато речей відповідає за  стан держави, та найголовнішою з них є  екологія   країни. Екологія – це здорове життя  людей, а тому й  забезпечення  гарного існування . Україна ,нажаль , посідає не найкращу сходинку у рейтингу екологічного стану. Багато факторів впливало на  погіршення  стану екології в нашій країні, за роки її існування. Одним з таких  факторів  і є аварія на ЧАЕС, яка   має страшні наслідки, що залишились  не  тільки у нашій країні.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 Україні на середину 1980-х років було зосереджено до 40 % потужностей атомних електростанцій СРСР. Найбільші викиди речовин в атмосферу спостерігалися в великих індустріальних центрах: Кривому Розі, Маріуполі, Запоріжжі, Дніпропетровську, Єнакієвому, Донецьку, Дебальцевому, Макіївці та ін.</vt:lpstr>
      <vt:lpstr>Презентация PowerPoint</vt:lpstr>
      <vt:lpstr>Презентация PowerPoint</vt:lpstr>
      <vt:lpstr>Презентация PowerPoint</vt:lpstr>
      <vt:lpstr>   Людина повинна зрозуміти, що вона є частиною природи. Тому знищуючи природу,  вона знищує себе та своє буття на планеті.   </vt:lpstr>
      <vt:lpstr>Презентация PowerPoint</vt:lpstr>
      <vt:lpstr>Презентация PowerPoint</vt:lpstr>
      <vt:lpstr>           Основним забруднювачем атмосферного повітря в Україні є промисловість : вона робить майже вдвічі більше шкідливих викидів, ніж автотранспорт (відповідно 65 і 35 %). Серед промислових об'єктів основними забруднювачами атмосферного повітря є підприємства теплоенергетики (близько 29 % усіх шкідливих викидів у атмосферу). </vt:lpstr>
      <vt:lpstr>Загалом, на рахунок енергетичної, металургійної та вугільної промисловості можна віднести відповідно 33, 25 і 23 % усіх забруднюючих речовин, що викидаються в атмосферу, підприємств хімічної та нафтохімічної промисловості — 3 %. Найбільша частка викидів припадає на Донецько-Придніпровський регіон — 79 % загального обсягу викидів у країні.</vt:lpstr>
      <vt:lpstr>Досить тривалий занепад української економіки, високий рівень бідності населення країни, важкі наслідки Чорнобильського лиха, та інші катаклізми не зламають прагнення України покращити свій екологічний стан. І Україна, нарешті, відновить силу своєї країни до кінця.</vt:lpstr>
      <vt:lpstr>Презентация PowerPoint</vt:lpstr>
      <vt:lpstr>   Джерела Інформації:</vt:lpstr>
      <vt:lpstr>Підготували: учениці 9-Б класу</vt:lpstr>
      <vt:lpstr>     Дякуємо за увагу!!!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Екологічна  ситуація  в  Україні</dc:title>
  <dc:creator>Таня</dc:creator>
  <cp:lastModifiedBy>Таня</cp:lastModifiedBy>
  <cp:revision>12</cp:revision>
  <dcterms:created xsi:type="dcterms:W3CDTF">2014-10-12T06:58:46Z</dcterms:created>
  <dcterms:modified xsi:type="dcterms:W3CDTF">2014-10-12T19:48:02Z</dcterms:modified>
</cp:coreProperties>
</file>