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87" r:id="rId4"/>
    <p:sldId id="288" r:id="rId5"/>
    <p:sldId id="292" r:id="rId6"/>
    <p:sldId id="289" r:id="rId7"/>
    <p:sldId id="290" r:id="rId8"/>
    <p:sldId id="312" r:id="rId9"/>
    <p:sldId id="313" r:id="rId10"/>
    <p:sldId id="314" r:id="rId11"/>
    <p:sldId id="315" r:id="rId12"/>
    <p:sldId id="311" r:id="rId13"/>
    <p:sldId id="291" r:id="rId14"/>
    <p:sldId id="302" r:id="rId15"/>
    <p:sldId id="257" r:id="rId16"/>
    <p:sldId id="258" r:id="rId17"/>
    <p:sldId id="259" r:id="rId18"/>
    <p:sldId id="316" r:id="rId19"/>
    <p:sldId id="260" r:id="rId20"/>
    <p:sldId id="261" r:id="rId21"/>
    <p:sldId id="262" r:id="rId22"/>
    <p:sldId id="263" r:id="rId23"/>
    <p:sldId id="264" r:id="rId24"/>
    <p:sldId id="309" r:id="rId25"/>
    <p:sldId id="265" r:id="rId26"/>
    <p:sldId id="267" r:id="rId27"/>
    <p:sldId id="293" r:id="rId28"/>
    <p:sldId id="266" r:id="rId29"/>
    <p:sldId id="268" r:id="rId30"/>
    <p:sldId id="269" r:id="rId31"/>
    <p:sldId id="310" r:id="rId32"/>
    <p:sldId id="270" r:id="rId33"/>
    <p:sldId id="272" r:id="rId34"/>
    <p:sldId id="273" r:id="rId35"/>
    <p:sldId id="271" r:id="rId36"/>
    <p:sldId id="274" r:id="rId37"/>
    <p:sldId id="294" r:id="rId38"/>
    <p:sldId id="299" r:id="rId39"/>
    <p:sldId id="295" r:id="rId40"/>
    <p:sldId id="297" r:id="rId41"/>
    <p:sldId id="296" r:id="rId42"/>
    <p:sldId id="298" r:id="rId43"/>
    <p:sldId id="300" r:id="rId44"/>
    <p:sldId id="301" r:id="rId45"/>
    <p:sldId id="303" r:id="rId46"/>
    <p:sldId id="304" r:id="rId47"/>
    <p:sldId id="305" r:id="rId48"/>
    <p:sldId id="306" r:id="rId49"/>
    <p:sldId id="307" r:id="rId50"/>
    <p:sldId id="275" r:id="rId51"/>
    <p:sldId id="276" r:id="rId52"/>
    <p:sldId id="277" r:id="rId53"/>
    <p:sldId id="278" r:id="rId54"/>
    <p:sldId id="279" r:id="rId55"/>
    <p:sldId id="280" r:id="rId56"/>
    <p:sldId id="281" r:id="rId57"/>
    <p:sldId id="282" r:id="rId58"/>
    <p:sldId id="283" r:id="rId59"/>
    <p:sldId id="284" r:id="rId60"/>
    <p:sldId id="285" r:id="rId61"/>
    <p:sldId id="308" r:id="rId6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D60093"/>
    <a:srgbClr val="0000CC"/>
    <a:srgbClr val="CC0099"/>
    <a:srgbClr val="FF66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9" autoAdjust="0"/>
    <p:restoredTop sz="94660"/>
  </p:normalViewPr>
  <p:slideViewPr>
    <p:cSldViewPr>
      <p:cViewPr varScale="1">
        <p:scale>
          <a:sx n="104" d="100"/>
          <a:sy n="104" d="100"/>
        </p:scale>
        <p:origin x="-16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BB870-03A2-4663-861E-00F5B6D9D843}" type="datetimeFigureOut">
              <a:rPr lang="ru-RU"/>
              <a:pPr>
                <a:defRPr/>
              </a:pPr>
              <a:t>19.02.2014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D85BB-F766-49A3-9577-A13652BCC0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2F4B2-D50C-45E2-8FEE-02AE5F928A8B}" type="datetimeFigureOut">
              <a:rPr lang="ru-RU"/>
              <a:pPr>
                <a:defRPr/>
              </a:pPr>
              <a:t>19.02.2014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9CE56-E4A1-4D6B-AD13-B6A342F97E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3BF7F-6BA7-4605-9847-FF10B87CAA7A}" type="datetimeFigureOut">
              <a:rPr lang="ru-RU"/>
              <a:pPr>
                <a:defRPr/>
              </a:pPr>
              <a:t>19.02.2014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FB0FA-6542-40B8-B6E4-8F78D17941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9A59C-FA4C-4DFB-B580-38B1938CB7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DC5B1-ADCB-4DFF-AE47-1D9A37DD4679}" type="datetimeFigureOut">
              <a:rPr lang="ru-RU"/>
              <a:pPr>
                <a:defRPr/>
              </a:pPr>
              <a:t>19.02.2014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0A2EB-7314-4405-8D49-89B53F361E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B12AC-DB41-4F39-81E5-985C3479BF37}" type="datetimeFigureOut">
              <a:rPr lang="ru-RU"/>
              <a:pPr>
                <a:defRPr/>
              </a:pPr>
              <a:t>19.02.2014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46D26-CFA4-4364-8E33-CB183432FF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7659E-3924-46B8-B8AA-36E3FF52DAA0}" type="datetimeFigureOut">
              <a:rPr lang="ru-RU"/>
              <a:pPr>
                <a:defRPr/>
              </a:pPr>
              <a:t>19.02.2014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EB4E7-69C0-4656-814F-2EF650FC26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91B39-1D68-4E3A-8B96-678A4B6C5162}" type="datetimeFigureOut">
              <a:rPr lang="ru-RU"/>
              <a:pPr>
                <a:defRPr/>
              </a:pPr>
              <a:t>19.02.2014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2CDF8-EF6A-4F44-A5D1-7A520944E3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3D400-3D02-4049-AD80-0A49247E9D81}" type="datetimeFigureOut">
              <a:rPr lang="ru-RU"/>
              <a:pPr>
                <a:defRPr/>
              </a:pPr>
              <a:t>19.02.2014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F6BF6-C8D3-4CC7-8AC6-C5DF07D026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F7A67-6AC0-4F18-9D91-7A246E56DAAA}" type="datetimeFigureOut">
              <a:rPr lang="ru-RU"/>
              <a:pPr>
                <a:defRPr/>
              </a:pPr>
              <a:t>19.02.2014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9AFE8-A2E7-405F-945A-E8D3006F82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4F5B2-5051-4A7E-A39B-8F61554E8102}" type="datetimeFigureOut">
              <a:rPr lang="ru-RU"/>
              <a:pPr>
                <a:defRPr/>
              </a:pPr>
              <a:t>19.02.2014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ED47F-B92B-44E3-96B7-2CAFAEF866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A5F7E-373A-4843-99E2-348C349DFF53}" type="datetimeFigureOut">
              <a:rPr lang="ru-RU"/>
              <a:pPr>
                <a:defRPr/>
              </a:pPr>
              <a:t>19.02.2014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81C21-11A4-406C-9843-1912686485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C3B695-F517-4725-BB56-7EBA7E10AB26}" type="datetimeFigureOut">
              <a:rPr lang="ru-RU"/>
              <a:pPr>
                <a:defRPr/>
              </a:pPr>
              <a:t>19.02.2014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06F6384-5B98-4DE0-BB92-84DE1490C8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2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66.gi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gif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gif"/><Relationship Id="rId4" Type="http://schemas.openxmlformats.org/officeDocument/2006/relationships/image" Target="../media/image7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gif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66.gif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gif"/><Relationship Id="rId4" Type="http://schemas.openxmlformats.org/officeDocument/2006/relationships/image" Target="../media/image90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uk-UA" sz="2800" b="1" smtClean="0">
                <a:solidFill>
                  <a:schemeClr val="tx1"/>
                </a:solidFill>
              </a:rPr>
              <a:t>Підготувала: </a:t>
            </a:r>
          </a:p>
          <a:p>
            <a:pPr eaLnBrk="1" hangingPunct="1">
              <a:lnSpc>
                <a:spcPct val="80000"/>
              </a:lnSpc>
            </a:pPr>
            <a:r>
              <a:rPr lang="uk-UA" sz="2800" b="1" smtClean="0">
                <a:solidFill>
                  <a:schemeClr val="tx1"/>
                </a:solidFill>
              </a:rPr>
              <a:t>Вчитель географії Буштинської ЗОШ І-ІІІ ступенів </a:t>
            </a:r>
          </a:p>
          <a:p>
            <a:pPr eaLnBrk="1" hangingPunct="1">
              <a:lnSpc>
                <a:spcPct val="80000"/>
              </a:lnSpc>
            </a:pPr>
            <a:r>
              <a:rPr lang="uk-UA" sz="2800" b="1" smtClean="0">
                <a:solidFill>
                  <a:schemeClr val="tx1"/>
                </a:solidFill>
              </a:rPr>
              <a:t>Пасічник Орися Василівна</a:t>
            </a:r>
            <a:endParaRPr lang="ru-RU" sz="2800" b="1" smtClean="0">
              <a:solidFill>
                <a:schemeClr val="tx1"/>
              </a:solidFill>
            </a:endParaRPr>
          </a:p>
        </p:txBody>
      </p:sp>
      <p:sp>
        <p:nvSpPr>
          <p:cNvPr id="14339" name="WordArt 4"/>
          <p:cNvSpPr>
            <a:spLocks noChangeArrowheads="1" noChangeShapeType="1" noTextEdit="1"/>
          </p:cNvSpPr>
          <p:nvPr/>
        </p:nvSpPr>
        <p:spPr bwMode="auto">
          <a:xfrm>
            <a:off x="323850" y="692150"/>
            <a:ext cx="8153400" cy="2590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b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ПІВНІЧНА  АМЕРИКА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67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WordArt 6"/>
          <p:cNvSpPr>
            <a:spLocks noChangeArrowheads="1" noChangeShapeType="1" noTextEdit="1"/>
          </p:cNvSpPr>
          <p:nvPr/>
        </p:nvSpPr>
        <p:spPr bwMode="auto">
          <a:xfrm>
            <a:off x="755650" y="4868863"/>
            <a:ext cx="7561263" cy="1512887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НАЙГАРЯЧІШІ МІСЦЯ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WordArt 4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7848600" cy="1439862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ПРИРОДА  ПІВНІЧНОЇ  АМЕРИКИ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WordArt 8"/>
          <p:cNvSpPr>
            <a:spLocks noChangeArrowheads="1" noChangeShapeType="1" noTextEdit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ГОРИ  КОЛЬДИЛЬЄРИ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Содержимое 2"/>
          <p:cNvSpPr>
            <a:spLocks noGrp="1"/>
          </p:cNvSpPr>
          <p:nvPr>
            <p:ph idx="1"/>
          </p:nvPr>
        </p:nvSpPr>
        <p:spPr>
          <a:xfrm>
            <a:off x="250825" y="260350"/>
            <a:ext cx="8435975" cy="50403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uk-UA" b="1" u="sng" smtClean="0"/>
              <a:t>Тема уроку</a:t>
            </a:r>
            <a:r>
              <a:rPr lang="uk-UA" sz="2600" b="1" smtClean="0"/>
              <a:t>:</a:t>
            </a:r>
            <a:r>
              <a:rPr lang="uk-UA" sz="2600" smtClean="0">
                <a:solidFill>
                  <a:srgbClr val="0000CC"/>
                </a:solidFill>
              </a:rPr>
              <a:t> </a:t>
            </a:r>
            <a:r>
              <a:rPr lang="uk-UA" sz="2600" smtClean="0"/>
              <a:t>Узагальнююче повторення по темі: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uk-UA" sz="2600" smtClean="0"/>
              <a:t>                       </a:t>
            </a:r>
            <a:r>
              <a:rPr lang="en-US" sz="2600" smtClean="0"/>
              <a:t>        </a:t>
            </a:r>
            <a:r>
              <a:rPr lang="uk-UA" sz="2600" b="1" smtClean="0"/>
              <a:t>,,Північна Америка</a:t>
            </a:r>
            <a:r>
              <a:rPr lang="en-US" sz="2600" b="1" smtClean="0"/>
              <a:t>’’</a:t>
            </a:r>
            <a:r>
              <a:rPr lang="uk-UA" sz="2600" b="1" smtClean="0"/>
              <a:t>.</a:t>
            </a:r>
            <a:endParaRPr lang="ru-RU" sz="2600" b="1" smtClean="0"/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uk-UA" b="1" u="sng" smtClean="0"/>
              <a:t>Мета уроку</a:t>
            </a:r>
            <a:r>
              <a:rPr lang="uk-UA" sz="2600" smtClean="0">
                <a:solidFill>
                  <a:schemeClr val="accent1"/>
                </a:solidFill>
              </a:rPr>
              <a:t>: </a:t>
            </a:r>
            <a:r>
              <a:rPr lang="uk-UA" sz="2600" smtClean="0"/>
              <a:t>узагальнити і систематизувати знання з       теми Північна Америка;розвивати вміння аналізувати, систематизувати,порівнювати і робити висновки, сприяти розвитку творчого мислення;виховувати культуру розумової праці; схильність до пошуку, активність.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uk-UA" b="1" u="sng" smtClean="0"/>
              <a:t>Тип уроку</a:t>
            </a:r>
            <a:r>
              <a:rPr lang="uk-UA" sz="2600" smtClean="0"/>
              <a:t>: узагальнення, повторення і систематизація          </a:t>
            </a:r>
            <a:r>
              <a:rPr lang="en-US" sz="2600" smtClean="0"/>
              <a:t>       </a:t>
            </a:r>
            <a:r>
              <a:rPr lang="uk-UA" sz="2600" smtClean="0"/>
              <a:t>знань, вмінь і навиків</a:t>
            </a:r>
            <a:r>
              <a:rPr lang="uk-UA" sz="2600" smtClean="0">
                <a:solidFill>
                  <a:srgbClr val="0000CC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uk-UA" b="1" u="sng" smtClean="0"/>
              <a:t>Обладнання</a:t>
            </a:r>
            <a:r>
              <a:rPr lang="uk-UA" sz="2600" smtClean="0"/>
              <a:t>: фізична карта світу, атласи, практикуми, </a:t>
            </a:r>
            <a:r>
              <a:rPr lang="en-US" sz="2600" smtClean="0"/>
              <a:t>        </a:t>
            </a:r>
            <a:r>
              <a:rPr lang="uk-UA" sz="2600" smtClean="0"/>
              <a:t>ІКТ.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Содержимое 2"/>
          <p:cNvSpPr>
            <a:spLocks noGrp="1"/>
          </p:cNvSpPr>
          <p:nvPr>
            <p:ph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eaLnBrk="1" hangingPunct="1"/>
            <a:r>
              <a:rPr lang="uk-UA" sz="4400" b="1" smtClean="0"/>
              <a:t>Організаційний момент</a:t>
            </a:r>
          </a:p>
          <a:p>
            <a:pPr eaLnBrk="1" hangingPunct="1"/>
            <a:r>
              <a:rPr lang="uk-UA" sz="4400" b="1" smtClean="0"/>
              <a:t>Актуалізація опорних знань і умінь учнів</a:t>
            </a:r>
          </a:p>
          <a:p>
            <a:pPr eaLnBrk="1" hangingPunct="1">
              <a:buFont typeface="Arial" charset="0"/>
              <a:buNone/>
            </a:pPr>
            <a:endParaRPr lang="ru-RU" sz="4400" b="1" smtClean="0"/>
          </a:p>
        </p:txBody>
      </p:sp>
      <p:sp>
        <p:nvSpPr>
          <p:cNvPr id="29699" name="WordArt 6"/>
          <p:cNvSpPr>
            <a:spLocks noChangeArrowheads="1" noChangeShapeType="1" noTextEdit="1"/>
          </p:cNvSpPr>
          <p:nvPr/>
        </p:nvSpPr>
        <p:spPr bwMode="auto">
          <a:xfrm>
            <a:off x="2484438" y="476250"/>
            <a:ext cx="3959225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Хід уроку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buFont typeface="Arial" charset="0"/>
              <a:buNone/>
            </a:pPr>
            <a:r>
              <a:rPr lang="en-US" sz="4400" b="1" smtClean="0"/>
              <a:t>                    </a:t>
            </a:r>
            <a:r>
              <a:rPr lang="uk-UA" sz="4400" b="1" smtClean="0"/>
              <a:t>Прийом </a:t>
            </a:r>
            <a:endParaRPr lang="en-US" sz="4400" b="1" smtClean="0"/>
          </a:p>
          <a:p>
            <a:pPr marL="514350" indent="-514350" eaLnBrk="1" hangingPunct="1">
              <a:buFont typeface="Arial" charset="0"/>
              <a:buNone/>
            </a:pPr>
            <a:r>
              <a:rPr lang="uk-UA" sz="4400" b="1" u="sng" smtClean="0"/>
              <a:t>,,Картографічна </a:t>
            </a:r>
            <a:r>
              <a:rPr lang="en-US" sz="4400" b="1" u="sng" smtClean="0"/>
              <a:t>  </a:t>
            </a:r>
            <a:r>
              <a:rPr lang="uk-UA" sz="4400" b="1" u="sng" smtClean="0"/>
              <a:t>лабораторія</a:t>
            </a:r>
            <a:r>
              <a:rPr lang="en-US" sz="4400" b="1" u="sng" smtClean="0"/>
              <a:t>’’</a:t>
            </a:r>
            <a:endParaRPr lang="ru-RU" sz="4400" b="1" u="sng" smtClean="0"/>
          </a:p>
          <a:p>
            <a:pPr marL="514350" indent="-514350" eaLnBrk="1" hangingPunct="1">
              <a:buFont typeface="Arial" charset="0"/>
              <a:buNone/>
            </a:pPr>
            <a:r>
              <a:rPr lang="uk-UA" sz="4400" b="1" smtClean="0"/>
              <a:t>Робота учнів з німою картою в практикумах, користуючись фізичною картою Північної Америки</a:t>
            </a:r>
          </a:p>
        </p:txBody>
      </p:sp>
      <p:sp>
        <p:nvSpPr>
          <p:cNvPr id="30723" name="WordArt 6"/>
          <p:cNvSpPr>
            <a:spLocks noChangeArrowheads="1" noChangeShapeType="1" noTextEdit="1"/>
          </p:cNvSpPr>
          <p:nvPr/>
        </p:nvSpPr>
        <p:spPr bwMode="auto">
          <a:xfrm>
            <a:off x="250825" y="333375"/>
            <a:ext cx="8424863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Повторення, узагальнення і систематизація знань учнів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13\Мои документы\Мои рисунки\MP Navigator EX\2014_02_19\IMG_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03448"/>
            <a:ext cx="9144000" cy="7461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z="4000" b="1" smtClean="0"/>
              <a:t>Прийом ,,</a:t>
            </a:r>
            <a:r>
              <a:rPr lang="uk-UA" sz="4000" b="1" u="sng" smtClean="0"/>
              <a:t>Біла ворона</a:t>
            </a:r>
            <a:r>
              <a:rPr lang="en-US" sz="4000" b="1" smtClean="0"/>
              <a:t>’’</a:t>
            </a:r>
            <a:r>
              <a:rPr lang="uk-UA" sz="4000" b="1" smtClean="0"/>
              <a:t/>
            </a:r>
            <a:br>
              <a:rPr lang="uk-UA" sz="4000" b="1" smtClean="0"/>
            </a:br>
            <a:r>
              <a:rPr lang="uk-UA" sz="4000" b="1" smtClean="0"/>
              <a:t>Знайти зайве:</a:t>
            </a:r>
            <a:endParaRPr lang="ru-RU" sz="4000" b="1" smtClean="0"/>
          </a:p>
        </p:txBody>
      </p:sp>
      <p:sp>
        <p:nvSpPr>
          <p:cNvPr id="31747" name="Содержимое 2"/>
          <p:cNvSpPr>
            <a:spLocks noGrp="1"/>
          </p:cNvSpPr>
          <p:nvPr>
            <p:ph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eaLnBrk="1" hangingPunct="1"/>
            <a:r>
              <a:rPr lang="uk-UA" i="1" smtClean="0"/>
              <a:t>Помірний, екваторіальний арктичний, субтропічний;</a:t>
            </a:r>
          </a:p>
          <a:p>
            <a:pPr eaLnBrk="1" hangingPunct="1"/>
            <a:r>
              <a:rPr lang="uk-UA" i="1" smtClean="0"/>
              <a:t>Мис Мар</a:t>
            </a:r>
            <a:r>
              <a:rPr lang="en-US" i="1" smtClean="0"/>
              <a:t>’</a:t>
            </a:r>
            <a:r>
              <a:rPr lang="uk-UA" i="1" smtClean="0"/>
              <a:t>ято, мис Принца Уельського, мис Йорк, мис Мерчісон;</a:t>
            </a:r>
          </a:p>
          <a:p>
            <a:pPr eaLnBrk="1" hangingPunct="1"/>
            <a:r>
              <a:rPr lang="uk-UA" i="1" smtClean="0"/>
              <a:t>Бразилія, Канада, США, Мексика;</a:t>
            </a:r>
          </a:p>
          <a:p>
            <a:pPr eaLnBrk="1" hangingPunct="1"/>
            <a:r>
              <a:rPr lang="uk-UA" i="1" smtClean="0"/>
              <a:t>Гудзон, Беринг, Маккензі, Лівінгстон.</a:t>
            </a:r>
            <a:endParaRPr lang="ru-RU" i="1" smtClean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 descr="480px-Северная_Амери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WordArt 6"/>
          <p:cNvSpPr>
            <a:spLocks noChangeArrowheads="1" noChangeShapeType="1" noTextEdit="1"/>
          </p:cNvSpPr>
          <p:nvPr/>
        </p:nvSpPr>
        <p:spPr bwMode="auto">
          <a:xfrm>
            <a:off x="250825" y="549275"/>
            <a:ext cx="8655050" cy="935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8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Європейська колонізація Північної Америки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3"/>
            <a:ext cx="91440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z="4000" b="1" smtClean="0"/>
              <a:t>Номенклатурний диктант</a:t>
            </a:r>
            <a:br>
              <a:rPr lang="uk-UA" sz="4000" b="1" smtClean="0"/>
            </a:br>
            <a:r>
              <a:rPr lang="uk-UA" sz="4000" b="1" smtClean="0"/>
              <a:t>Прийом ,,Самоперевірка</a:t>
            </a:r>
            <a:r>
              <a:rPr lang="en-US" sz="4000" b="1" smtClean="0"/>
              <a:t>’’</a:t>
            </a:r>
            <a:endParaRPr lang="ru-RU" sz="4000" b="1" smtClean="0"/>
          </a:p>
        </p:txBody>
      </p:sp>
      <p:sp>
        <p:nvSpPr>
          <p:cNvPr id="32771" name="Содержимое 2"/>
          <p:cNvSpPr>
            <a:spLocks noGrp="1"/>
          </p:cNvSpPr>
          <p:nvPr>
            <p:ph idx="1"/>
          </p:nvPr>
        </p:nvSpPr>
        <p:spPr>
          <a:xfrm>
            <a:off x="428625" y="2492375"/>
            <a:ext cx="8229600" cy="25209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uk-UA" i="1" smtClean="0"/>
              <a:t>Вчитель показує на карті географічні об’єкти, а учні записують по номенклатурі</a:t>
            </a:r>
            <a:endParaRPr lang="ru-RU" i="1" smtClean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z="4000" b="1" smtClean="0"/>
              <a:t>Прийом ,,Дивую</a:t>
            </a:r>
            <a:r>
              <a:rPr lang="en-US" sz="4000" b="1" smtClean="0"/>
              <a:t>’’</a:t>
            </a:r>
            <a:r>
              <a:rPr lang="uk-UA" sz="4000" b="1" smtClean="0"/>
              <a:t/>
            </a:r>
            <a:br>
              <a:rPr lang="uk-UA" sz="4000" b="1" smtClean="0"/>
            </a:br>
            <a:r>
              <a:rPr lang="uk-UA" sz="4000" b="1" smtClean="0"/>
              <a:t/>
            </a:r>
            <a:br>
              <a:rPr lang="uk-UA" sz="4000" b="1" smtClean="0"/>
            </a:br>
            <a:r>
              <a:rPr lang="uk-UA" sz="4000" b="1" i="1" smtClean="0"/>
              <a:t>Випереджальне завдання учнів:</a:t>
            </a:r>
            <a:endParaRPr lang="ru-RU" sz="4000" b="1" i="1" smtClean="0"/>
          </a:p>
        </p:txBody>
      </p:sp>
      <p:sp>
        <p:nvSpPr>
          <p:cNvPr id="33795" name="Содержимое 2"/>
          <p:cNvSpPr>
            <a:spLocks noGrp="1"/>
          </p:cNvSpPr>
          <p:nvPr>
            <p:ph idx="1"/>
          </p:nvPr>
        </p:nvSpPr>
        <p:spPr>
          <a:xfrm>
            <a:off x="468313" y="2205038"/>
            <a:ext cx="8229600" cy="3921125"/>
          </a:xfrm>
        </p:spPr>
        <p:txBody>
          <a:bodyPr/>
          <a:lstStyle/>
          <a:p>
            <a:pPr eaLnBrk="1" hangingPunct="1"/>
            <a:r>
              <a:rPr lang="uk-UA" i="1" smtClean="0"/>
              <a:t>Ніагарський водоспад;</a:t>
            </a:r>
          </a:p>
          <a:p>
            <a:pPr eaLnBrk="1" hangingPunct="1"/>
            <a:r>
              <a:rPr lang="uk-UA" i="1" smtClean="0"/>
              <a:t>Великий каньйон Колорадо;</a:t>
            </a:r>
          </a:p>
          <a:p>
            <a:pPr eaLnBrk="1" hangingPunct="1"/>
            <a:r>
              <a:rPr lang="uk-UA" i="1" smtClean="0"/>
              <a:t>Йєллоустонський національний парк;</a:t>
            </a:r>
          </a:p>
          <a:p>
            <a:pPr eaLnBrk="1" hangingPunct="1"/>
            <a:r>
              <a:rPr lang="uk-UA" i="1" smtClean="0"/>
              <a:t>Пустеля Долина Смерті</a:t>
            </a:r>
          </a:p>
          <a:p>
            <a:pPr eaLnBrk="1" hangingPunct="1"/>
            <a:r>
              <a:rPr lang="uk-UA" i="1" smtClean="0"/>
              <a:t>Розлом Сан - Андреас</a:t>
            </a:r>
            <a:endParaRPr lang="ru-RU" i="1" smtClean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WordArt 3"/>
          <p:cNvSpPr>
            <a:spLocks noChangeArrowheads="1" noChangeShapeType="1" noTextEdit="1"/>
          </p:cNvSpPr>
          <p:nvPr/>
        </p:nvSpPr>
        <p:spPr bwMode="auto">
          <a:xfrm>
            <a:off x="323850" y="981075"/>
            <a:ext cx="8316913" cy="935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НІАГАРСЬКИЙ   ВОДОСПАД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686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993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672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251095">
            <a:off x="4643438" y="0"/>
            <a:ext cx="3581400" cy="208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830503">
            <a:off x="468313" y="2205038"/>
            <a:ext cx="3733800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4160838"/>
            <a:ext cx="4038600" cy="269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03113">
            <a:off x="4797425" y="1984375"/>
            <a:ext cx="3960813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66800" y="4419600"/>
            <a:ext cx="28194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5" descr="velikij_grand_kanon_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WordArt 4"/>
          <p:cNvSpPr>
            <a:spLocks noChangeArrowheads="1" noChangeShapeType="1" noTextEdit="1"/>
          </p:cNvSpPr>
          <p:nvPr/>
        </p:nvSpPr>
        <p:spPr bwMode="auto">
          <a:xfrm>
            <a:off x="323850" y="333375"/>
            <a:ext cx="8351838" cy="1800225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ru-RU" sz="32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Великий каньйон Колорадо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6386" name="Rectangl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6387" name="Picture 6" descr="Ny-Statue-Of-Liber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413" y="-457200"/>
            <a:ext cx="9753601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WordArt 7"/>
          <p:cNvSpPr>
            <a:spLocks noChangeArrowheads="1" noChangeShapeType="1" noTextEdit="1"/>
          </p:cNvSpPr>
          <p:nvPr/>
        </p:nvSpPr>
        <p:spPr bwMode="auto">
          <a:xfrm>
            <a:off x="395288" y="260350"/>
            <a:ext cx="8353425" cy="1296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47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СТАТУЯ  СВОБОДИ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4036" name="Picture 8" descr="Grand-Canyon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2" descr="Grand-Canyon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90708">
            <a:off x="4572000" y="533400"/>
            <a:ext cx="3657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417195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11" descr="Grand-Canyon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19321">
            <a:off x="3352800" y="2133600"/>
            <a:ext cx="2852738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9" descr="gal0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309092">
            <a:off x="228600" y="3048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10" descr="grand-canyon[4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48606">
            <a:off x="762000" y="3200400"/>
            <a:ext cx="2590800" cy="18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13" descr="velikij_grand_kanon_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9400" y="3581400"/>
            <a:ext cx="208915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800600"/>
            <a:ext cx="253206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12" descr="Grand-Canyon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90708">
            <a:off x="4572000" y="549275"/>
            <a:ext cx="3657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WordArt 5"/>
          <p:cNvSpPr>
            <a:spLocks noChangeArrowheads="1" noChangeShapeType="1" noTextEdit="1"/>
          </p:cNvSpPr>
          <p:nvPr/>
        </p:nvSpPr>
        <p:spPr bwMode="auto">
          <a:xfrm>
            <a:off x="1042988" y="4868863"/>
            <a:ext cx="7581900" cy="1728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33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Йєлоустонський національний парк</a:t>
            </a:r>
          </a:p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786419">
            <a:off x="228600" y="457200"/>
            <a:ext cx="365760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472169">
            <a:off x="5867400" y="4572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228600"/>
            <a:ext cx="2971800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20685">
            <a:off x="228600" y="2667000"/>
            <a:ext cx="3276600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14950" y="2667000"/>
            <a:ext cx="38290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35191">
            <a:off x="4727575" y="2608263"/>
            <a:ext cx="3962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0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1430556">
            <a:off x="381000" y="4343400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1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62400" y="4800600"/>
            <a:ext cx="3810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WordArt 10"/>
          <p:cNvSpPr>
            <a:spLocks noChangeArrowheads="1" noChangeShapeType="1" noTextEdit="1"/>
          </p:cNvSpPr>
          <p:nvPr/>
        </p:nvSpPr>
        <p:spPr bwMode="auto">
          <a:xfrm>
            <a:off x="468313" y="404813"/>
            <a:ext cx="7848600" cy="1017587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ПУСТЕЛЯ  ДОЛИНА  СМЕРТІ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120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7411" name="WordArt 8"/>
          <p:cNvSpPr>
            <a:spLocks noChangeArrowheads="1" noChangeShapeType="1" noTextEdit="1"/>
          </p:cNvSpPr>
          <p:nvPr/>
        </p:nvSpPr>
        <p:spPr bwMode="auto">
          <a:xfrm>
            <a:off x="611188" y="333375"/>
            <a:ext cx="7848600" cy="935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Національний парк   Брайс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0" name="WordArt 11"/>
          <p:cNvSpPr>
            <a:spLocks noChangeArrowheads="1" noChangeShapeType="1" noTextEdit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14"/>
              </a:avLst>
            </a:prstTxWarp>
          </a:bodyPr>
          <a:lstStyle/>
          <a:p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Парк Долина Смерті та камінці,</a:t>
            </a:r>
          </a:p>
          <a:p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що самі пересуваються по ній 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530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632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734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0" name="WordArt 5"/>
          <p:cNvSpPr>
            <a:spLocks noChangeArrowheads="1" noChangeShapeType="1" noTextEdit="1"/>
          </p:cNvSpPr>
          <p:nvPr/>
        </p:nvSpPr>
        <p:spPr bwMode="auto">
          <a:xfrm>
            <a:off x="179388" y="404813"/>
            <a:ext cx="8640762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Розлом Сан - Андреас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939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144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246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5"/>
          <p:cNvSpPr>
            <a:spLocks noChangeArrowheads="1" noChangeShapeType="1" noTextEdit="1"/>
          </p:cNvSpPr>
          <p:nvPr/>
        </p:nvSpPr>
        <p:spPr bwMode="auto">
          <a:xfrm>
            <a:off x="611188" y="5084763"/>
            <a:ext cx="7777162" cy="1223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Мис Принца Уельського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z="4000" b="1" smtClean="0"/>
              <a:t>Прийом </a:t>
            </a:r>
            <a:r>
              <a:rPr lang="en-US" sz="4000" b="1" smtClean="0"/>
              <a:t/>
            </a:r>
            <a:br>
              <a:rPr lang="en-US" sz="4000" b="1" smtClean="0"/>
            </a:br>
            <a:r>
              <a:rPr lang="uk-UA" sz="4000" b="1" smtClean="0"/>
              <a:t>,,</a:t>
            </a:r>
            <a:r>
              <a:rPr lang="uk-UA" sz="4000" b="1" u="sng" smtClean="0"/>
              <a:t>Географічна фізкультхвилинка</a:t>
            </a:r>
            <a:r>
              <a:rPr lang="en-US" sz="4000" b="1" smtClean="0"/>
              <a:t>’’</a:t>
            </a:r>
            <a:endParaRPr lang="ru-RU" sz="4000" b="1" smtClean="0"/>
          </a:p>
        </p:txBody>
      </p:sp>
      <p:sp>
        <p:nvSpPr>
          <p:cNvPr id="63491" name="Содержимое 2"/>
          <p:cNvSpPr>
            <a:spLocks noGrp="1"/>
          </p:cNvSpPr>
          <p:nvPr>
            <p:ph idx="1"/>
          </p:nvPr>
        </p:nvSpPr>
        <p:spPr>
          <a:xfrm>
            <a:off x="611188" y="1557338"/>
            <a:ext cx="7921625" cy="4464050"/>
          </a:xfrm>
        </p:spPr>
        <p:txBody>
          <a:bodyPr/>
          <a:lstStyle/>
          <a:p>
            <a:pPr eaLnBrk="1" hangingPunct="1"/>
            <a:r>
              <a:rPr lang="uk-UA" i="1" smtClean="0"/>
              <a:t>Встаньте, коли почуєте поняття про дослідження материка</a:t>
            </a:r>
          </a:p>
          <a:p>
            <a:pPr eaLnBrk="1" hangingPunct="1"/>
            <a:r>
              <a:rPr lang="uk-UA" i="1" smtClean="0"/>
              <a:t>Встаньте на носки, руки в гору, коли це поняття стосується природних зон Північної Америки</a:t>
            </a:r>
          </a:p>
          <a:p>
            <a:pPr eaLnBrk="1" hangingPunct="1"/>
            <a:r>
              <a:rPr lang="uk-UA" i="1" smtClean="0"/>
              <a:t>Розведіть руки в сторони – поняття про внутрішні води</a:t>
            </a:r>
          </a:p>
          <a:p>
            <a:pPr eaLnBrk="1" hangingPunct="1"/>
            <a:r>
              <a:rPr lang="uk-UA" i="1" smtClean="0"/>
              <a:t>Сядьте за парту – політична карта</a:t>
            </a:r>
          </a:p>
          <a:p>
            <a:pPr eaLnBrk="1" hangingPunct="1"/>
            <a:endParaRPr lang="ru-RU" i="1" smtClean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4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smtClean="0"/>
              <a:t> </a:t>
            </a:r>
            <a:br>
              <a:rPr lang="en-US" sz="4000" b="1" smtClean="0"/>
            </a:br>
            <a:r>
              <a:rPr lang="uk-UA" sz="4000" b="1" smtClean="0"/>
              <a:t/>
            </a:r>
            <a:br>
              <a:rPr lang="uk-UA" sz="4000" b="1" smtClean="0"/>
            </a:br>
            <a:r>
              <a:rPr lang="uk-UA" sz="4000" b="1" smtClean="0"/>
              <a:t>Прийом </a:t>
            </a:r>
            <a:br>
              <a:rPr lang="uk-UA" sz="4000" b="1" smtClean="0"/>
            </a:br>
            <a:r>
              <a:rPr lang="uk-UA" b="1" u="sng" smtClean="0"/>
              <a:t>,,Асоціативний кущ</a:t>
            </a:r>
            <a:r>
              <a:rPr lang="en-US" b="1" u="sng" smtClean="0"/>
              <a:t>’’</a:t>
            </a:r>
            <a:r>
              <a:rPr lang="uk-UA" sz="4000" b="1" smtClean="0"/>
              <a:t/>
            </a:r>
            <a:br>
              <a:rPr lang="uk-UA" sz="4000" b="1" smtClean="0"/>
            </a:br>
            <a:r>
              <a:rPr lang="uk-UA" sz="4000" b="1" smtClean="0"/>
              <a:t>Робота учнів в групах</a:t>
            </a:r>
            <a:r>
              <a:rPr lang="en-US" sz="4000" b="1" smtClean="0"/>
              <a:t/>
            </a:r>
            <a:br>
              <a:rPr lang="en-US" sz="4000" b="1" smtClean="0"/>
            </a:br>
            <a:endParaRPr lang="ru-RU" sz="4000" b="1" smtClean="0"/>
          </a:p>
        </p:txBody>
      </p:sp>
      <p:sp>
        <p:nvSpPr>
          <p:cNvPr id="64515" name="Содержимое 2"/>
          <p:cNvSpPr>
            <a:spLocks noGrp="1"/>
          </p:cNvSpPr>
          <p:nvPr>
            <p:ph idx="1"/>
          </p:nvPr>
        </p:nvSpPr>
        <p:spPr>
          <a:xfrm>
            <a:off x="468313" y="2349500"/>
            <a:ext cx="8156575" cy="29511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uk-UA" b="1" i="1" smtClean="0"/>
              <a:t>Завдання: </a:t>
            </a:r>
            <a:r>
              <a:rPr lang="uk-UA" i="1" smtClean="0"/>
              <a:t>скласти асоціативний кущ щодо природних зон Північної Америки.</a:t>
            </a:r>
          </a:p>
          <a:p>
            <a:pPr eaLnBrk="1" hangingPunct="1">
              <a:buFontTx/>
              <a:buChar char="-"/>
            </a:pPr>
            <a:r>
              <a:rPr lang="uk-UA" sz="2800" i="1" smtClean="0"/>
              <a:t>Тундра і лісотундра;</a:t>
            </a:r>
          </a:p>
          <a:p>
            <a:pPr eaLnBrk="1" hangingPunct="1">
              <a:buFontTx/>
              <a:buChar char="-"/>
            </a:pPr>
            <a:r>
              <a:rPr lang="uk-UA" sz="2800" i="1" smtClean="0"/>
              <a:t>Тайга і мішані ліси;</a:t>
            </a:r>
          </a:p>
          <a:p>
            <a:pPr eaLnBrk="1" hangingPunct="1">
              <a:buFontTx/>
              <a:buChar char="-"/>
            </a:pPr>
            <a:r>
              <a:rPr lang="uk-UA" sz="2800" i="1" smtClean="0"/>
              <a:t>Лісостеп і степ;</a:t>
            </a:r>
          </a:p>
          <a:p>
            <a:pPr eaLnBrk="1" hangingPunct="1">
              <a:buFontTx/>
              <a:buChar char="-"/>
            </a:pPr>
            <a:r>
              <a:rPr lang="uk-UA" sz="2800" i="1" smtClean="0"/>
              <a:t>Напівпустелі і пустелі.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5" name="Rectangle 97"/>
          <p:cNvSpPr>
            <a:spLocks noChangeArrowheads="1"/>
          </p:cNvSpPr>
          <p:nvPr/>
        </p:nvSpPr>
        <p:spPr bwMode="auto">
          <a:xfrm>
            <a:off x="2051050" y="3141663"/>
            <a:ext cx="50958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2800" b="1">
                <a:solidFill>
                  <a:srgbClr val="0070C0"/>
                </a:solidFill>
                <a:latin typeface="Bookman Old Style" pitchFamily="18" charset="0"/>
              </a:rPr>
              <a:t>Зона арктичних пустель</a:t>
            </a:r>
            <a:r>
              <a:rPr lang="ru-RU" sz="2800" b="1">
                <a:solidFill>
                  <a:srgbClr val="0070C0"/>
                </a:solidFill>
                <a:latin typeface="Bookman Old Style" pitchFamily="18" charset="0"/>
              </a:rPr>
              <a:t> </a:t>
            </a:r>
          </a:p>
        </p:txBody>
      </p:sp>
      <p:pic>
        <p:nvPicPr>
          <p:cNvPr id="65538" name="Picture 98" descr="ар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" y="620713"/>
            <a:ext cx="3370263" cy="224631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5539" name="Picture 99" descr="ар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0238" y="620713"/>
            <a:ext cx="3354387" cy="22367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5540" name="Picture 100" descr="аркт"/>
          <p:cNvPicPr>
            <a:picLocks noChangeAspect="1" noChangeArrowheads="1"/>
          </p:cNvPicPr>
          <p:nvPr/>
        </p:nvPicPr>
        <p:blipFill>
          <a:blip r:embed="rId4" cstate="print"/>
          <a:srcRect l="1981" t="2582" r="2017" b="11055"/>
          <a:stretch>
            <a:fillRect/>
          </a:stretch>
        </p:blipFill>
        <p:spPr bwMode="auto">
          <a:xfrm>
            <a:off x="119063" y="4065588"/>
            <a:ext cx="4414837" cy="26447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5541" name="Picture 101" descr="арктичні пустелі"/>
          <p:cNvPicPr>
            <a:picLocks noChangeAspect="1" noChangeArrowheads="1"/>
          </p:cNvPicPr>
          <p:nvPr/>
        </p:nvPicPr>
        <p:blipFill>
          <a:blip r:embed="rId5" cstate="print"/>
          <a:srcRect l="1720" t="3020" r="2544" b="10570"/>
          <a:stretch>
            <a:fillRect/>
          </a:stretch>
        </p:blipFill>
        <p:spPr bwMode="auto">
          <a:xfrm>
            <a:off x="4618038" y="4065588"/>
            <a:ext cx="4391025" cy="26495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5542" name="Picture 102" descr="аркт"/>
          <p:cNvPicPr>
            <a:picLocks noChangeAspect="1" noChangeArrowheads="1"/>
          </p:cNvPicPr>
          <p:nvPr/>
        </p:nvPicPr>
        <p:blipFill>
          <a:blip r:embed="rId6" cstate="print"/>
          <a:srcRect t="8980"/>
          <a:stretch>
            <a:fillRect/>
          </a:stretch>
        </p:blipFill>
        <p:spPr bwMode="auto">
          <a:xfrm>
            <a:off x="3527425" y="115888"/>
            <a:ext cx="2136775" cy="25908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5543" name="Picture 103" descr="animated_earth_1new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852738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8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2411413" y="3213100"/>
            <a:ext cx="43926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2800" b="1">
                <a:solidFill>
                  <a:srgbClr val="0070C0"/>
                </a:solidFill>
                <a:latin typeface="Bookman Old Style" pitchFamily="18" charset="0"/>
              </a:rPr>
              <a:t>Тундра та лісотундра</a:t>
            </a:r>
            <a:endParaRPr lang="ru-RU" sz="2800" b="1">
              <a:solidFill>
                <a:srgbClr val="0070C0"/>
              </a:solidFill>
              <a:latin typeface="Bookman Old Style" pitchFamily="18" charset="0"/>
            </a:endParaRPr>
          </a:p>
        </p:txBody>
      </p:sp>
      <p:pic>
        <p:nvPicPr>
          <p:cNvPr id="66562" name="Picture 5" descr="тундр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13" y="53975"/>
            <a:ext cx="3198812" cy="239871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6563" name="Picture 6" descr="тундра весня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9950" y="3789363"/>
            <a:ext cx="4427538" cy="30003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6564" name="Picture 7" descr="тундр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7238" y="42863"/>
            <a:ext cx="3232150" cy="242411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6565" name="Picture 8" descr="тундр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" y="3803650"/>
            <a:ext cx="4443413" cy="29987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6566" name="Picture 10" descr="TundraAndPeaks"/>
          <p:cNvPicPr>
            <a:picLocks noChangeAspect="1" noChangeArrowheads="1"/>
          </p:cNvPicPr>
          <p:nvPr/>
        </p:nvPicPr>
        <p:blipFill>
          <a:blip r:embed="rId6" cstate="print"/>
          <a:srcRect l="17336" r="21562"/>
          <a:stretch>
            <a:fillRect/>
          </a:stretch>
        </p:blipFill>
        <p:spPr bwMode="auto">
          <a:xfrm>
            <a:off x="3392488" y="333375"/>
            <a:ext cx="2327275" cy="285591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6567" name="Picture 11" descr="animated_earth_1new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825" y="2492375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492500" y="1557338"/>
            <a:ext cx="1666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uk-UA" sz="2800" b="1">
                <a:solidFill>
                  <a:srgbClr val="0070C0"/>
                </a:solidFill>
                <a:latin typeface="Bookman Old Style" pitchFamily="18" charset="0"/>
              </a:rPr>
              <a:t>Тайга   </a:t>
            </a:r>
          </a:p>
        </p:txBody>
      </p:sp>
      <p:pic>
        <p:nvPicPr>
          <p:cNvPr id="67586" name="Picture 5" descr="0013-013-Les"/>
          <p:cNvPicPr>
            <a:picLocks noChangeAspect="1" noChangeArrowheads="1"/>
          </p:cNvPicPr>
          <p:nvPr/>
        </p:nvPicPr>
        <p:blipFill>
          <a:blip r:embed="rId2" cstate="print"/>
          <a:srcRect b="17407"/>
          <a:stretch>
            <a:fillRect/>
          </a:stretch>
        </p:blipFill>
        <p:spPr bwMode="auto">
          <a:xfrm>
            <a:off x="0" y="3919538"/>
            <a:ext cx="4441825" cy="293846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7587" name="Picture 6" descr="tajga_zimoj_big"/>
          <p:cNvPicPr>
            <a:picLocks noChangeAspect="1" noChangeArrowheads="1"/>
          </p:cNvPicPr>
          <p:nvPr/>
        </p:nvPicPr>
        <p:blipFill>
          <a:blip r:embed="rId3" cstate="print"/>
          <a:srcRect b="14822"/>
          <a:stretch>
            <a:fillRect/>
          </a:stretch>
        </p:blipFill>
        <p:spPr bwMode="auto">
          <a:xfrm>
            <a:off x="-11113" y="-4763"/>
            <a:ext cx="3022601" cy="34337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7588" name="Picture 7" descr="тайг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3763" y="3929063"/>
            <a:ext cx="4438650" cy="29289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7589" name="Picture 8" descr="4190-big"/>
          <p:cNvPicPr>
            <a:picLocks noChangeAspect="1" noChangeArrowheads="1"/>
          </p:cNvPicPr>
          <p:nvPr/>
        </p:nvPicPr>
        <p:blipFill>
          <a:blip r:embed="rId5" cstate="print"/>
          <a:srcRect t="12297" b="7640"/>
          <a:stretch>
            <a:fillRect/>
          </a:stretch>
        </p:blipFill>
        <p:spPr bwMode="auto">
          <a:xfrm>
            <a:off x="6116638" y="-12700"/>
            <a:ext cx="3017837" cy="34242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7590" name="Picture 9" descr="animated_earth_1new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113" y="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157413" y="160338"/>
            <a:ext cx="58118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uk-UA" sz="2800" b="1">
                <a:solidFill>
                  <a:srgbClr val="0070C0"/>
                </a:solidFill>
                <a:latin typeface="Bookman Old Style" pitchFamily="18" charset="0"/>
              </a:rPr>
              <a:t>Мішані та широколисті ліси</a:t>
            </a:r>
            <a:r>
              <a:rPr lang="ru-RU" sz="2800" b="1">
                <a:solidFill>
                  <a:srgbClr val="0070C0"/>
                </a:solidFill>
                <a:latin typeface="Bookman Old Style" pitchFamily="18" charset="0"/>
              </a:rPr>
              <a:t> </a:t>
            </a:r>
          </a:p>
        </p:txBody>
      </p:sp>
      <p:pic>
        <p:nvPicPr>
          <p:cNvPr id="68610" name="Picture 5" descr="широколисті ліс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3860800"/>
            <a:ext cx="4032250" cy="28019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8611" name="Picture 6" descr="мішані ліс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688" y="1041400"/>
            <a:ext cx="4019550" cy="27082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8612" name="Picture 7" descr="широко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836613"/>
            <a:ext cx="4375150" cy="58324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8613" name="Picture 8" descr="animated_earth_1new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0"/>
            <a:ext cx="1042987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2700338" y="3068638"/>
            <a:ext cx="40957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uk-UA" sz="2800" b="1">
                <a:solidFill>
                  <a:srgbClr val="0070C0"/>
                </a:solidFill>
                <a:latin typeface="Bookman Old Style" pitchFamily="18" charset="0"/>
              </a:rPr>
              <a:t>Лісостепи та прерії</a:t>
            </a:r>
            <a:r>
              <a:rPr lang="ru-RU" sz="2800" b="1">
                <a:solidFill>
                  <a:srgbClr val="0070C0"/>
                </a:solidFill>
                <a:latin typeface="Bookman Old Style" pitchFamily="18" charset="0"/>
              </a:rPr>
              <a:t> </a:t>
            </a:r>
          </a:p>
        </p:txBody>
      </p:sp>
      <p:pic>
        <p:nvPicPr>
          <p:cNvPr id="69634" name="Picture 5" descr="природна прері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00025"/>
            <a:ext cx="4067175" cy="27066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9635" name="Picture 6" descr="прерії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810000"/>
            <a:ext cx="4105275" cy="28416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9636" name="Picture 7" descr="лісостеп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3825875"/>
            <a:ext cx="3803650" cy="28273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9637" name="Picture 8" descr="w_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263" y="188913"/>
            <a:ext cx="3789362" cy="27019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9638" name="Picture 9" descr="animated_earth_1new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" y="2924175"/>
            <a:ext cx="936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2424113" y="71438"/>
            <a:ext cx="49752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uk-UA" sz="2800" b="1">
                <a:solidFill>
                  <a:srgbClr val="0070C0"/>
                </a:solidFill>
                <a:latin typeface="Bookman Old Style" pitchFamily="18" charset="0"/>
              </a:rPr>
              <a:t>Напівпустелі та пустелі</a:t>
            </a:r>
            <a:r>
              <a:rPr lang="ru-RU" sz="2800" b="1">
                <a:solidFill>
                  <a:srgbClr val="0070C0"/>
                </a:solidFill>
                <a:latin typeface="Bookman Old Style" pitchFamily="18" charset="0"/>
              </a:rPr>
              <a:t> </a:t>
            </a:r>
          </a:p>
        </p:txBody>
      </p:sp>
      <p:pic>
        <p:nvPicPr>
          <p:cNvPr id="70658" name="Picture 5" descr="тропічні пустелі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5525" y="2157413"/>
            <a:ext cx="2057400" cy="30829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0659" name="Picture 6" descr="screen-1-Holodnym_dnem_v_park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50" y="692150"/>
            <a:ext cx="3384550" cy="253841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0660" name="Picture 7" descr="пустелі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50" y="4103688"/>
            <a:ext cx="3384550" cy="26511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0661" name="Picture 8" descr="пустелі"/>
          <p:cNvPicPr>
            <a:picLocks noChangeAspect="1" noChangeArrowheads="1"/>
          </p:cNvPicPr>
          <p:nvPr/>
        </p:nvPicPr>
        <p:blipFill>
          <a:blip r:embed="rId5" cstate="print"/>
          <a:srcRect r="10103"/>
          <a:stretch>
            <a:fillRect/>
          </a:stretch>
        </p:blipFill>
        <p:spPr bwMode="auto">
          <a:xfrm>
            <a:off x="5692775" y="4098925"/>
            <a:ext cx="3381375" cy="26590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0662" name="Picture 9" descr="h51308yubr-mke022"/>
          <p:cNvPicPr>
            <a:picLocks noChangeAspect="1" noChangeArrowheads="1"/>
          </p:cNvPicPr>
          <p:nvPr/>
        </p:nvPicPr>
        <p:blipFill>
          <a:blip r:embed="rId6" cstate="print"/>
          <a:srcRect r="8502"/>
          <a:stretch>
            <a:fillRect/>
          </a:stretch>
        </p:blipFill>
        <p:spPr bwMode="auto">
          <a:xfrm>
            <a:off x="5692775" y="654050"/>
            <a:ext cx="3379788" cy="26431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0663" name="Picture 10" descr="animated_earth_1new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738" y="5373688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2411413" y="0"/>
            <a:ext cx="45751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2800" b="1">
                <a:solidFill>
                  <a:srgbClr val="0070C0"/>
                </a:solidFill>
                <a:latin typeface="Bookman Old Style" pitchFamily="18" charset="0"/>
              </a:rPr>
              <a:t>Перемінно-вологі ліси</a:t>
            </a:r>
            <a:r>
              <a:rPr lang="ru-RU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71682" name="Picture 5" descr="перемі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763588"/>
            <a:ext cx="4276725" cy="59499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1683" name="Picture 6" descr="перемінно-вологі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765175"/>
            <a:ext cx="4127500" cy="27559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1684" name="Picture 7" descr="04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3635375"/>
            <a:ext cx="4138612" cy="31051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1685" name="Picture 8" descr="animated_earth_1new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088" y="0"/>
            <a:ext cx="7921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z="4000" b="1" smtClean="0"/>
              <a:t>Прийом ,,Мандруємо і досліджуємо</a:t>
            </a:r>
            <a:r>
              <a:rPr lang="en-US" sz="4000" b="1" smtClean="0"/>
              <a:t>’’</a:t>
            </a:r>
            <a:endParaRPr lang="ru-RU" sz="4000" b="1" smtClean="0"/>
          </a:p>
        </p:txBody>
      </p:sp>
      <p:sp>
        <p:nvSpPr>
          <p:cNvPr id="7270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uk-UA" i="1" smtClean="0"/>
              <a:t>Який одяг треба взяти із собою влітку(взимку), якщо відправитись мандрувати на узбережжя Гудзонової затоки, на півострів Каліфорнія, на північне узбережжя Великих озер, на узбережжя Мексиканської затоки?</a:t>
            </a:r>
            <a:endParaRPr lang="ru-RU" i="1" smtClean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WordArt 7"/>
          <p:cNvSpPr>
            <a:spLocks noChangeArrowheads="1" noChangeShapeType="1" noTextEdit="1"/>
          </p:cNvSpPr>
          <p:nvPr/>
        </p:nvSpPr>
        <p:spPr bwMode="auto">
          <a:xfrm>
            <a:off x="684213" y="333375"/>
            <a:ext cx="7058025" cy="1728788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ru-RU" sz="4000" b="1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Провінційний   парк     Алгонкін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73731" name="WordArt 4"/>
          <p:cNvSpPr>
            <a:spLocks noChangeArrowheads="1" noChangeShapeType="1" noTextEdit="1"/>
          </p:cNvSpPr>
          <p:nvPr/>
        </p:nvSpPr>
        <p:spPr bwMode="auto">
          <a:xfrm rot="211968">
            <a:off x="2124075" y="188913"/>
            <a:ext cx="4967288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16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Підсумок уроку: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WordArt 7"/>
          <p:cNvSpPr>
            <a:spLocks noChangeArrowheads="1" noChangeShapeType="1" noTextEdit="1"/>
          </p:cNvSpPr>
          <p:nvPr/>
        </p:nvSpPr>
        <p:spPr bwMode="auto">
          <a:xfrm>
            <a:off x="914400" y="1219200"/>
            <a:ext cx="7010400" cy="1524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ДЯКУЮ     ЗА     УВАГУ!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WordArt 5"/>
          <p:cNvSpPr>
            <a:spLocks noChangeArrowheads="1" noChangeShapeType="1" noTextEdit="1"/>
          </p:cNvSpPr>
          <p:nvPr/>
        </p:nvSpPr>
        <p:spPr bwMode="auto">
          <a:xfrm>
            <a:off x="539750" y="5157788"/>
            <a:ext cx="8064500" cy="9350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озеро Гамільтон Пул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WordArt 7"/>
          <p:cNvSpPr>
            <a:spLocks noChangeArrowheads="1" noChangeShapeType="1" noTextEdit="1"/>
          </p:cNvSpPr>
          <p:nvPr/>
        </p:nvSpPr>
        <p:spPr bwMode="auto">
          <a:xfrm>
            <a:off x="539750" y="549275"/>
            <a:ext cx="7993063" cy="1150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19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ВЕЛИКІ  АМЕРИКАНСЬКІ  ОЗЕРА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389</Words>
  <Application>Microsoft Office PowerPoint</Application>
  <PresentationFormat>Экран (4:3)</PresentationFormat>
  <Paragraphs>69</Paragraphs>
  <Slides>61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Прийом ,,Біла ворона’’ Знайти зайве:</vt:lpstr>
      <vt:lpstr>Номенклатурний диктант Прийом ,,Самоперевірка’’</vt:lpstr>
      <vt:lpstr>Прийом ,,Дивую’’  Випереджальне завдання учнів: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Прийом  ,,Географічна фізкультхвилинка’’</vt:lpstr>
      <vt:lpstr>   Прийом  ,,Асоціативний кущ’’ Робота учнів в групах 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Прийом ,,Мандруємо і досліджуємо’’</vt:lpstr>
      <vt:lpstr>Слайд 60</vt:lpstr>
      <vt:lpstr>Слайд 61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123</cp:lastModifiedBy>
  <cp:revision>21</cp:revision>
  <dcterms:created xsi:type="dcterms:W3CDTF">2014-02-15T16:08:50Z</dcterms:created>
  <dcterms:modified xsi:type="dcterms:W3CDTF">2014-02-19T20:55:43Z</dcterms:modified>
</cp:coreProperties>
</file>