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77" r:id="rId5"/>
    <p:sldId id="276" r:id="rId6"/>
    <p:sldId id="259" r:id="rId7"/>
    <p:sldId id="273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4" r:id="rId16"/>
    <p:sldId id="267" r:id="rId17"/>
    <p:sldId id="268" r:id="rId18"/>
    <p:sldId id="269" r:id="rId19"/>
    <p:sldId id="270" r:id="rId20"/>
    <p:sldId id="272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2DF98C1-66ED-4BF5-92A4-51DD11EA1C1B}">
          <p14:sldIdLst>
            <p14:sldId id="256"/>
            <p14:sldId id="257"/>
            <p14:sldId id="258"/>
            <p14:sldId id="277"/>
            <p14:sldId id="276"/>
            <p14:sldId id="259"/>
            <p14:sldId id="273"/>
            <p14:sldId id="260"/>
            <p14:sldId id="261"/>
            <p14:sldId id="262"/>
            <p14:sldId id="263"/>
            <p14:sldId id="264"/>
            <p14:sldId id="265"/>
            <p14:sldId id="266"/>
            <p14:sldId id="274"/>
            <p14:sldId id="267"/>
            <p14:sldId id="268"/>
            <p14:sldId id="269"/>
            <p14:sldId id="270"/>
            <p14:sldId id="272"/>
            <p14:sldId id="278"/>
          </p14:sldIdLst>
        </p14:section>
        <p14:section name="Раздел без заголовка" id="{E59EB47F-1EA4-4C1D-BC91-6C46DA718A43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7BDB-BDB6-4D20-9140-BC4C3D91899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ADD2-9579-4E26-8370-00065003CE5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7BDB-BDB6-4D20-9140-BC4C3D91899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ADD2-9579-4E26-8370-00065003CE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7BDB-BDB6-4D20-9140-BC4C3D91899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ADD2-9579-4E26-8370-00065003CE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7BDB-BDB6-4D20-9140-BC4C3D91899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ADD2-9579-4E26-8370-00065003CE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7BDB-BDB6-4D20-9140-BC4C3D91899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156ADD2-9579-4E26-8370-00065003CE5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7BDB-BDB6-4D20-9140-BC4C3D91899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ADD2-9579-4E26-8370-00065003CE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7BDB-BDB6-4D20-9140-BC4C3D91899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ADD2-9579-4E26-8370-00065003CE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7BDB-BDB6-4D20-9140-BC4C3D91899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ADD2-9579-4E26-8370-00065003CE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7BDB-BDB6-4D20-9140-BC4C3D91899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ADD2-9579-4E26-8370-00065003CE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7BDB-BDB6-4D20-9140-BC4C3D91899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ADD2-9579-4E26-8370-00065003CE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7BDB-BDB6-4D20-9140-BC4C3D91899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ADD2-9579-4E26-8370-00065003CE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1407BDB-BDB6-4D20-9140-BC4C3D91899D}" type="datetimeFigureOut">
              <a:rPr lang="ru-RU" smtClean="0"/>
              <a:t>18.11.2013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156ADD2-9579-4E26-8370-00065003CE53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6335712" cy="2220664"/>
          </a:xfrm>
        </p:spPr>
        <p:txBody>
          <a:bodyPr>
            <a:noAutofit/>
          </a:bodyPr>
          <a:lstStyle/>
          <a:p>
            <a:r>
              <a:rPr lang="uk-UA" sz="8000" b="1" i="1" dirty="0" smtClean="0">
                <a:solidFill>
                  <a:srgbClr val="92D050"/>
                </a:solidFill>
              </a:rPr>
              <a:t>Світовий  Океан </a:t>
            </a:r>
            <a:endParaRPr lang="ru-RU" sz="8000" b="1" i="1" dirty="0">
              <a:solidFill>
                <a:srgbClr val="92D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540544" y="4002880"/>
            <a:ext cx="8062912" cy="151435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289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22" y="-23698"/>
            <a:ext cx="9197122" cy="688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Суходіл в океані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Рельеф дна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Світового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океану 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поверхня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дна океану,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розвинута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 межах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різних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типів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земної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кори: континентального,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перехідного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океанічного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Основні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структурні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елементи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цього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рельєфу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: </a:t>
            </a:r>
            <a:endParaRPr lang="ru-RU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)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рівнина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підводної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окраїни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материків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та великих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островів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континентальний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шельф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);</a:t>
            </a:r>
          </a:p>
          <a:p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б)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материковий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схил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;</a:t>
            </a:r>
          </a:p>
          <a:p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в)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материкове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підніжжя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; </a:t>
            </a:r>
            <a:endParaRPr lang="ru-RU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г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) ложе океану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із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серединно-океанічними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складчасто-бриловими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хребтами,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океанічними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валами,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підвищеннями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плато.</a:t>
            </a:r>
          </a:p>
        </p:txBody>
      </p:sp>
    </p:spTree>
    <p:extLst>
      <p:ext uri="{BB962C8B-B14F-4D97-AF65-F5344CB8AC3E}">
        <p14:creationId xmlns:p14="http://schemas.microsoft.com/office/powerpoint/2010/main" val="1747977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54591"/>
            <a:ext cx="9144000" cy="6795959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Континентальний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шельф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має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порівняно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рівну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плоску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поверхню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 кутом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нахилу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меншим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ніж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один градус. Вона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положисто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тягнеться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до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глибини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200 м. Ширина шельфу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різна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1 до 1500 км.</a:t>
            </a:r>
          </a:p>
          <a:p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Материковий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схил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тягнеться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середньому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до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глибини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не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менш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як 2000 м.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Характеризується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різким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розчленуванням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рельєфу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: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наявністю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частих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глибоких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каньйонів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терас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зсувів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Підводні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каньйони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починаються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здебільшого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зовнішньому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шельфі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Багато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 них 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продовженням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наземних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річкових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долин: Конго,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Нігеру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Амазонки,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Міссісіпі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Колумбії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Колорадо.</a:t>
            </a:r>
          </a:p>
        </p:txBody>
      </p:sp>
    </p:spTree>
    <p:extLst>
      <p:ext uri="{BB962C8B-B14F-4D97-AF65-F5344CB8AC3E}">
        <p14:creationId xmlns:p14="http://schemas.microsoft.com/office/powerpoint/2010/main" val="1341067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Ложе Океану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9367"/>
            <a:ext cx="9144000" cy="5438633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Ложе океану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займає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найнижчий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рівень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земної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поверхні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4000 до 5000—6000 м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глибини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між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материковим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підніжжям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серединно-океанічними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хребтами. Ложе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складене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земною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корою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океанічного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типу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характеризується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слабкими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вертикальними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рухами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Поряд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 плоскими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ділянками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ньому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трапляються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підводні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хребти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обширні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підняття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— плато, пороги,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що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тягнуться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одного берега океану до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іншого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1258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Серединно-океанічні</a:t>
            </a:r>
            <a:r>
              <a:rPr lang="ru-RU" dirty="0"/>
              <a:t> </a:t>
            </a:r>
            <a:r>
              <a:rPr lang="ru-RU" dirty="0" err="1"/>
              <a:t>хребти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Серединно-океанічні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хребти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це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вели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підводні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гірські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споруди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здебільшого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посередині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океанів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Вони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складаються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кількох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подовжніх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пасом. У них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зустрічаються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числен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поперечні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розломи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з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якими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також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пов'язані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глибокі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підводні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каньйони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Найбільші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хребти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— Середин но-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Атлантичний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Східно-Тихі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океанський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Серединно-Атлантичний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хребет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простягається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на 20 000 км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островів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Шпіц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бергену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до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Антарктиди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південь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Африки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він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з'єднується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Африкансько-Антарктичним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хребтом і переходить у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Західно-Індійський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хребет,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який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середній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частині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океану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називається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Центральним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Індійським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Далі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Цент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рольний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Індійський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хребет через Австрало-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Антарктичне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підняття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переходить у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Південно-Тихоокеанське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підняття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останнє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— у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Східно-Тихоокеанське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4128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Рельєф дна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ru-RU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У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рельєфі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океанічного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дна 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також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вулканічні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конуси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великі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улоговини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На великих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підняттях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океанічного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дна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розмішено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багате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вулканічних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гір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які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виступають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поверхню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групами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островів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Це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наприклад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Маршалові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Гавайські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Полінезійські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Алеутські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Курильські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острови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</a:p>
          <a:p>
            <a:endParaRPr lang="ru-RU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дні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океанів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багато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плоских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або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слабо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нахилених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частин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дна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океанів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відокремлених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віл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улоговин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виступами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Вони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називаються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плато.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шельфів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вони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відрізняються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тим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що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знаходяться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глибині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1 до 2 км та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більше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Наприклад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Фолклендське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плато 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схід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Фолклендських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островів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543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Суходіл в океані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Серед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вод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Світового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океану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розміщується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суходіл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Величезні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ділянки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суходолу – материки. 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їх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краях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виступають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півострови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що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далеко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вдаються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водний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простір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Найбільшими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півостровами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Європи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Піренейський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Апеннінський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Азії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–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Аравійський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Індостан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Індокитай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Африки –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Сомалі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Північної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Америки – Лабрадор.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Найбільшим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півостровом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Україні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що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вдається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Чорне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море, 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Кримський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4729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Острови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Острови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невеликі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(в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порівнянні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 материками)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ділянки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суші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з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усіх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боків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оточені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водою. 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Землі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декілька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тисяч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островів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Зустрічаються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поодинокі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острови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групи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островів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архіпелаги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)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ланцюжкові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острови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морські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океанічні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річкові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озерні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За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походженням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вони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бувають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материкові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й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самостійні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вулканічні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й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коралові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00210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Материкові острови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Материкові</a:t>
            </a:r>
            <a:r>
              <a:rPr lang="ru-RU" dirty="0" smtClean="0"/>
              <a:t> </a:t>
            </a:r>
            <a:r>
              <a:rPr lang="ru-RU" dirty="0" err="1"/>
              <a:t>острови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колишні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материка,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відділилися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опускання</a:t>
            </a:r>
            <a:r>
              <a:rPr lang="ru-RU" dirty="0"/>
              <a:t> </a:t>
            </a:r>
            <a:r>
              <a:rPr lang="ru-RU" dirty="0" err="1"/>
              <a:t>ділянки</a:t>
            </a:r>
            <a:r>
              <a:rPr lang="ru-RU" dirty="0"/>
              <a:t> суходолу. Вони </a:t>
            </a:r>
            <a:r>
              <a:rPr lang="ru-RU" dirty="0" err="1"/>
              <a:t>розташовані</a:t>
            </a:r>
            <a:r>
              <a:rPr lang="ru-RU" dirty="0"/>
              <a:t> на </a:t>
            </a:r>
            <a:r>
              <a:rPr lang="ru-RU" dirty="0" err="1"/>
              <a:t>материковій</a:t>
            </a:r>
            <a:r>
              <a:rPr lang="ru-RU" dirty="0"/>
              <a:t> </a:t>
            </a:r>
            <a:r>
              <a:rPr lang="ru-RU" dirty="0" err="1"/>
              <a:t>обмілині</a:t>
            </a:r>
            <a:r>
              <a:rPr lang="ru-RU" dirty="0"/>
              <a:t>.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Великобританія</a:t>
            </a:r>
            <a:r>
              <a:rPr lang="ru-RU" dirty="0"/>
              <a:t>, Мадагаскар, </a:t>
            </a:r>
            <a:r>
              <a:rPr lang="ru-RU" dirty="0" err="1" smtClean="0"/>
              <a:t>Шрі</a:t>
            </a:r>
            <a:r>
              <a:rPr lang="ru-RU" dirty="0" smtClean="0"/>
              <a:t>-Ланка.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119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Вулканічні острови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 err="1"/>
              <a:t>Вулканічні</a:t>
            </a:r>
            <a:r>
              <a:rPr lang="ru-RU" dirty="0"/>
              <a:t> </a:t>
            </a:r>
            <a:r>
              <a:rPr lang="ru-RU" dirty="0" err="1"/>
              <a:t>острови</a:t>
            </a:r>
            <a:r>
              <a:rPr lang="ru-RU" dirty="0"/>
              <a:t> </a:t>
            </a:r>
            <a:r>
              <a:rPr lang="ru-RU" dirty="0" err="1"/>
              <a:t>виникли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вивержень</a:t>
            </a:r>
            <a:r>
              <a:rPr lang="ru-RU" dirty="0"/>
              <a:t> </a:t>
            </a:r>
            <a:r>
              <a:rPr lang="ru-RU" dirty="0" err="1"/>
              <a:t>вулканів</a:t>
            </a:r>
            <a:r>
              <a:rPr lang="ru-RU" dirty="0"/>
              <a:t> на </a:t>
            </a:r>
            <a:r>
              <a:rPr lang="ru-RU" dirty="0" err="1"/>
              <a:t>дні</a:t>
            </a:r>
            <a:r>
              <a:rPr lang="ru-RU" dirty="0"/>
              <a:t> </a:t>
            </a:r>
            <a:r>
              <a:rPr lang="ru-RU" dirty="0" err="1"/>
              <a:t>океанів</a:t>
            </a:r>
            <a:r>
              <a:rPr lang="ru-RU" dirty="0"/>
              <a:t> і </a:t>
            </a:r>
            <a:r>
              <a:rPr lang="ru-RU" dirty="0" err="1"/>
              <a:t>морів</a:t>
            </a:r>
            <a:r>
              <a:rPr lang="ru-RU" dirty="0"/>
              <a:t>. </a:t>
            </a:r>
            <a:r>
              <a:rPr lang="ru-RU" dirty="0" err="1"/>
              <a:t>Зазвичай</a:t>
            </a:r>
            <a:r>
              <a:rPr lang="ru-RU" dirty="0"/>
              <a:t> вони </a:t>
            </a:r>
            <a:r>
              <a:rPr lang="ru-RU" dirty="0" err="1"/>
              <a:t>невеликі</a:t>
            </a:r>
            <a:r>
              <a:rPr lang="ru-RU" dirty="0"/>
              <a:t>, але </a:t>
            </a:r>
            <a:r>
              <a:rPr lang="ru-RU" dirty="0" err="1"/>
              <a:t>високо</a:t>
            </a:r>
            <a:r>
              <a:rPr lang="ru-RU" dirty="0"/>
              <a:t> </a:t>
            </a:r>
            <a:r>
              <a:rPr lang="ru-RU" dirty="0" err="1"/>
              <a:t>здіймаються</a:t>
            </a:r>
            <a:r>
              <a:rPr lang="ru-RU" dirty="0"/>
              <a:t> над </a:t>
            </a:r>
            <a:r>
              <a:rPr lang="ru-RU" dirty="0" err="1"/>
              <a:t>рівнем</a:t>
            </a:r>
            <a:r>
              <a:rPr lang="ru-RU" dirty="0"/>
              <a:t> океану. </a:t>
            </a:r>
            <a:r>
              <a:rPr lang="ru-RU" dirty="0" err="1"/>
              <a:t>Таке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 </a:t>
            </a:r>
            <a:r>
              <a:rPr lang="ru-RU" dirty="0" err="1"/>
              <a:t>Гавайські</a:t>
            </a:r>
            <a:r>
              <a:rPr lang="ru-RU" dirty="0"/>
              <a:t> </a:t>
            </a:r>
            <a:r>
              <a:rPr lang="ru-RU" dirty="0" err="1"/>
              <a:t>острови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цілком</a:t>
            </a:r>
            <a:r>
              <a:rPr lang="ru-RU" dirty="0"/>
              <a:t> </a:t>
            </a:r>
            <a:r>
              <a:rPr lang="ru-RU" dirty="0" err="1"/>
              <a:t>складені</a:t>
            </a:r>
            <a:r>
              <a:rPr lang="ru-RU" dirty="0"/>
              <a:t> з </a:t>
            </a:r>
            <a:r>
              <a:rPr lang="ru-RU" dirty="0" err="1"/>
              <a:t>лави</a:t>
            </a:r>
            <a:r>
              <a:rPr lang="ru-RU" dirty="0"/>
              <a:t> </a:t>
            </a:r>
            <a:r>
              <a:rPr lang="ru-RU" dirty="0" err="1"/>
              <a:t>підводних</a:t>
            </a:r>
            <a:r>
              <a:rPr lang="ru-RU" dirty="0"/>
              <a:t> і </a:t>
            </a:r>
            <a:r>
              <a:rPr lang="ru-RU" dirty="0" err="1"/>
              <a:t>наземних</a:t>
            </a:r>
            <a:r>
              <a:rPr lang="ru-RU" dirty="0"/>
              <a:t> </a:t>
            </a:r>
            <a:r>
              <a:rPr lang="ru-RU" dirty="0" err="1"/>
              <a:t>вивержень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66217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Коралові острови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Коралові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острови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утворюються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результаті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скупчення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вапнякових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скелетів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морських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організмів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–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коралових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поліпів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Вони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прикріплюються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до дна 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невеликій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глибині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(до 50 м)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ростуть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вгору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вшир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Коралові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поліпи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можуть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жити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тільки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теплих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водах (не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нижче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20 0С). Тому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коралові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острові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розташовані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лише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тропічних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широтах.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Ці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острови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–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невеликі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невисокі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Вони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ледь-ледь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підносяться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над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рівнем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океану.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Іноді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корали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утворюють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гірлянди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уздовж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берегів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– так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званні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бар’єрні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рифи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Багато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коралових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островів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у Тихому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океані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Найбільшою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кораловою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спорудою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що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складається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багатьох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підводних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надводних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островків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є Великий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Бар’єрний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риф.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Його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довжина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2 000 км, ширина – до 200 км.</a:t>
            </a:r>
          </a:p>
        </p:txBody>
      </p:sp>
    </p:spTree>
    <p:extLst>
      <p:ext uri="{BB962C8B-B14F-4D97-AF65-F5344CB8AC3E}">
        <p14:creationId xmlns:p14="http://schemas.microsoft.com/office/powerpoint/2010/main" val="3724257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Світовий океан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8856984" cy="5445224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Світовий</a:t>
            </a:r>
            <a:r>
              <a:rPr lang="ru-RU" dirty="0">
                <a:solidFill>
                  <a:schemeClr val="bg1"/>
                </a:solidFill>
              </a:rPr>
              <a:t> океан — </a:t>
            </a:r>
            <a:r>
              <a:rPr lang="ru-RU" dirty="0" err="1">
                <a:solidFill>
                  <a:schemeClr val="bg1"/>
                </a:solidFill>
              </a:rPr>
              <a:t>безперервна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водна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оболонка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земної</a:t>
            </a:r>
            <a:r>
              <a:rPr lang="ru-RU" dirty="0">
                <a:solidFill>
                  <a:schemeClr val="bg1"/>
                </a:solidFill>
              </a:rPr>
              <a:t> кори (</a:t>
            </a:r>
            <a:r>
              <a:rPr lang="ru-RU" dirty="0" err="1">
                <a:solidFill>
                  <a:schemeClr val="bg1"/>
                </a:solidFill>
              </a:rPr>
              <a:t>океаносфера</a:t>
            </a:r>
            <a:r>
              <a:rPr lang="ru-RU" dirty="0">
                <a:solidFill>
                  <a:schemeClr val="bg1"/>
                </a:solidFill>
              </a:rPr>
              <a:t>),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оточує</a:t>
            </a:r>
            <a:r>
              <a:rPr lang="ru-RU" dirty="0">
                <a:solidFill>
                  <a:schemeClr val="bg1"/>
                </a:solidFill>
              </a:rPr>
              <a:t> материки. </a:t>
            </a:r>
            <a:r>
              <a:rPr lang="ru-RU" dirty="0" err="1">
                <a:solidFill>
                  <a:schemeClr val="bg1"/>
                </a:solidFill>
              </a:rPr>
              <a:t>Він</a:t>
            </a:r>
            <a:r>
              <a:rPr lang="ru-RU" dirty="0">
                <a:solidFill>
                  <a:schemeClr val="bg1"/>
                </a:solidFill>
              </a:rPr>
              <a:t> становить 70,8 % (361 </a:t>
            </a:r>
            <a:r>
              <a:rPr lang="ru-RU" dirty="0" err="1">
                <a:solidFill>
                  <a:schemeClr val="bg1"/>
                </a:solidFill>
              </a:rPr>
              <a:t>мли</a:t>
            </a:r>
            <a:r>
              <a:rPr lang="ru-RU" dirty="0">
                <a:solidFill>
                  <a:schemeClr val="bg1"/>
                </a:solidFill>
              </a:rPr>
              <a:t> км2) </a:t>
            </a:r>
            <a:r>
              <a:rPr lang="ru-RU" dirty="0" err="1">
                <a:solidFill>
                  <a:schemeClr val="bg1"/>
                </a:solidFill>
              </a:rPr>
              <a:t>земної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поверхні</a:t>
            </a:r>
            <a:r>
              <a:rPr lang="ru-RU" dirty="0">
                <a:solidFill>
                  <a:schemeClr val="bg1"/>
                </a:solidFill>
              </a:rPr>
              <a:t>, у </a:t>
            </a:r>
            <a:r>
              <a:rPr lang="ru-RU" dirty="0" err="1">
                <a:solidFill>
                  <a:schemeClr val="bg1"/>
                </a:solidFill>
              </a:rPr>
              <a:t>ньому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зосереджено</a:t>
            </a:r>
            <a:r>
              <a:rPr lang="ru-RU" dirty="0">
                <a:solidFill>
                  <a:schemeClr val="bg1"/>
                </a:solidFill>
              </a:rPr>
              <a:t> 96,5 % (1370 млн.км3) </a:t>
            </a:r>
            <a:r>
              <a:rPr lang="ru-RU" dirty="0" err="1">
                <a:solidFill>
                  <a:schemeClr val="bg1"/>
                </a:solidFill>
              </a:rPr>
              <a:t>усіх</a:t>
            </a:r>
            <a:r>
              <a:rPr lang="ru-RU" dirty="0">
                <a:solidFill>
                  <a:schemeClr val="bg1"/>
                </a:solidFill>
              </a:rPr>
              <a:t> вод </a:t>
            </a:r>
            <a:r>
              <a:rPr lang="ru-RU" dirty="0" err="1">
                <a:solidFill>
                  <a:schemeClr val="bg1"/>
                </a:solidFill>
              </a:rPr>
              <a:t>планети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Залежно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будови</a:t>
            </a:r>
            <a:r>
              <a:rPr lang="ru-RU" dirty="0">
                <a:solidFill>
                  <a:schemeClr val="bg1"/>
                </a:solidFill>
              </a:rPr>
              <a:t> дна, </a:t>
            </a:r>
            <a:r>
              <a:rPr lang="ru-RU" dirty="0" err="1">
                <a:solidFill>
                  <a:schemeClr val="bg1"/>
                </a:solidFill>
              </a:rPr>
              <a:t>обрисів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материкових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берегів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руху</a:t>
            </a:r>
            <a:r>
              <a:rPr lang="ru-RU" dirty="0">
                <a:solidFill>
                  <a:schemeClr val="bg1"/>
                </a:solidFill>
              </a:rPr>
              <a:t> вод структура </a:t>
            </a:r>
            <a:r>
              <a:rPr lang="ru-RU" dirty="0" err="1">
                <a:solidFill>
                  <a:schemeClr val="bg1"/>
                </a:solidFill>
              </a:rPr>
              <a:t>Світового</a:t>
            </a:r>
            <a:r>
              <a:rPr lang="ru-RU" dirty="0">
                <a:solidFill>
                  <a:schemeClr val="bg1"/>
                </a:solidFill>
              </a:rPr>
              <a:t> океану </a:t>
            </a:r>
            <a:r>
              <a:rPr lang="ru-RU" dirty="0" err="1">
                <a:solidFill>
                  <a:schemeClr val="bg1"/>
                </a:solidFill>
              </a:rPr>
              <a:t>складається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океанів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морів</a:t>
            </a:r>
            <a:r>
              <a:rPr lang="ru-RU" dirty="0">
                <a:solidFill>
                  <a:schemeClr val="bg1"/>
                </a:solidFill>
              </a:rPr>
              <a:t>, заток і проток.</a:t>
            </a:r>
          </a:p>
        </p:txBody>
      </p:sp>
    </p:spTree>
    <p:extLst>
      <p:ext uri="{BB962C8B-B14F-4D97-AF65-F5344CB8AC3E}">
        <p14:creationId xmlns:p14="http://schemas.microsoft.com/office/powerpoint/2010/main" val="255050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До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найбільших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островів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належать: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Гренландія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(2176 тис. км2), Нова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Гвінея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(829 тис. км2),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Калімантан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(734 тис. км2), Мадагаскар (590 тис. км2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),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найбільший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півострів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–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Аравійський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(2,8 млн км2).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563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600" i="1" dirty="0" smtClean="0">
                <a:solidFill>
                  <a:srgbClr val="FFFF00"/>
                </a:solidFill>
              </a:rPr>
              <a:t>Дякуємо за увагу!</a:t>
            </a:r>
            <a:endParaRPr lang="ru-RU" sz="6600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6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605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Океан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3600400"/>
          </a:xfrm>
        </p:spPr>
        <p:txBody>
          <a:bodyPr>
            <a:noAutofit/>
          </a:bodyPr>
          <a:lstStyle/>
          <a:p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Єдиний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Світовий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океан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поділяють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великі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частини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–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окремі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океани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Незважаючи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вільний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обмін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водами,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кожний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океанів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має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своєрідні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властивості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: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певні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температури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води,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солоність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течії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рельєф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дна.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Найбільшим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найглибшим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океанів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є Тихий.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Він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займає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половину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площі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Світового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океану –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майже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180 млн. км2. Рекордна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глибина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ньому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відмічена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Маріанській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западині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– 11 022 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м.</a:t>
            </a:r>
          </a:p>
        </p:txBody>
      </p:sp>
    </p:spTree>
    <p:extLst>
      <p:ext uri="{BB962C8B-B14F-4D97-AF65-F5344CB8AC3E}">
        <p14:creationId xmlns:p14="http://schemas.microsoft.com/office/powerpoint/2010/main" val="147697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0648"/>
            <a:ext cx="8892480" cy="4896544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Атлантичний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океан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вдвічі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менший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площею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ніж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Тихий.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Він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вузький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витягнутий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півночі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південь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на 16 000 км.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Третім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площею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другим за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глибиною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Індійський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океан, 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розташований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переважно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Південній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півкулі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Межі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океанів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співпадають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 берегами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материків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островів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А там, де 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тільки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водний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простір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межі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проводять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умовно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меридіанами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5010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7220"/>
            <a:ext cx="82296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Північний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Льодовитий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океан –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найменший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найбільш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мілкий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усіх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океанів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Через те,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що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він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розташований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навколо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Північного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полюсу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переважно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полярним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колом,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середня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частина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океану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завжди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вкрита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кригою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Іноді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вчені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виділяють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ще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Південний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океан,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складений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частин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Тихого,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Атлантичного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Індійського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океанів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що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омивають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Антарктиду. </a:t>
            </a:r>
          </a:p>
          <a:p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Межі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океанів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співпадають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 берегами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материків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островів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А там, де 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тільки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водний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простір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межі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проводять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умовно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меридіанами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979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9" y="0"/>
            <a:ext cx="91484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/>
          <a:lstStyle/>
          <a:p>
            <a:r>
              <a:rPr lang="uk-UA" dirty="0" smtClean="0"/>
              <a:t>Море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8892480" cy="5445224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Море 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частина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Світового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океану,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що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відокремлена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нього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суходолом,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підводним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підвищенням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або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островами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має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своєрідний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гідрометеорологічний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режим. За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ступенем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відокремлення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режимом 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внутрішні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моря 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це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що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знаходяться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глибоко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суходолі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сполучаються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 океаном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однією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або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кількома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протоками.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Наприклад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Азовське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Чорне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Середземне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Окраїнні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моря 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це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ті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що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недалеко в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суходолі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й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відокремлюються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океану островами,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півостровами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нерівностями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дна, як-от Берингове. До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міжострівних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морів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належать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Яванське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Сулавесі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та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ін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Усього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планеті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налічується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до 60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морів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Вони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займають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близько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60 %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площі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Світового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океану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832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0" y="12254"/>
            <a:ext cx="9127660" cy="684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Внутрішні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моря далеко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вдаються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суходіл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з’єднуються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 океаном протоками. Прикладами таких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морів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Середземне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Чорне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Азовське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Червоне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Окраїнні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моря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розміщуються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окраїнах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материків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Вони мало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вдаються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суходіл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слабо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відособлені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від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океану.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Наприклад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Берингове.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Найбільше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море 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планеті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–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Філіппінське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площа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якого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становить 5,7 млн км2.</a:t>
            </a:r>
          </a:p>
        </p:txBody>
      </p:sp>
    </p:spTree>
    <p:extLst>
      <p:ext uri="{BB962C8B-B14F-4D97-AF65-F5344CB8AC3E}">
        <p14:creationId xmlns:p14="http://schemas.microsoft.com/office/powerpoint/2010/main" val="2186332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64" y="14909"/>
            <a:ext cx="9163964" cy="684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Затока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4896544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Затока 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частина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акваторії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моря (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або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океану),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що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заглиблюється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суходіл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має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вільний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водообмін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основним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водним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басейном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За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походженням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розрізняють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океанічні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й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морські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затоки, за формою—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воронкоподібні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витягнуті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розгалужені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за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властивостями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вод 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опріснені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солонуваті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солоні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за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глибиною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—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мілководні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й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глибоководні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Наприклад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Одеська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Біскайська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Бенгальська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затоки</a:t>
            </a:r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</a:p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Так,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Атлантичний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океан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біля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берегів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Європи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утворює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Біскайську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затоку, 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Індійський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океан,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вдаючись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суходіл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півдні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Азії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–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Бенгальську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 Великими затоками є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Мексиканська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ru-RU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Гвінейська</a:t>
            </a:r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078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Протока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Протока — </a:t>
            </a:r>
            <a:r>
              <a:rPr lang="ru-RU" dirty="0" err="1">
                <a:solidFill>
                  <a:schemeClr val="bg1"/>
                </a:solidFill>
              </a:rPr>
              <a:t>порівняно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вузька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смуга</a:t>
            </a:r>
            <a:r>
              <a:rPr lang="ru-RU" dirty="0">
                <a:solidFill>
                  <a:schemeClr val="bg1"/>
                </a:solidFill>
              </a:rPr>
              <a:t> води,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розділяє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які-небудь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ділянки</a:t>
            </a:r>
            <a:r>
              <a:rPr lang="ru-RU" dirty="0">
                <a:solidFill>
                  <a:schemeClr val="bg1"/>
                </a:solidFill>
              </a:rPr>
              <a:t> суходолу і </a:t>
            </a:r>
            <a:r>
              <a:rPr lang="ru-RU" dirty="0" err="1">
                <a:solidFill>
                  <a:schemeClr val="bg1"/>
                </a:solidFill>
              </a:rPr>
              <a:t>з'єднує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суміжні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водні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басейни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або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їхні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частини</a:t>
            </a:r>
            <a:r>
              <a:rPr lang="ru-RU" dirty="0">
                <a:solidFill>
                  <a:schemeClr val="bg1"/>
                </a:solidFill>
              </a:rPr>
              <a:t>.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err="1">
                <a:solidFill>
                  <a:schemeClr val="bg1"/>
                </a:solidFill>
              </a:rPr>
              <a:t>Наприклад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Гібралтарська</a:t>
            </a:r>
            <a:r>
              <a:rPr lang="ru-RU" dirty="0">
                <a:solidFill>
                  <a:schemeClr val="bg1"/>
                </a:solidFill>
              </a:rPr>
              <a:t> протока </a:t>
            </a:r>
            <a:r>
              <a:rPr lang="ru-RU" dirty="0" err="1">
                <a:solidFill>
                  <a:schemeClr val="bg1"/>
                </a:solidFill>
              </a:rPr>
              <a:t>з’єднує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Середземне</a:t>
            </a:r>
            <a:r>
              <a:rPr lang="ru-RU" dirty="0">
                <a:solidFill>
                  <a:schemeClr val="bg1"/>
                </a:solidFill>
              </a:rPr>
              <a:t> море з </a:t>
            </a:r>
            <a:r>
              <a:rPr lang="ru-RU" dirty="0" err="1">
                <a:solidFill>
                  <a:schemeClr val="bg1"/>
                </a:solidFill>
              </a:rPr>
              <a:t>Атлантичним</a:t>
            </a:r>
            <a:r>
              <a:rPr lang="ru-RU" dirty="0">
                <a:solidFill>
                  <a:schemeClr val="bg1"/>
                </a:solidFill>
              </a:rPr>
              <a:t> океаном і </a:t>
            </a:r>
            <a:r>
              <a:rPr lang="ru-RU" dirty="0" err="1">
                <a:solidFill>
                  <a:schemeClr val="bg1"/>
                </a:solidFill>
              </a:rPr>
              <a:t>відокремлює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Європу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Африки, а протока Босфор </a:t>
            </a:r>
            <a:r>
              <a:rPr lang="ru-RU" dirty="0" err="1">
                <a:solidFill>
                  <a:schemeClr val="bg1"/>
                </a:solidFill>
              </a:rPr>
              <a:t>відділяє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Європу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Азії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з’єднує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Мармурове</a:t>
            </a:r>
            <a:r>
              <a:rPr lang="ru-RU" dirty="0">
                <a:solidFill>
                  <a:schemeClr val="bg1"/>
                </a:solidFill>
              </a:rPr>
              <a:t> море з </a:t>
            </a:r>
            <a:r>
              <a:rPr lang="ru-RU" dirty="0" err="1">
                <a:solidFill>
                  <a:schemeClr val="bg1"/>
                </a:solidFill>
              </a:rPr>
              <a:t>Чорним</a:t>
            </a:r>
            <a:r>
              <a:rPr lang="ru-RU" dirty="0">
                <a:solidFill>
                  <a:schemeClr val="bg1"/>
                </a:solidFill>
              </a:rPr>
              <a:t>. Берингова протока </a:t>
            </a:r>
            <a:r>
              <a:rPr lang="ru-RU" dirty="0" err="1">
                <a:solidFill>
                  <a:schemeClr val="bg1"/>
                </a:solidFill>
              </a:rPr>
              <a:t>з’єднує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Північний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Льодовитий</a:t>
            </a:r>
            <a:r>
              <a:rPr lang="ru-RU" dirty="0">
                <a:solidFill>
                  <a:schemeClr val="bg1"/>
                </a:solidFill>
              </a:rPr>
              <a:t> океан з Тихим і </a:t>
            </a:r>
            <a:r>
              <a:rPr lang="ru-RU" dirty="0" err="1">
                <a:solidFill>
                  <a:schemeClr val="bg1"/>
                </a:solidFill>
              </a:rPr>
              <a:t>роз’єднує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Євразію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Північну</a:t>
            </a:r>
            <a:r>
              <a:rPr lang="ru-RU" dirty="0">
                <a:solidFill>
                  <a:schemeClr val="bg1"/>
                </a:solidFill>
              </a:rPr>
              <a:t> Америку. В </a:t>
            </a:r>
            <a:r>
              <a:rPr lang="ru-RU" dirty="0" err="1">
                <a:solidFill>
                  <a:schemeClr val="bg1"/>
                </a:solidFill>
              </a:rPr>
              <a:t>Україні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Керченська</a:t>
            </a:r>
            <a:r>
              <a:rPr lang="ru-RU" dirty="0">
                <a:solidFill>
                  <a:schemeClr val="bg1"/>
                </a:solidFill>
              </a:rPr>
              <a:t> протока </a:t>
            </a:r>
            <a:r>
              <a:rPr lang="ru-RU" dirty="0" err="1">
                <a:solidFill>
                  <a:schemeClr val="bg1"/>
                </a:solidFill>
              </a:rPr>
              <a:t>з’єднує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Чорне</a:t>
            </a:r>
            <a:r>
              <a:rPr lang="ru-RU" dirty="0">
                <a:solidFill>
                  <a:schemeClr val="bg1"/>
                </a:solidFill>
              </a:rPr>
              <a:t> море з </a:t>
            </a:r>
            <a:r>
              <a:rPr lang="ru-RU" dirty="0" err="1">
                <a:solidFill>
                  <a:schemeClr val="bg1"/>
                </a:solidFill>
              </a:rPr>
              <a:t>Азовським</a:t>
            </a:r>
            <a:r>
              <a:rPr lang="ru-RU" dirty="0">
                <a:solidFill>
                  <a:schemeClr val="bg1"/>
                </a:solidFill>
              </a:rPr>
              <a:t>. </a:t>
            </a:r>
            <a:r>
              <a:rPr lang="ru-RU" dirty="0" err="1">
                <a:solidFill>
                  <a:schemeClr val="bg1"/>
                </a:solidFill>
              </a:rPr>
              <a:t>Найширшою</a:t>
            </a:r>
            <a:r>
              <a:rPr lang="ru-RU" dirty="0">
                <a:solidFill>
                  <a:schemeClr val="bg1"/>
                </a:solidFill>
              </a:rPr>
              <a:t> (1 120 км) і </a:t>
            </a:r>
            <a:r>
              <a:rPr lang="ru-RU" dirty="0" err="1">
                <a:solidFill>
                  <a:schemeClr val="bg1"/>
                </a:solidFill>
              </a:rPr>
              <a:t>найглибшою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ru-RU" dirty="0" err="1">
                <a:solidFill>
                  <a:schemeClr val="bg1"/>
                </a:solidFill>
              </a:rPr>
              <a:t>понад</a:t>
            </a:r>
            <a:r>
              <a:rPr lang="ru-RU" dirty="0">
                <a:solidFill>
                  <a:schemeClr val="bg1"/>
                </a:solidFill>
              </a:rPr>
              <a:t> 5 000 м) протокою на </a:t>
            </a:r>
            <a:r>
              <a:rPr lang="ru-RU" dirty="0" err="1">
                <a:solidFill>
                  <a:schemeClr val="bg1"/>
                </a:solidFill>
              </a:rPr>
              <a:t>Землі</a:t>
            </a:r>
            <a:r>
              <a:rPr lang="ru-RU" dirty="0">
                <a:solidFill>
                  <a:schemeClr val="bg1"/>
                </a:solidFill>
              </a:rPr>
              <a:t> є протока Дрейка.</a:t>
            </a:r>
          </a:p>
        </p:txBody>
      </p:sp>
    </p:spTree>
    <p:extLst>
      <p:ext uri="{BB962C8B-B14F-4D97-AF65-F5344CB8AC3E}">
        <p14:creationId xmlns:p14="http://schemas.microsoft.com/office/powerpoint/2010/main" val="136954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2">
      <a:dk1>
        <a:srgbClr val="000000"/>
      </a:dk1>
      <a:lt1>
        <a:srgbClr val="000000"/>
      </a:lt1>
      <a:dk2>
        <a:srgbClr val="E6B681"/>
      </a:dk2>
      <a:lt2>
        <a:srgbClr val="DAA454"/>
      </a:lt2>
      <a:accent1>
        <a:srgbClr val="EECEAA"/>
      </a:accent1>
      <a:accent2>
        <a:srgbClr val="E6B681"/>
      </a:accent2>
      <a:accent3>
        <a:srgbClr val="FFC000"/>
      </a:accent3>
      <a:accent4>
        <a:srgbClr val="FFE084"/>
      </a:accent4>
      <a:accent5>
        <a:srgbClr val="E6C28D"/>
      </a:accent5>
      <a:accent6>
        <a:srgbClr val="F2E0C6"/>
      </a:accent6>
      <a:hlink>
        <a:srgbClr val="DAA454"/>
      </a:hlink>
      <a:folHlink>
        <a:srgbClr val="00000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194</TotalTime>
  <Words>1441</Words>
  <Application>Microsoft Office PowerPoint</Application>
  <PresentationFormat>Экран (4:3)</PresentationFormat>
  <Paragraphs>51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Апекс</vt:lpstr>
      <vt:lpstr>Світовий  Океан </vt:lpstr>
      <vt:lpstr>  Світовий океан </vt:lpstr>
      <vt:lpstr>   Океан </vt:lpstr>
      <vt:lpstr>Презентация PowerPoint</vt:lpstr>
      <vt:lpstr>Презентация PowerPoint</vt:lpstr>
      <vt:lpstr>Море </vt:lpstr>
      <vt:lpstr>Презентация PowerPoint</vt:lpstr>
      <vt:lpstr>Затока</vt:lpstr>
      <vt:lpstr>Протока</vt:lpstr>
      <vt:lpstr>Суходіл в океані </vt:lpstr>
      <vt:lpstr>Презентация PowerPoint</vt:lpstr>
      <vt:lpstr>Ложе Океану</vt:lpstr>
      <vt:lpstr>Серединно-океанічні хребти </vt:lpstr>
      <vt:lpstr>Рельєф дна</vt:lpstr>
      <vt:lpstr>Суходіл в океані</vt:lpstr>
      <vt:lpstr>Острови</vt:lpstr>
      <vt:lpstr>Материкові острови</vt:lpstr>
      <vt:lpstr>Вулканічні острови</vt:lpstr>
      <vt:lpstr>Коралові острови</vt:lpstr>
      <vt:lpstr>Презентация PowerPoint</vt:lpstr>
      <vt:lpstr>Дякуємо за увагу!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Світовий  Океан </dc:title>
  <dc:creator>Admin</dc:creator>
  <cp:lastModifiedBy>Admin</cp:lastModifiedBy>
  <cp:revision>13</cp:revision>
  <dcterms:created xsi:type="dcterms:W3CDTF">2013-11-18T16:30:21Z</dcterms:created>
  <dcterms:modified xsi:type="dcterms:W3CDTF">2013-11-18T19:45:00Z</dcterms:modified>
</cp:coreProperties>
</file>