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7"/>
  </p:notesMasterIdLst>
  <p:sldIdLst>
    <p:sldId id="256" r:id="rId2"/>
    <p:sldId id="257" r:id="rId3"/>
    <p:sldId id="259" r:id="rId4"/>
    <p:sldId id="258" r:id="rId5"/>
    <p:sldId id="260" r:id="rId6"/>
    <p:sldId id="261" r:id="rId7"/>
    <p:sldId id="262" r:id="rId8"/>
    <p:sldId id="270" r:id="rId9"/>
    <p:sldId id="263" r:id="rId10"/>
    <p:sldId id="264" r:id="rId11"/>
    <p:sldId id="265" r:id="rId12"/>
    <p:sldId id="266" r:id="rId13"/>
    <p:sldId id="267" r:id="rId14"/>
    <p:sldId id="269"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9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89AB7-AB76-48C8-9051-6632B893065F}" type="datetimeFigureOut">
              <a:rPr lang="ru-RU" smtClean="0"/>
              <a:pPr/>
              <a:t>11.12.2012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37705-3B49-468E-A36C-23C40B6859D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8737705-3B49-468E-A36C-23C40B6859D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8737705-3B49-468E-A36C-23C40B6859DC}"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C6B8847-B526-43F4-81EF-FBA09C26FEB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6B8847-B526-43F4-81EF-FBA09C26FEBA}" type="slidenum">
              <a:rPr lang="ru-RU" smtClean="0"/>
              <a:pPr/>
              <a:t>‹#›</a:t>
            </a:fld>
            <a:endParaRPr lang="ru-RU"/>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6B8847-B526-43F4-81EF-FBA09C26FEBA}" type="slidenum">
              <a:rPr lang="ru-RU" smtClean="0"/>
              <a:pPr/>
              <a:t>‹#›</a:t>
            </a:fld>
            <a:endParaRPr lang="ru-RU"/>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6B8847-B526-43F4-81EF-FBA09C26FEBA}" type="slidenum">
              <a:rPr lang="ru-RU" smtClean="0"/>
              <a:pPr/>
              <a:t>‹#›</a:t>
            </a:fld>
            <a:endParaRPr lang="ru-RU"/>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6B8847-B526-43F4-81EF-FBA09C26FEB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6B8847-B526-43F4-81EF-FBA09C26FEBA}" type="slidenum">
              <a:rPr lang="ru-RU" smtClean="0"/>
              <a:pPr/>
              <a:t>‹#›</a:t>
            </a:fld>
            <a:endParaRPr lang="ru-RU"/>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6B8847-B526-43F4-81EF-FBA09C26FEBA}" type="slidenum">
              <a:rPr lang="ru-RU" smtClean="0"/>
              <a:pPr/>
              <a:t>‹#›</a:t>
            </a:fld>
            <a:endParaRPr lang="ru-RU"/>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6B8847-B526-43F4-81EF-FBA09C26FEBA}" type="slidenum">
              <a:rPr lang="ru-RU" smtClean="0"/>
              <a:pPr/>
              <a:t>‹#›</a:t>
            </a:fld>
            <a:endParaRPr lang="ru-RU"/>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6B8847-B526-43F4-81EF-FBA09C26FEBA}" type="slidenum">
              <a:rPr lang="ru-RU" smtClean="0"/>
              <a:pPr/>
              <a:t>‹#›</a:t>
            </a:fld>
            <a:endParaRPr lang="ru-RU"/>
          </a:p>
        </p:txBody>
      </p:sp>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6B8847-B526-43F4-81EF-FBA09C26FEBA}" type="slidenum">
              <a:rPr lang="ru-RU" smtClean="0"/>
              <a:pPr/>
              <a:t>‹#›</a:t>
            </a:fld>
            <a:endParaRPr lang="ru-RU"/>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40744C0-BFB2-4891-B410-997415A62479}" type="datetimeFigureOut">
              <a:rPr lang="ru-RU" smtClean="0"/>
              <a:pPr/>
              <a:t>11.12.2012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C6B8847-B526-43F4-81EF-FBA09C26FEB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0744C0-BFB2-4891-B410-997415A62479}" type="datetimeFigureOut">
              <a:rPr lang="ru-RU" smtClean="0"/>
              <a:pPr/>
              <a:t>11.12.2012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6B8847-B526-43F4-81EF-FBA09C26FEB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p:strips dir="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H:\Michael%20Jackson%20-%20Earth%20Song123.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novate.ru/" TargetMode="External"/><Relationship Id="rId3" Type="http://schemas.openxmlformats.org/officeDocument/2006/relationships/hyperlink" Target="http://ru.wikipedia.org/" TargetMode="External"/><Relationship Id="rId7" Type="http://schemas.openxmlformats.org/officeDocument/2006/relationships/hyperlink" Target="http://human_ecology.academic.ru/" TargetMode="External"/><Relationship Id="rId2" Type="http://schemas.openxmlformats.org/officeDocument/2006/relationships/hyperlink" Target="http://earth-chronicles.ru/" TargetMode="External"/><Relationship Id="rId1" Type="http://schemas.openxmlformats.org/officeDocument/2006/relationships/slideLayout" Target="../slideLayouts/slideLayout2.xml"/><Relationship Id="rId6" Type="http://schemas.openxmlformats.org/officeDocument/2006/relationships/hyperlink" Target="http://www.km.ru/" TargetMode="External"/><Relationship Id="rId5" Type="http://schemas.openxmlformats.org/officeDocument/2006/relationships/hyperlink" Target="http://lifeglobe.net/" TargetMode="External"/><Relationship Id="rId4" Type="http://schemas.openxmlformats.org/officeDocument/2006/relationships/hyperlink" Target="http://nikitskij.livejournal.com/" TargetMode="External"/><Relationship Id="rId9" Type="http://schemas.openxmlformats.org/officeDocument/2006/relationships/hyperlink" Target="http://maritime-zone.com/"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dirty="0" smtClean="0"/>
              <a:t>Презентация</a:t>
            </a:r>
            <a:br>
              <a:rPr lang="ru-RU" dirty="0" smtClean="0"/>
            </a:br>
            <a:r>
              <a:rPr lang="ru-RU" dirty="0" smtClean="0"/>
              <a:t> По теме: Загрязнение Мирового Океана</a:t>
            </a:r>
            <a:endParaRPr lang="ru-RU" dirty="0"/>
          </a:p>
        </p:txBody>
      </p:sp>
      <p:sp>
        <p:nvSpPr>
          <p:cNvPr id="3" name="Подзаголовок 2"/>
          <p:cNvSpPr>
            <a:spLocks noGrp="1"/>
          </p:cNvSpPr>
          <p:nvPr>
            <p:ph type="subTitle" idx="1"/>
          </p:nvPr>
        </p:nvSpPr>
        <p:spPr/>
        <p:txBody>
          <a:bodyPr>
            <a:normAutofit fontScale="92500" lnSpcReduction="10000"/>
          </a:bodyPr>
          <a:lstStyle/>
          <a:p>
            <a:r>
              <a:rPr lang="ru-RU" dirty="0" smtClean="0"/>
              <a:t/>
            </a:r>
            <a:br>
              <a:rPr lang="ru-RU" dirty="0" smtClean="0"/>
            </a:br>
            <a:r>
              <a:rPr lang="ru-RU" sz="3000" dirty="0" smtClean="0"/>
              <a:t>учениц 10-а класса</a:t>
            </a:r>
          </a:p>
          <a:p>
            <a:r>
              <a:rPr lang="ru-RU" sz="3000" dirty="0" smtClean="0"/>
              <a:t>Васильевой Валерии </a:t>
            </a:r>
          </a:p>
          <a:p>
            <a:r>
              <a:rPr lang="ru-RU" sz="3000" dirty="0" smtClean="0"/>
              <a:t>Шеховцовой Анастасии</a:t>
            </a:r>
            <a:endParaRPr lang="ru-RU" sz="3000" dirty="0"/>
          </a:p>
        </p:txBody>
      </p:sp>
      <p:pic>
        <p:nvPicPr>
          <p:cNvPr id="6" name="Michael Jackson - Earth Song123.mp3">
            <a:hlinkClick r:id="" action="ppaction://media"/>
          </p:cNvPr>
          <p:cNvPicPr>
            <a:picLocks noRot="1" noChangeAspect="1"/>
          </p:cNvPicPr>
          <p:nvPr>
            <a:audioFile r:link="rId1"/>
          </p:nvPr>
        </p:nvPicPr>
        <p:blipFill>
          <a:blip r:embed="rId4" cstate="print"/>
          <a:stretch>
            <a:fillRect/>
          </a:stretch>
        </p:blipFill>
        <p:spPr>
          <a:xfrm>
            <a:off x="4143372" y="5643578"/>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142852"/>
            <a:ext cx="8543956" cy="1071570"/>
          </a:xfrm>
        </p:spPr>
        <p:txBody>
          <a:bodyPr>
            <a:normAutofit fontScale="90000"/>
          </a:bodyPr>
          <a:lstStyle/>
          <a:p>
            <a:pPr algn="ctr"/>
            <a:r>
              <a:rPr lang="ru-RU" sz="3600" dirty="0" smtClean="0"/>
              <a:t>Последствия загрязнения океана </a:t>
            </a:r>
            <a:r>
              <a:rPr lang="ru-RU" dirty="0" smtClean="0"/>
              <a:t/>
            </a:r>
            <a:br>
              <a:rPr lang="ru-RU" dirty="0" smtClean="0"/>
            </a:br>
            <a:endParaRPr lang="ru-RU" dirty="0"/>
          </a:p>
        </p:txBody>
      </p:sp>
      <p:sp>
        <p:nvSpPr>
          <p:cNvPr id="3" name="Содержимое 2"/>
          <p:cNvSpPr>
            <a:spLocks noGrp="1"/>
          </p:cNvSpPr>
          <p:nvPr>
            <p:ph idx="1"/>
          </p:nvPr>
        </p:nvSpPr>
        <p:spPr>
          <a:xfrm>
            <a:off x="285720" y="1071546"/>
            <a:ext cx="8001056" cy="5572164"/>
          </a:xfrm>
        </p:spPr>
        <p:txBody>
          <a:bodyPr>
            <a:normAutofit fontScale="92500" lnSpcReduction="10000"/>
          </a:bodyPr>
          <a:lstStyle/>
          <a:p>
            <a:r>
              <a:rPr lang="ru-RU" dirty="0" smtClean="0"/>
              <a:t>В результате </a:t>
            </a:r>
            <a:r>
              <a:rPr lang="ru-RU" dirty="0" smtClean="0">
                <a:solidFill>
                  <a:schemeClr val="accent2">
                    <a:lumMod val="75000"/>
                  </a:schemeClr>
                </a:solidFill>
              </a:rPr>
              <a:t>загрязнения</a:t>
            </a:r>
            <a:r>
              <a:rPr lang="ru-RU" dirty="0" smtClean="0"/>
              <a:t> Мирового океана приводит к нарушению естественных процессов, вредным последствиям для живых организмов и к опасности для здоровья человека, препятствует развитию всей морской биоты (планктона, морских растений, ихтиофауны, морских животных) ухудшает качество морской воды и вредит всем сторонам человеческой деятельности. </a:t>
            </a:r>
          </a:p>
          <a:p>
            <a:r>
              <a:rPr lang="ru-RU" dirty="0" smtClean="0">
                <a:solidFill>
                  <a:schemeClr val="accent2">
                    <a:lumMod val="75000"/>
                  </a:schemeClr>
                </a:solidFill>
              </a:rPr>
              <a:t>Пластиковые отбросы </a:t>
            </a:r>
            <a:r>
              <a:rPr lang="ru-RU" dirty="0" smtClean="0"/>
              <a:t>в Тихом океане являются причиной гибели более миллиона морских птиц в год, а также более 100 тысяч особей морских млекопитающих. В желудках павших морских птиц находят шприцы, зажигалки и зубные щетки — все эти предметы птицы заглатывают, принимая их за еду.</a:t>
            </a:r>
          </a:p>
        </p:txBody>
      </p:sp>
    </p:spTree>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WindowsXP\Мои документы\Downloads\4ae9444035686.jpg"/>
          <p:cNvPicPr>
            <a:picLocks noChangeAspect="1" noChangeArrowheads="1"/>
          </p:cNvPicPr>
          <p:nvPr/>
        </p:nvPicPr>
        <p:blipFill>
          <a:blip r:embed="rId2" cstate="print"/>
          <a:srcRect/>
          <a:stretch>
            <a:fillRect/>
          </a:stretch>
        </p:blipFill>
        <p:spPr bwMode="auto">
          <a:xfrm>
            <a:off x="4643437" y="0"/>
            <a:ext cx="4500563" cy="3429000"/>
          </a:xfrm>
          <a:prstGeom prst="rect">
            <a:avLst/>
          </a:prstGeom>
          <a:ln>
            <a:noFill/>
          </a:ln>
          <a:effectLst>
            <a:outerShdw blurRad="190500" algn="tl" rotWithShape="0">
              <a:srgbClr val="000000">
                <a:alpha val="70000"/>
              </a:srgbClr>
            </a:outerShdw>
          </a:effectLst>
        </p:spPr>
      </p:pic>
      <p:pic>
        <p:nvPicPr>
          <p:cNvPr id="6151" name="Picture 7" descr="C:\Documents and Settings\WindowsXP\Мои документы\Downloads\article-2100906-11BB5D28000005DC-462_634x331.jpg"/>
          <p:cNvPicPr>
            <a:picLocks noChangeAspect="1" noChangeArrowheads="1"/>
          </p:cNvPicPr>
          <p:nvPr/>
        </p:nvPicPr>
        <p:blipFill>
          <a:blip r:embed="rId3" cstate="print"/>
          <a:srcRect/>
          <a:stretch>
            <a:fillRect/>
          </a:stretch>
        </p:blipFill>
        <p:spPr bwMode="auto">
          <a:xfrm>
            <a:off x="0" y="0"/>
            <a:ext cx="4929190" cy="2428868"/>
          </a:xfrm>
          <a:prstGeom prst="rect">
            <a:avLst/>
          </a:prstGeom>
          <a:ln>
            <a:noFill/>
          </a:ln>
          <a:effectLst>
            <a:outerShdw blurRad="190500" algn="tl" rotWithShape="0">
              <a:srgbClr val="000000">
                <a:alpha val="70000"/>
              </a:srgbClr>
            </a:outerShdw>
          </a:effectLst>
        </p:spPr>
      </p:pic>
      <p:pic>
        <p:nvPicPr>
          <p:cNvPr id="6152" name="Picture 8" descr="C:\Documents and Settings\WindowsXP\Мои документы\Downloads\pic6O4Aum.jpg"/>
          <p:cNvPicPr>
            <a:picLocks noChangeAspect="1" noChangeArrowheads="1"/>
          </p:cNvPicPr>
          <p:nvPr/>
        </p:nvPicPr>
        <p:blipFill>
          <a:blip r:embed="rId4" cstate="print"/>
          <a:srcRect/>
          <a:stretch>
            <a:fillRect/>
          </a:stretch>
        </p:blipFill>
        <p:spPr bwMode="auto">
          <a:xfrm>
            <a:off x="0" y="2428868"/>
            <a:ext cx="3857620" cy="4429132"/>
          </a:xfrm>
          <a:prstGeom prst="rect">
            <a:avLst/>
          </a:prstGeom>
          <a:ln>
            <a:noFill/>
          </a:ln>
          <a:effectLst>
            <a:outerShdw blurRad="190500" algn="tl" rotWithShape="0">
              <a:srgbClr val="000000">
                <a:alpha val="70000"/>
              </a:srgbClr>
            </a:outerShdw>
          </a:effectLst>
        </p:spPr>
      </p:pic>
      <p:pic>
        <p:nvPicPr>
          <p:cNvPr id="6146" name="Picture 2" descr="C:\Documents and Settings\WindowsXP\Мои документы\Downloads\0_a5e81_8c61494d_XL.jpg"/>
          <p:cNvPicPr>
            <a:picLocks noChangeAspect="1" noChangeArrowheads="1"/>
          </p:cNvPicPr>
          <p:nvPr/>
        </p:nvPicPr>
        <p:blipFill>
          <a:blip r:embed="rId5" cstate="print"/>
          <a:srcRect/>
          <a:stretch>
            <a:fillRect/>
          </a:stretch>
        </p:blipFill>
        <p:spPr bwMode="auto">
          <a:xfrm>
            <a:off x="3823389" y="2428868"/>
            <a:ext cx="5320611" cy="4429132"/>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lstStyle/>
          <a:p>
            <a:r>
              <a:rPr lang="ru-RU" dirty="0" smtClean="0"/>
              <a:t>Методы решения проблем</a:t>
            </a:r>
            <a:endParaRPr lang="ru-RU" dirty="0"/>
          </a:p>
        </p:txBody>
      </p:sp>
      <p:sp>
        <p:nvSpPr>
          <p:cNvPr id="3" name="Содержимое 2"/>
          <p:cNvSpPr>
            <a:spLocks noGrp="1"/>
          </p:cNvSpPr>
          <p:nvPr>
            <p:ph idx="1"/>
          </p:nvPr>
        </p:nvSpPr>
        <p:spPr>
          <a:xfrm>
            <a:off x="357158" y="1428736"/>
            <a:ext cx="4929222" cy="5214974"/>
          </a:xfrm>
        </p:spPr>
        <p:txBody>
          <a:bodyPr>
            <a:normAutofit fontScale="92500" lnSpcReduction="10000"/>
          </a:bodyPr>
          <a:lstStyle/>
          <a:p>
            <a:r>
              <a:rPr lang="ru-RU" dirty="0" smtClean="0"/>
              <a:t>Для решения столь масштабной проблемы сербские архитекторы </a:t>
            </a:r>
            <a:r>
              <a:rPr lang="ru-RU" dirty="0" err="1" smtClean="0"/>
              <a:t>Милорад</a:t>
            </a:r>
            <a:r>
              <a:rPr lang="ru-RU" dirty="0" smtClean="0"/>
              <a:t> </a:t>
            </a:r>
            <a:r>
              <a:rPr lang="ru-RU" dirty="0" err="1" smtClean="0"/>
              <a:t>Видоедич</a:t>
            </a:r>
            <a:r>
              <a:rPr lang="ru-RU" dirty="0" smtClean="0"/>
              <a:t> (</a:t>
            </a:r>
            <a:r>
              <a:rPr lang="ru-RU" dirty="0" err="1" smtClean="0"/>
              <a:t>Milorad</a:t>
            </a:r>
            <a:r>
              <a:rPr lang="ru-RU" dirty="0" smtClean="0"/>
              <a:t> </a:t>
            </a:r>
            <a:r>
              <a:rPr lang="ru-RU" dirty="0" err="1" smtClean="0"/>
              <a:t>Vidojević</a:t>
            </a:r>
            <a:r>
              <a:rPr lang="ru-RU" dirty="0" smtClean="0"/>
              <a:t>), Елена </a:t>
            </a:r>
            <a:r>
              <a:rPr lang="ru-RU" dirty="0" err="1" smtClean="0"/>
              <a:t>Пукаревич</a:t>
            </a:r>
            <a:r>
              <a:rPr lang="ru-RU" dirty="0" smtClean="0"/>
              <a:t> (</a:t>
            </a:r>
            <a:r>
              <a:rPr lang="ru-RU" dirty="0" err="1" smtClean="0"/>
              <a:t>Jelena</a:t>
            </a:r>
            <a:r>
              <a:rPr lang="ru-RU" dirty="0" smtClean="0"/>
              <a:t> </a:t>
            </a:r>
            <a:r>
              <a:rPr lang="ru-RU" dirty="0" err="1" smtClean="0"/>
              <a:t>Pucarević</a:t>
            </a:r>
            <a:r>
              <a:rPr lang="ru-RU" dirty="0" smtClean="0"/>
              <a:t>) и </a:t>
            </a:r>
            <a:r>
              <a:rPr lang="ru-RU" dirty="0" err="1" smtClean="0"/>
              <a:t>Милица</a:t>
            </a:r>
            <a:r>
              <a:rPr lang="ru-RU" dirty="0" smtClean="0"/>
              <a:t> </a:t>
            </a:r>
            <a:r>
              <a:rPr lang="ru-RU" dirty="0" err="1" smtClean="0"/>
              <a:t>Пихлер</a:t>
            </a:r>
            <a:r>
              <a:rPr lang="ru-RU" dirty="0" smtClean="0"/>
              <a:t> (</a:t>
            </a:r>
            <a:r>
              <a:rPr lang="ru-RU" dirty="0" err="1" smtClean="0"/>
              <a:t>Milica</a:t>
            </a:r>
            <a:r>
              <a:rPr lang="ru-RU" dirty="0" smtClean="0"/>
              <a:t> </a:t>
            </a:r>
            <a:r>
              <a:rPr lang="ru-RU" dirty="0" err="1" smtClean="0"/>
              <a:t>Pihler</a:t>
            </a:r>
            <a:r>
              <a:rPr lang="ru-RU" dirty="0" smtClean="0"/>
              <a:t>) предложили оригинальное решение: </a:t>
            </a:r>
            <a:r>
              <a:rPr lang="ru-RU" dirty="0" smtClean="0">
                <a:solidFill>
                  <a:schemeClr val="accent2">
                    <a:lumMod val="75000"/>
                  </a:schemeClr>
                </a:solidFill>
              </a:rPr>
              <a:t>использовать часть морского пластика для строительства огромных подводных небоскребов</a:t>
            </a:r>
            <a:r>
              <a:rPr lang="ru-RU" dirty="0" smtClean="0"/>
              <a:t> «</a:t>
            </a:r>
            <a:r>
              <a:rPr lang="ru-RU" dirty="0" err="1" smtClean="0"/>
              <a:t>Lady</a:t>
            </a:r>
            <a:r>
              <a:rPr lang="ru-RU" dirty="0" smtClean="0"/>
              <a:t> </a:t>
            </a:r>
            <a:r>
              <a:rPr lang="ru-RU" dirty="0" err="1" smtClean="0"/>
              <a:t>Landfill</a:t>
            </a:r>
            <a:r>
              <a:rPr lang="ru-RU" dirty="0" smtClean="0"/>
              <a:t> </a:t>
            </a:r>
            <a:r>
              <a:rPr lang="ru-RU" dirty="0" err="1" smtClean="0"/>
              <a:t>Skyscraper</a:t>
            </a:r>
            <a:r>
              <a:rPr lang="ru-RU" dirty="0" smtClean="0"/>
              <a:t>», которые затем сами возьмутся за утилизацию мусора.</a:t>
            </a:r>
          </a:p>
          <a:p>
            <a:endParaRPr lang="ru-RU" dirty="0"/>
          </a:p>
        </p:txBody>
      </p:sp>
      <p:pic>
        <p:nvPicPr>
          <p:cNvPr id="7170" name="Picture 2" descr="C:\Documents and Settings\WindowsXP\Мои документы\Downloads\1.jpg"/>
          <p:cNvPicPr>
            <a:picLocks noChangeAspect="1" noChangeArrowheads="1"/>
          </p:cNvPicPr>
          <p:nvPr/>
        </p:nvPicPr>
        <p:blipFill>
          <a:blip r:embed="rId2" cstate="print"/>
          <a:srcRect/>
          <a:stretch>
            <a:fillRect/>
          </a:stretch>
        </p:blipFill>
        <p:spPr bwMode="auto">
          <a:xfrm>
            <a:off x="5286380" y="1357298"/>
            <a:ext cx="3725020" cy="2570653"/>
          </a:xfrm>
          <a:prstGeom prst="rect">
            <a:avLst/>
          </a:prstGeom>
          <a:ln>
            <a:noFill/>
          </a:ln>
          <a:effectLst>
            <a:outerShdw blurRad="190500" algn="tl" rotWithShape="0">
              <a:srgbClr val="000000">
                <a:alpha val="70000"/>
              </a:srgbClr>
            </a:outerShdw>
          </a:effectLst>
        </p:spPr>
      </p:pic>
      <p:pic>
        <p:nvPicPr>
          <p:cNvPr id="7171" name="Picture 3" descr="C:\Documents and Settings\WindowsXP\Мои документы\Downloads\2.jpg"/>
          <p:cNvPicPr>
            <a:picLocks noChangeAspect="1" noChangeArrowheads="1"/>
          </p:cNvPicPr>
          <p:nvPr/>
        </p:nvPicPr>
        <p:blipFill>
          <a:blip r:embed="rId3" cstate="print"/>
          <a:srcRect/>
          <a:stretch>
            <a:fillRect/>
          </a:stretch>
        </p:blipFill>
        <p:spPr bwMode="auto">
          <a:xfrm>
            <a:off x="5286380" y="4071942"/>
            <a:ext cx="3714744" cy="2563561"/>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00108"/>
            <a:ext cx="4714876" cy="5500726"/>
          </a:xfrm>
        </p:spPr>
        <p:txBody>
          <a:bodyPr>
            <a:normAutofit fontScale="77500" lnSpcReduction="20000"/>
          </a:bodyPr>
          <a:lstStyle/>
          <a:p>
            <a:r>
              <a:rPr lang="ru-RU" dirty="0" smtClean="0"/>
              <a:t>Голландская компания </a:t>
            </a:r>
            <a:r>
              <a:rPr lang="en-US" dirty="0" smtClean="0">
                <a:solidFill>
                  <a:schemeClr val="accent2">
                    <a:lumMod val="75000"/>
                  </a:schemeClr>
                </a:solidFill>
              </a:rPr>
              <a:t>Whim Architecture</a:t>
            </a:r>
            <a:r>
              <a:rPr lang="ru-RU" dirty="0" smtClean="0"/>
              <a:t> </a:t>
            </a:r>
            <a:r>
              <a:rPr lang="ru-RU" dirty="0" err="1" smtClean="0"/>
              <a:t>разра-ботала</a:t>
            </a:r>
            <a:r>
              <a:rPr lang="ru-RU" dirty="0" smtClean="0"/>
              <a:t> интересный проект по созданию </a:t>
            </a:r>
            <a:r>
              <a:rPr lang="ru-RU" dirty="0" smtClean="0">
                <a:solidFill>
                  <a:schemeClr val="accent2">
                    <a:lumMod val="75000"/>
                  </a:schemeClr>
                </a:solidFill>
              </a:rPr>
              <a:t>искусственного острова из пластикового мусора</a:t>
            </a:r>
            <a:r>
              <a:rPr lang="ru-RU" dirty="0" smtClean="0"/>
              <a:t>, плавающего в определенных районах Тихого и Атлантического </a:t>
            </a:r>
            <a:r>
              <a:rPr lang="ru-RU" dirty="0" err="1" smtClean="0"/>
              <a:t>океанов.Согласно</a:t>
            </a:r>
            <a:r>
              <a:rPr lang="ru-RU" dirty="0" smtClean="0"/>
              <a:t> замыслу разработчиков новый остров по размеру будет сопоставим с Гавайскими островами, и будет являться сосредоточием зеленых технологий. Создание этого острова может принести ощутимый экологический и экономический эффект, – помимо того, что человечество избавится от тысяч тон отходов, новый остров может стать привлекательным курортом, способным полностью обеспечить себя энергией и пищей.</a:t>
            </a:r>
          </a:p>
          <a:p>
            <a:endParaRPr lang="ru-RU" dirty="0"/>
          </a:p>
        </p:txBody>
      </p:sp>
      <p:pic>
        <p:nvPicPr>
          <p:cNvPr id="8194" name="Picture 2" descr="C:\Documents and Settings\WindowsXP\Мои документы\Downloads\ecycledsland1.jpg"/>
          <p:cNvPicPr>
            <a:picLocks noChangeAspect="1" noChangeArrowheads="1"/>
          </p:cNvPicPr>
          <p:nvPr/>
        </p:nvPicPr>
        <p:blipFill>
          <a:blip r:embed="rId3" cstate="print"/>
          <a:srcRect/>
          <a:stretch>
            <a:fillRect/>
          </a:stretch>
        </p:blipFill>
        <p:spPr bwMode="auto">
          <a:xfrm>
            <a:off x="5143504" y="1071546"/>
            <a:ext cx="3720357" cy="2186019"/>
          </a:xfrm>
          <a:prstGeom prst="rect">
            <a:avLst/>
          </a:prstGeom>
          <a:ln>
            <a:noFill/>
          </a:ln>
          <a:effectLst>
            <a:outerShdw blurRad="190500" algn="tl" rotWithShape="0">
              <a:srgbClr val="000000">
                <a:alpha val="70000"/>
              </a:srgbClr>
            </a:outerShdw>
          </a:effectLst>
        </p:spPr>
      </p:pic>
      <p:pic>
        <p:nvPicPr>
          <p:cNvPr id="8195" name="Picture 3" descr="C:\Documents and Settings\WindowsXP\Мои документы\Downloads\ecycledsland3.jpg"/>
          <p:cNvPicPr>
            <a:picLocks noChangeAspect="1" noChangeArrowheads="1"/>
          </p:cNvPicPr>
          <p:nvPr/>
        </p:nvPicPr>
        <p:blipFill>
          <a:blip r:embed="rId4" cstate="print"/>
          <a:srcRect/>
          <a:stretch>
            <a:fillRect/>
          </a:stretch>
        </p:blipFill>
        <p:spPr bwMode="auto">
          <a:xfrm>
            <a:off x="5143504" y="3571876"/>
            <a:ext cx="3778143" cy="2521276"/>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4371980" cy="642982"/>
          </a:xfrm>
        </p:spPr>
        <p:txBody>
          <a:bodyPr>
            <a:normAutofit fontScale="90000"/>
          </a:bodyPr>
          <a:lstStyle/>
          <a:p>
            <a:r>
              <a:rPr lang="ru-RU" dirty="0" smtClean="0"/>
              <a:t>Вывод</a:t>
            </a:r>
            <a:endParaRPr lang="ru-RU" dirty="0"/>
          </a:p>
        </p:txBody>
      </p:sp>
      <p:sp>
        <p:nvSpPr>
          <p:cNvPr id="3" name="Содержимое 2"/>
          <p:cNvSpPr>
            <a:spLocks noGrp="1"/>
          </p:cNvSpPr>
          <p:nvPr>
            <p:ph idx="1"/>
          </p:nvPr>
        </p:nvSpPr>
        <p:spPr>
          <a:xfrm>
            <a:off x="357158" y="928670"/>
            <a:ext cx="8229600" cy="5572164"/>
          </a:xfrm>
        </p:spPr>
        <p:txBody>
          <a:bodyPr>
            <a:normAutofit fontScale="85000" lnSpcReduction="20000"/>
          </a:bodyPr>
          <a:lstStyle/>
          <a:p>
            <a:pPr lvl="0"/>
            <a:r>
              <a:rPr lang="ru-RU" dirty="0" smtClean="0"/>
              <a:t>Последствия, к которым ведёт расточительное, небрежное отношение человечества к Океану, ужасающи. Уничтожение планктона, рыб и других обитателей океанских вод - далеко не всё. Ущерб может быть гораздо большим. Ведь у Мирового океана имеются общепланетарные функции: он является мощным регулятором влагооборота и теплового режима Земли, а также циркуляции её атмосферы. Загрязнения способны вызвать весьма существенные изменения всех этих характеристик, жизненно важных для режима климата и погоды на всей планете. Симптомы таких изменений наблюдаются уже сегодня. Повторяются жестокие засухи и наводнения, появляются разрушительные ураганы, сильнейшие морозы приходят даже в тропики, где их отроду не бывало. Разумеется, пока нельзя даже приблизительно оценить зависимость подобного ущерба от степени загрязненности Мирового океана, однако, взаимосвязь, несомненно, существует. Как бы там ни было, охрана океана является одной из глобальных проблем человечества. Мертвый океан - мертвая планета, а значит, и все человечество.</a:t>
            </a:r>
          </a:p>
          <a:p>
            <a:endParaRPr lang="ru-RU" dirty="0"/>
          </a:p>
        </p:txBody>
      </p:sp>
    </p:spTree>
  </p:cSld>
  <p:clrMapOvr>
    <a:masterClrMapping/>
  </p:clrMapOvr>
  <p:transition spd="med">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Информация взята с сайтов</a:t>
            </a:r>
            <a:endParaRPr lang="ru-RU" dirty="0"/>
          </a:p>
        </p:txBody>
      </p:sp>
      <p:sp>
        <p:nvSpPr>
          <p:cNvPr id="3" name="Содержимое 2"/>
          <p:cNvSpPr>
            <a:spLocks noGrp="1"/>
          </p:cNvSpPr>
          <p:nvPr>
            <p:ph idx="1"/>
          </p:nvPr>
        </p:nvSpPr>
        <p:spPr/>
        <p:txBody>
          <a:bodyPr/>
          <a:lstStyle/>
          <a:p>
            <a:r>
              <a:rPr lang="ru-RU" u="sng" dirty="0" smtClean="0">
                <a:hlinkClick r:id="rId2"/>
              </a:rPr>
              <a:t>http://earth-chronicles.ru</a:t>
            </a:r>
            <a:endParaRPr lang="ru-RU" dirty="0" smtClean="0"/>
          </a:p>
          <a:p>
            <a:r>
              <a:rPr lang="ru-RU" u="sng" dirty="0" smtClean="0">
                <a:hlinkClick r:id="rId3"/>
              </a:rPr>
              <a:t>http://ru.wikipedia.org</a:t>
            </a:r>
            <a:endParaRPr lang="ru-RU" dirty="0" smtClean="0"/>
          </a:p>
          <a:p>
            <a:r>
              <a:rPr lang="ru-RU" u="sng" dirty="0" smtClean="0">
                <a:hlinkClick r:id="rId4"/>
              </a:rPr>
              <a:t>http://nikitskij.livejournal.com</a:t>
            </a:r>
            <a:endParaRPr lang="ru-RU" dirty="0" smtClean="0"/>
          </a:p>
          <a:p>
            <a:r>
              <a:rPr lang="ru-RU" u="sng" dirty="0" smtClean="0">
                <a:hlinkClick r:id="rId5"/>
              </a:rPr>
              <a:t>http://lifeglobe.net</a:t>
            </a:r>
            <a:endParaRPr lang="ru-RU" dirty="0" smtClean="0"/>
          </a:p>
          <a:p>
            <a:r>
              <a:rPr lang="ru-RU" u="sng" dirty="0" smtClean="0">
                <a:hlinkClick r:id="rId6"/>
              </a:rPr>
              <a:t>http://www.km.ru</a:t>
            </a:r>
            <a:endParaRPr lang="ru-RU" dirty="0" smtClean="0"/>
          </a:p>
          <a:p>
            <a:r>
              <a:rPr lang="ru-RU" u="sng" dirty="0" smtClean="0">
                <a:hlinkClick r:id="rId7"/>
              </a:rPr>
              <a:t>http://human_ecology.academic.ru</a:t>
            </a:r>
            <a:endParaRPr lang="ru-RU" dirty="0" smtClean="0"/>
          </a:p>
          <a:p>
            <a:r>
              <a:rPr lang="ru-RU" u="sng" dirty="0" smtClean="0">
                <a:hlinkClick r:id="rId8"/>
              </a:rPr>
              <a:t>http://www.novate.ru</a:t>
            </a:r>
            <a:endParaRPr lang="ru-RU" dirty="0" smtClean="0"/>
          </a:p>
          <a:p>
            <a:r>
              <a:rPr lang="de-DE" dirty="0" smtClean="0">
                <a:hlinkClick r:id="rId9"/>
              </a:rPr>
              <a:t>http://maritime-zone.com</a:t>
            </a:r>
            <a:endParaRPr lang="ru-RU" dirty="0" smtClean="0"/>
          </a:p>
        </p:txBody>
      </p:sp>
    </p:spTree>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a:bodyPr>
          <a:lstStyle/>
          <a:p>
            <a:r>
              <a:rPr lang="ru-RU" dirty="0" smtClean="0"/>
              <a:t>Загрязнение </a:t>
            </a:r>
            <a:r>
              <a:rPr lang="ru-RU" dirty="0"/>
              <a:t>м</a:t>
            </a:r>
            <a:r>
              <a:rPr lang="ru-RU" dirty="0" smtClean="0"/>
              <a:t>ирового океана</a:t>
            </a:r>
            <a:endParaRPr lang="ru-RU" dirty="0"/>
          </a:p>
        </p:txBody>
      </p:sp>
      <p:sp>
        <p:nvSpPr>
          <p:cNvPr id="3" name="Содержимое 2"/>
          <p:cNvSpPr>
            <a:spLocks noGrp="1"/>
          </p:cNvSpPr>
          <p:nvPr>
            <p:ph idx="1"/>
          </p:nvPr>
        </p:nvSpPr>
        <p:spPr>
          <a:xfrm>
            <a:off x="428596" y="1571612"/>
            <a:ext cx="8229600" cy="5072098"/>
          </a:xfrm>
        </p:spPr>
        <p:txBody>
          <a:bodyPr>
            <a:normAutofit lnSpcReduction="10000"/>
          </a:bodyPr>
          <a:lstStyle/>
          <a:p>
            <a:r>
              <a:rPr lang="ru-RU" dirty="0" smtClean="0">
                <a:hlinkClick r:id="rId2" action="ppaction://hlinksldjump"/>
              </a:rPr>
              <a:t>Статистика выбросов отходов в мировой океан</a:t>
            </a:r>
            <a:endParaRPr lang="ru-RU" dirty="0" smtClean="0"/>
          </a:p>
          <a:p>
            <a:endParaRPr lang="ru-RU" dirty="0" smtClean="0"/>
          </a:p>
          <a:p>
            <a:r>
              <a:rPr lang="ru-RU" dirty="0" smtClean="0">
                <a:hlinkClick r:id="rId3" action="ppaction://hlinksldjump"/>
              </a:rPr>
              <a:t>Основные пути загрязнения гидросферы</a:t>
            </a:r>
            <a:endParaRPr lang="ru-RU" dirty="0" smtClean="0"/>
          </a:p>
          <a:p>
            <a:endParaRPr lang="ru-RU" dirty="0" smtClean="0"/>
          </a:p>
          <a:p>
            <a:r>
              <a:rPr lang="ru-RU" dirty="0" smtClean="0">
                <a:hlinkClick r:id="rId4" action="ppaction://hlinksldjump"/>
              </a:rPr>
              <a:t>Последствия загрязнения океана</a:t>
            </a:r>
            <a:endParaRPr lang="ru-RU" dirty="0" smtClean="0"/>
          </a:p>
          <a:p>
            <a:endParaRPr lang="ru-RU" dirty="0" smtClean="0"/>
          </a:p>
          <a:p>
            <a:r>
              <a:rPr lang="ru-RU" dirty="0" smtClean="0">
                <a:hlinkClick r:id="rId5" action="ppaction://hlinksldjump"/>
              </a:rPr>
              <a:t>Пути решения проблемы</a:t>
            </a:r>
            <a:endParaRPr lang="ru-RU" dirty="0" smtClean="0"/>
          </a:p>
          <a:p>
            <a:endParaRPr lang="ru-RU" dirty="0" smtClean="0"/>
          </a:p>
          <a:p>
            <a:r>
              <a:rPr lang="ru-RU" dirty="0" smtClean="0">
                <a:hlinkClick r:id="rId6" action="ppaction://hlinksldjump"/>
              </a:rPr>
              <a:t>Вывод</a:t>
            </a:r>
            <a:endParaRPr lang="ru-RU" dirty="0" smtClean="0"/>
          </a:p>
          <a:p>
            <a:endParaRPr lang="ru-RU" dirty="0" smtClean="0"/>
          </a:p>
          <a:p>
            <a:r>
              <a:rPr lang="ru-RU" dirty="0" smtClean="0">
                <a:hlinkClick r:id="rId7" action="ppaction://hlinksldjump"/>
              </a:rPr>
              <a:t>Источники информации</a:t>
            </a:r>
            <a:endParaRPr lang="ru-RU" dirty="0" smtClean="0"/>
          </a:p>
        </p:txBody>
      </p:sp>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Статистика выбросов отходов в Мировой океан</a:t>
            </a:r>
            <a:endParaRPr lang="ru-RU" dirty="0"/>
          </a:p>
        </p:txBody>
      </p:sp>
      <p:pic>
        <p:nvPicPr>
          <p:cNvPr id="1026" name="Picture 2" descr="C:\Documents and Settings\WindowsXP\Мои документы\Downloads\EOzawoowe64.jpg"/>
          <p:cNvPicPr>
            <a:picLocks noChangeAspect="1" noChangeArrowheads="1"/>
          </p:cNvPicPr>
          <p:nvPr/>
        </p:nvPicPr>
        <p:blipFill>
          <a:blip r:embed="rId2" cstate="print"/>
          <a:srcRect/>
          <a:stretch>
            <a:fillRect/>
          </a:stretch>
        </p:blipFill>
        <p:spPr bwMode="auto">
          <a:xfrm>
            <a:off x="714348" y="2000240"/>
            <a:ext cx="8001056" cy="4357718"/>
          </a:xfrm>
          <a:prstGeom prst="rect">
            <a:avLst/>
          </a:prstGeom>
          <a:noFill/>
        </p:spPr>
      </p:pic>
    </p:spTree>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Прямая соединительная линия 50"/>
          <p:cNvCxnSpPr/>
          <p:nvPr/>
        </p:nvCxnSpPr>
        <p:spPr>
          <a:xfrm>
            <a:off x="5214942" y="4214818"/>
            <a:ext cx="1214446" cy="1357322"/>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Прямая соединительная линия 48"/>
          <p:cNvCxnSpPr/>
          <p:nvPr/>
        </p:nvCxnSpPr>
        <p:spPr>
          <a:xfrm flipH="1">
            <a:off x="2786050" y="4214818"/>
            <a:ext cx="1000132" cy="1357322"/>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Прямая соединительная линия 46"/>
          <p:cNvCxnSpPr/>
          <p:nvPr/>
        </p:nvCxnSpPr>
        <p:spPr>
          <a:xfrm>
            <a:off x="3357554" y="1428736"/>
            <a:ext cx="714380" cy="1571636"/>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Прямая соединительная линия 41"/>
          <p:cNvCxnSpPr/>
          <p:nvPr/>
        </p:nvCxnSpPr>
        <p:spPr>
          <a:xfrm flipH="1">
            <a:off x="5072066" y="1500174"/>
            <a:ext cx="571504" cy="1500198"/>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Прямая соединительная линия 34"/>
          <p:cNvCxnSpPr/>
          <p:nvPr/>
        </p:nvCxnSpPr>
        <p:spPr>
          <a:xfrm flipV="1">
            <a:off x="5500694" y="2500306"/>
            <a:ext cx="1143008" cy="714380"/>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Прямая соединительная линия 31"/>
          <p:cNvCxnSpPr/>
          <p:nvPr/>
        </p:nvCxnSpPr>
        <p:spPr>
          <a:xfrm>
            <a:off x="2500298" y="2643182"/>
            <a:ext cx="1714512" cy="857256"/>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Прямая соединительная линия 26"/>
          <p:cNvCxnSpPr/>
          <p:nvPr/>
        </p:nvCxnSpPr>
        <p:spPr>
          <a:xfrm>
            <a:off x="4572000" y="4214818"/>
            <a:ext cx="0" cy="150019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Прямая соединительная линия 24"/>
          <p:cNvCxnSpPr/>
          <p:nvPr/>
        </p:nvCxnSpPr>
        <p:spPr>
          <a:xfrm>
            <a:off x="2214546" y="3714752"/>
            <a:ext cx="4786346"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Скругленный прямоугольник 3"/>
          <p:cNvSpPr/>
          <p:nvPr/>
        </p:nvSpPr>
        <p:spPr>
          <a:xfrm>
            <a:off x="2071670" y="142852"/>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Загрязнение нефтью и нефтепродуктами</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13" name="Овал 12"/>
          <p:cNvSpPr/>
          <p:nvPr/>
        </p:nvSpPr>
        <p:spPr>
          <a:xfrm>
            <a:off x="3286116" y="2571744"/>
            <a:ext cx="2428892" cy="2143140"/>
          </a:xfrm>
          <a:prstGeom prst="ellipse">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Основные пути загрязнения гидросферы</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15" name="Скругленный прямоугольник 14"/>
          <p:cNvSpPr/>
          <p:nvPr/>
        </p:nvSpPr>
        <p:spPr>
          <a:xfrm>
            <a:off x="142844" y="1785926"/>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Бактериальное и биологическое загрязнение</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16" name="Скругленный прямоугольник 15"/>
          <p:cNvSpPr/>
          <p:nvPr/>
        </p:nvSpPr>
        <p:spPr>
          <a:xfrm>
            <a:off x="6500826" y="1785926"/>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Загрязнение сточными водами</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17" name="Скругленный прямоугольник 16"/>
          <p:cNvSpPr/>
          <p:nvPr/>
        </p:nvSpPr>
        <p:spPr>
          <a:xfrm>
            <a:off x="285720" y="3429000"/>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Механическое загрязнение</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18" name="Скругленный прямоугольник 17"/>
          <p:cNvSpPr/>
          <p:nvPr/>
        </p:nvSpPr>
        <p:spPr>
          <a:xfrm>
            <a:off x="6429388" y="3429000"/>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Загрязнение тяжёлыми металлами</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19" name="Скругленный прямоугольник 18"/>
          <p:cNvSpPr/>
          <p:nvPr/>
        </p:nvSpPr>
        <p:spPr>
          <a:xfrm>
            <a:off x="6000760" y="5143512"/>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Загрязнение кислотными дождями</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20" name="Скругленный прямоугольник 19"/>
          <p:cNvSpPr/>
          <p:nvPr/>
        </p:nvSpPr>
        <p:spPr>
          <a:xfrm>
            <a:off x="3357554" y="5143512"/>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Радиоактивное загрязнение</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21" name="Скругленный прямоугольник 20"/>
          <p:cNvSpPr/>
          <p:nvPr/>
        </p:nvSpPr>
        <p:spPr>
          <a:xfrm>
            <a:off x="714348" y="5143512"/>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Тепловое загрязнение</a:t>
            </a: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39" name="Скругленный прямоугольник 38"/>
          <p:cNvSpPr/>
          <p:nvPr/>
        </p:nvSpPr>
        <p:spPr>
          <a:xfrm>
            <a:off x="4857752" y="142852"/>
            <a:ext cx="2428892" cy="1571636"/>
          </a:xfrm>
          <a:prstGeom prst="roundRect">
            <a:avLst/>
          </a:prstGeom>
          <a:solidFill>
            <a:schemeClr val="bg2"/>
          </a:solidFill>
          <a:ln>
            <a:solidFill>
              <a:schemeClr val="bg2">
                <a:lumMod val="2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ln w="1905"/>
                <a:solidFill>
                  <a:schemeClr val="accent2">
                    <a:lumMod val="75000"/>
                  </a:schemeClr>
                </a:solidFill>
                <a:effectLst>
                  <a:innerShdw blurRad="69850" dist="43180" dir="5400000">
                    <a:srgbClr val="000000">
                      <a:alpha val="65000"/>
                    </a:srgbClr>
                  </a:innerShdw>
                </a:effectLst>
              </a:rPr>
              <a:t>Загрязнение </a:t>
            </a:r>
            <a:r>
              <a:rPr lang="ru-RU" b="1" dirty="0">
                <a:ln w="1905"/>
                <a:solidFill>
                  <a:schemeClr val="accent2">
                    <a:lumMod val="75000"/>
                  </a:schemeClr>
                </a:solidFill>
                <a:effectLst>
                  <a:innerShdw blurRad="69850" dist="43180" dir="5400000">
                    <a:srgbClr val="000000">
                      <a:alpha val="65000"/>
                    </a:srgbClr>
                  </a:innerShdw>
                </a:effectLst>
              </a:rPr>
              <a:t>б</a:t>
            </a:r>
            <a:r>
              <a:rPr lang="ru-RU" b="1" dirty="0" smtClean="0">
                <a:ln w="1905"/>
                <a:solidFill>
                  <a:schemeClr val="accent2">
                    <a:lumMod val="75000"/>
                  </a:schemeClr>
                </a:solidFill>
                <a:effectLst>
                  <a:innerShdw blurRad="69850" dist="43180" dir="5400000">
                    <a:srgbClr val="000000">
                      <a:alpha val="65000"/>
                    </a:srgbClr>
                  </a:innerShdw>
                </a:effectLst>
              </a:rPr>
              <a:t>ытовыми отходами</a:t>
            </a:r>
            <a:endParaRPr lang="ru-RU" b="1" dirty="0">
              <a:ln w="1905"/>
              <a:solidFill>
                <a:schemeClr val="accent2">
                  <a:lumMod val="75000"/>
                </a:schemeClr>
              </a:solidFill>
              <a:effectLst>
                <a:innerShdw blurRad="69850" dist="43180" dir="5400000">
                  <a:srgbClr val="000000">
                    <a:alpha val="65000"/>
                  </a:srgbClr>
                </a:innerShdw>
              </a:effectLst>
            </a:endParaRPr>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2643206"/>
          </a:xfrm>
        </p:spPr>
        <p:txBody>
          <a:bodyPr>
            <a:noAutofit/>
          </a:bodyPr>
          <a:lstStyle/>
          <a:p>
            <a:r>
              <a:rPr lang="ru-RU" sz="2400" b="1" i="1" dirty="0" smtClean="0">
                <a:solidFill>
                  <a:srgbClr val="CC0000"/>
                </a:solidFill>
              </a:rPr>
              <a:t>Нефть и нефтепродукты</a:t>
            </a:r>
            <a:r>
              <a:rPr lang="ru-RU" sz="2400" dirty="0" smtClean="0">
                <a:solidFill>
                  <a:srgbClr val="CC0000"/>
                </a:solidFill>
              </a:rPr>
              <a:t> </a:t>
            </a:r>
            <a:r>
              <a:rPr lang="ru-RU" sz="2400" dirty="0" smtClean="0"/>
              <a:t>— основные загрязнители океанов. Ежегодно в Мировой океан попадает более 10 млн. т нефти и до 20% Мирового океана уже покрыты нефтяной пленкой, которая затрудняет процессы фотосинтеза в воде, вызывает гибель растений и животных. Каждая тонна нефти создает нефтяную пленку на площади до 12 км квадратных. Восстановление пораженных экосистем занимает 10 – 15 лет. </a:t>
            </a:r>
            <a:endParaRPr lang="ru-RU" sz="2400" dirty="0"/>
          </a:p>
        </p:txBody>
      </p:sp>
      <p:pic>
        <p:nvPicPr>
          <p:cNvPr id="2050" name="Picture 2" descr="C:\Documents and Settings\WindowsXP\Мои документы\Downloads\1280659068_o31_23303705-vn.jpg"/>
          <p:cNvPicPr>
            <a:picLocks noChangeAspect="1" noChangeArrowheads="1"/>
          </p:cNvPicPr>
          <p:nvPr/>
        </p:nvPicPr>
        <p:blipFill>
          <a:blip r:embed="rId2" cstate="print"/>
          <a:srcRect/>
          <a:stretch>
            <a:fillRect/>
          </a:stretch>
        </p:blipFill>
        <p:spPr bwMode="auto">
          <a:xfrm>
            <a:off x="214282" y="3071810"/>
            <a:ext cx="4143404" cy="3429024"/>
          </a:xfrm>
          <a:prstGeom prst="rect">
            <a:avLst/>
          </a:prstGeom>
          <a:ln>
            <a:noFill/>
          </a:ln>
          <a:effectLst>
            <a:outerShdw blurRad="190500" algn="tl" rotWithShape="0">
              <a:srgbClr val="000000">
                <a:alpha val="70000"/>
              </a:srgbClr>
            </a:outerShdw>
          </a:effectLst>
        </p:spPr>
      </p:pic>
      <p:pic>
        <p:nvPicPr>
          <p:cNvPr id="2051" name="Picture 3" descr="C:\Documents and Settings\WindowsXP\Мои документы\Downloads\oil-soaked-bird.jpeg"/>
          <p:cNvPicPr>
            <a:picLocks noChangeAspect="1" noChangeArrowheads="1"/>
          </p:cNvPicPr>
          <p:nvPr/>
        </p:nvPicPr>
        <p:blipFill>
          <a:blip r:embed="rId3" cstate="print"/>
          <a:srcRect/>
          <a:stretch>
            <a:fillRect/>
          </a:stretch>
        </p:blipFill>
        <p:spPr bwMode="auto">
          <a:xfrm>
            <a:off x="4572000" y="3071810"/>
            <a:ext cx="4393437" cy="3429024"/>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2714644"/>
          </a:xfrm>
        </p:spPr>
        <p:txBody>
          <a:bodyPr>
            <a:normAutofit fontScale="77500" lnSpcReduction="20000"/>
          </a:bodyPr>
          <a:lstStyle/>
          <a:p>
            <a:r>
              <a:rPr lang="ru-RU" dirty="0" smtClean="0"/>
              <a:t>Загрязнение </a:t>
            </a:r>
            <a:r>
              <a:rPr lang="ru-RU" dirty="0" smtClean="0">
                <a:solidFill>
                  <a:schemeClr val="accent1"/>
                </a:solidFill>
                <a:effectLst>
                  <a:outerShdw blurRad="38100" dist="38100" dir="2700000" algn="tl">
                    <a:srgbClr val="000000">
                      <a:alpha val="43137"/>
                    </a:srgbClr>
                  </a:outerShdw>
                </a:effectLst>
              </a:rPr>
              <a:t>сточными водами</a:t>
            </a:r>
            <a:r>
              <a:rPr lang="ru-RU" dirty="0" smtClean="0"/>
              <a:t>, </a:t>
            </a:r>
            <a:r>
              <a:rPr lang="ru-RU" dirty="0" smtClean="0">
                <a:solidFill>
                  <a:schemeClr val="accent1"/>
                </a:solidFill>
                <a:effectLst>
                  <a:outerShdw blurRad="38100" dist="38100" dir="2700000" algn="tl">
                    <a:srgbClr val="000000">
                      <a:alpha val="43137"/>
                    </a:srgbClr>
                  </a:outerShdw>
                </a:effectLst>
              </a:rPr>
              <a:t>минеральными и органическими удобрениями</a:t>
            </a:r>
            <a:r>
              <a:rPr lang="ru-RU" dirty="0" smtClean="0"/>
              <a:t>, а также </a:t>
            </a:r>
            <a:r>
              <a:rPr lang="ru-RU" dirty="0" err="1" smtClean="0">
                <a:solidFill>
                  <a:schemeClr val="accent1"/>
                </a:solidFill>
                <a:effectLst>
                  <a:outerShdw blurRad="38100" dist="38100" dir="2700000" algn="tl">
                    <a:srgbClr val="000000">
                      <a:alpha val="43137"/>
                    </a:srgbClr>
                  </a:outerShdw>
                </a:effectLst>
              </a:rPr>
              <a:t>коммунально</a:t>
            </a:r>
            <a:r>
              <a:rPr lang="ru-RU" dirty="0" smtClean="0">
                <a:solidFill>
                  <a:schemeClr val="accent1"/>
                </a:solidFill>
                <a:effectLst>
                  <a:outerShdw blurRad="38100" dist="38100" dir="2700000" algn="tl">
                    <a:srgbClr val="000000">
                      <a:alpha val="43137"/>
                    </a:srgbClr>
                  </a:outerShdw>
                </a:effectLst>
              </a:rPr>
              <a:t> – бытовыми стоками </a:t>
            </a:r>
            <a:r>
              <a:rPr lang="ru-RU" dirty="0" smtClean="0"/>
              <a:t>ведет к </a:t>
            </a:r>
            <a:r>
              <a:rPr lang="ru-RU" dirty="0" err="1" smtClean="0"/>
              <a:t>эвтрофикации</a:t>
            </a:r>
            <a:r>
              <a:rPr lang="ru-RU" dirty="0" smtClean="0"/>
              <a:t> водоемов – обогащению их питательными веществами, что вызывает чрезмерное развитие водорослей и гибель других экосистем водоемов с непроточной водой (озер и прудов), а иногда к заболачиванию местности. Мировое хозяйство сбрасывает в год 1500 км</a:t>
            </a:r>
            <a:r>
              <a:rPr lang="ru-RU" baseline="30000" dirty="0" smtClean="0"/>
              <a:t>3 </a:t>
            </a:r>
            <a:r>
              <a:rPr lang="ru-RU" dirty="0" smtClean="0"/>
              <a:t>сточных вод разной степени очистки, которые требуют 50 – 100 – кратного разбавления для придания им естественных свойств и дальнейшего очищения в биосфере. </a:t>
            </a:r>
          </a:p>
          <a:p>
            <a:endParaRPr lang="ru-RU" dirty="0"/>
          </a:p>
        </p:txBody>
      </p:sp>
      <p:pic>
        <p:nvPicPr>
          <p:cNvPr id="3074" name="Picture 2" descr="C:\Documents and Settings\WindowsXP\Мои документы\Downloads\034-221109-11.jpg"/>
          <p:cNvPicPr>
            <a:picLocks noChangeAspect="1" noChangeArrowheads="1"/>
          </p:cNvPicPr>
          <p:nvPr/>
        </p:nvPicPr>
        <p:blipFill>
          <a:blip r:embed="rId2" cstate="print"/>
          <a:srcRect/>
          <a:stretch>
            <a:fillRect/>
          </a:stretch>
        </p:blipFill>
        <p:spPr bwMode="auto">
          <a:xfrm>
            <a:off x="5000628" y="2643182"/>
            <a:ext cx="3929090" cy="3929090"/>
          </a:xfrm>
          <a:prstGeom prst="rect">
            <a:avLst/>
          </a:prstGeom>
          <a:ln>
            <a:noFill/>
          </a:ln>
          <a:effectLst>
            <a:outerShdw blurRad="190500" algn="tl" rotWithShape="0">
              <a:srgbClr val="000000">
                <a:alpha val="70000"/>
              </a:srgbClr>
            </a:outerShdw>
          </a:effectLst>
        </p:spPr>
      </p:pic>
      <p:pic>
        <p:nvPicPr>
          <p:cNvPr id="3075" name="Picture 3" descr="C:\Documents and Settings\WindowsXP\Мои документы\Downloads\034-221109-14.jpg"/>
          <p:cNvPicPr>
            <a:picLocks noChangeAspect="1" noChangeArrowheads="1"/>
          </p:cNvPicPr>
          <p:nvPr/>
        </p:nvPicPr>
        <p:blipFill>
          <a:blip r:embed="rId3" cstate="print"/>
          <a:srcRect/>
          <a:stretch>
            <a:fillRect/>
          </a:stretch>
        </p:blipFill>
        <p:spPr bwMode="auto">
          <a:xfrm>
            <a:off x="214282" y="2643182"/>
            <a:ext cx="4572032" cy="3929090"/>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3071834"/>
          </a:xfrm>
        </p:spPr>
        <p:txBody>
          <a:bodyPr>
            <a:normAutofit fontScale="85000" lnSpcReduction="20000"/>
          </a:bodyPr>
          <a:lstStyle/>
          <a:p>
            <a:r>
              <a:rPr lang="ru-RU" dirty="0" smtClean="0">
                <a:solidFill>
                  <a:schemeClr val="accent2">
                    <a:lumMod val="75000"/>
                  </a:schemeClr>
                </a:solidFill>
                <a:effectLst>
                  <a:outerShdw blurRad="38100" dist="38100" dir="2700000" algn="tl">
                    <a:srgbClr val="000000">
                      <a:alpha val="43137"/>
                    </a:srgbClr>
                  </a:outerShdw>
                </a:effectLst>
              </a:rPr>
              <a:t>Сбрасывание мусора</a:t>
            </a:r>
            <a:r>
              <a:rPr lang="ru-RU" dirty="0" smtClean="0">
                <a:solidFill>
                  <a:srgbClr val="CC0000"/>
                </a:solidFill>
              </a:rPr>
              <a:t> </a:t>
            </a:r>
            <a:r>
              <a:rPr lang="ru-RU" dirty="0" smtClean="0"/>
              <a:t>в </a:t>
            </a:r>
            <a:r>
              <a:rPr lang="ru-RU" dirty="0" smtClean="0">
                <a:solidFill>
                  <a:schemeClr val="accent2">
                    <a:lumMod val="75000"/>
                  </a:schemeClr>
                </a:solidFill>
                <a:effectLst>
                  <a:outerShdw blurRad="38100" dist="38100" dir="2700000" algn="tl">
                    <a:srgbClr val="000000">
                      <a:alpha val="43137"/>
                    </a:srgbClr>
                  </a:outerShdw>
                </a:effectLst>
              </a:rPr>
              <a:t>воды мирового океана</a:t>
            </a:r>
            <a:r>
              <a:rPr lang="ru-RU" dirty="0" smtClean="0">
                <a:solidFill>
                  <a:schemeClr val="accent2">
                    <a:lumMod val="75000"/>
                  </a:schemeClr>
                </a:solidFill>
              </a:rPr>
              <a:t> </a:t>
            </a:r>
            <a:r>
              <a:rPr lang="ru-RU" dirty="0" smtClean="0"/>
              <a:t>вызвало образование </a:t>
            </a:r>
            <a:r>
              <a:rPr lang="ru-RU" dirty="0" smtClean="0">
                <a:solidFill>
                  <a:schemeClr val="accent2">
                    <a:lumMod val="75000"/>
                  </a:schemeClr>
                </a:solidFill>
                <a:effectLst>
                  <a:outerShdw blurRad="38100" dist="38100" dir="2700000" algn="tl">
                    <a:srgbClr val="000000">
                      <a:alpha val="43137"/>
                    </a:srgbClr>
                  </a:outerShdw>
                </a:effectLst>
              </a:rPr>
              <a:t>Мусорных пятен </a:t>
            </a:r>
            <a:r>
              <a:rPr lang="ru-RU" dirty="0" smtClean="0"/>
              <a:t>- водоворотов антропогенного мусора находящихся в мировом океане. </a:t>
            </a:r>
            <a:r>
              <a:rPr lang="ru-RU" dirty="0" smtClean="0">
                <a:solidFill>
                  <a:schemeClr val="accent2">
                    <a:lumMod val="75000"/>
                  </a:schemeClr>
                </a:solidFill>
                <a:effectLst>
                  <a:outerShdw blurRad="38100" dist="38100" dir="2700000" algn="tl">
                    <a:srgbClr val="000000">
                      <a:alpha val="43137"/>
                    </a:srgbClr>
                  </a:outerShdw>
                </a:effectLst>
              </a:rPr>
              <a:t>Большое тихоокеанское мусорное пятно</a:t>
            </a:r>
            <a:r>
              <a:rPr lang="ru-RU" dirty="0" smtClean="0"/>
              <a:t>(самое большое из всех существующих) было сформировано в северной части Тихого океана течениями, постепенно концентрирующими в одной области выброшенный в океан мусор. Эта громадная куча плавучего мусора –величайшая свалка планеты – держится на одном месте под влиянием подводных течений, имеющих завихрения. По оценкам ученых, в настоящее время масса мусорного острова составляет более 3,5 млн.тонн, а площадь — более 1 млн.км</a:t>
            </a:r>
            <a:r>
              <a:rPr lang="ru-RU" baseline="30000" dirty="0" smtClean="0"/>
              <a:t>2</a:t>
            </a:r>
            <a:endParaRPr lang="ru-RU" dirty="0" smtClean="0"/>
          </a:p>
          <a:p>
            <a:pPr lvl="0"/>
            <a:endParaRPr lang="ru-RU" dirty="0" smtClean="0"/>
          </a:p>
          <a:p>
            <a:endParaRPr lang="ru-RU" dirty="0"/>
          </a:p>
        </p:txBody>
      </p:sp>
      <p:pic>
        <p:nvPicPr>
          <p:cNvPr id="4099" name="Picture 3" descr="C:\Documents and Settings\WindowsXP\Мои документы\Downloads\0_a5e80_892f7dd1_XL.jpg"/>
          <p:cNvPicPr>
            <a:picLocks noChangeAspect="1" noChangeArrowheads="1"/>
          </p:cNvPicPr>
          <p:nvPr/>
        </p:nvPicPr>
        <p:blipFill>
          <a:blip r:embed="rId2" cstate="print"/>
          <a:srcRect/>
          <a:stretch>
            <a:fillRect/>
          </a:stretch>
        </p:blipFill>
        <p:spPr bwMode="auto">
          <a:xfrm>
            <a:off x="1142976" y="3214686"/>
            <a:ext cx="6667500" cy="3481378"/>
          </a:xfrm>
          <a:prstGeom prst="rect">
            <a:avLst/>
          </a:prstGeom>
          <a:noFill/>
        </p:spPr>
      </p:pic>
    </p:spTree>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descr="C:\Documents and Settings\WindowsXP\Мои документы\Downloads\R9KPwf4uQg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928622"/>
            <a:ext cx="8715436" cy="5929378"/>
          </a:xfrm>
        </p:spPr>
        <p:txBody>
          <a:bodyPr>
            <a:normAutofit fontScale="92500" lnSpcReduction="20000"/>
          </a:bodyPr>
          <a:lstStyle/>
          <a:p>
            <a:r>
              <a:rPr lang="ru-RU" dirty="0" smtClean="0">
                <a:solidFill>
                  <a:schemeClr val="accent2">
                    <a:lumMod val="75000"/>
                  </a:schemeClr>
                </a:solidFill>
              </a:rPr>
              <a:t>Загрязнение тяжелыми металлами</a:t>
            </a:r>
            <a:r>
              <a:rPr lang="ru-RU" dirty="0" smtClean="0"/>
              <a:t>. Нарушает жизнедеятельность водных организмов и человека;</a:t>
            </a:r>
          </a:p>
          <a:p>
            <a:r>
              <a:rPr lang="ru-RU" dirty="0" smtClean="0">
                <a:solidFill>
                  <a:schemeClr val="accent2">
                    <a:lumMod val="75000"/>
                  </a:schemeClr>
                </a:solidFill>
              </a:rPr>
              <a:t>Загрязнение кислотными дождями</a:t>
            </a:r>
            <a:r>
              <a:rPr lang="ru-RU" dirty="0" smtClean="0"/>
              <a:t>. Приводит к закислению водоемов и гибели экосистем;</a:t>
            </a:r>
          </a:p>
          <a:p>
            <a:r>
              <a:rPr lang="ru-RU" dirty="0" smtClean="0">
                <a:solidFill>
                  <a:schemeClr val="accent2">
                    <a:lumMod val="75000"/>
                  </a:schemeClr>
                </a:solidFill>
              </a:rPr>
              <a:t>Бактериальное и биологическое загрязнение</a:t>
            </a:r>
            <a:r>
              <a:rPr lang="ru-RU" dirty="0" smtClean="0"/>
              <a:t>. Связано с разными патогенными организмами, грибами и водорослями.</a:t>
            </a:r>
          </a:p>
          <a:p>
            <a:r>
              <a:rPr lang="ru-RU" dirty="0" smtClean="0"/>
              <a:t>Серьезную экологическую угрозу для жизни в Мировом океане представляет </a:t>
            </a:r>
            <a:r>
              <a:rPr lang="ru-RU" dirty="0" smtClean="0">
                <a:solidFill>
                  <a:schemeClr val="accent2">
                    <a:lumMod val="75000"/>
                  </a:schemeClr>
                </a:solidFill>
              </a:rPr>
              <a:t>захоронение на морском дне радиоактивных отходов </a:t>
            </a:r>
            <a:r>
              <a:rPr lang="ru-RU" dirty="0" smtClean="0"/>
              <a:t>(РАО) и сброс в море жидких радиоактивных отходов (ЖРО).</a:t>
            </a:r>
          </a:p>
          <a:p>
            <a:r>
              <a:rPr lang="ru-RU" dirty="0" smtClean="0">
                <a:solidFill>
                  <a:schemeClr val="accent2">
                    <a:lumMod val="75000"/>
                  </a:schemeClr>
                </a:solidFill>
              </a:rPr>
              <a:t>Тепловое загрязнение</a:t>
            </a:r>
            <a:r>
              <a:rPr lang="ru-RU" dirty="0" smtClean="0"/>
              <a:t>. Вызывается сбросом в водоемы подогретых вод ТЭС и АЭС. Приводит к массовому развитию сине – зеленых водорослей, так называемому цветению воды, уменьшению количества кислорода и отрицательно влияет на флору и фауну водоемов;</a:t>
            </a:r>
          </a:p>
          <a:p>
            <a:r>
              <a:rPr lang="ru-RU" dirty="0" smtClean="0">
                <a:solidFill>
                  <a:schemeClr val="accent2">
                    <a:lumMod val="75000"/>
                  </a:schemeClr>
                </a:solidFill>
              </a:rPr>
              <a:t>Механическое загрязнение</a:t>
            </a:r>
            <a:r>
              <a:rPr lang="ru-RU" dirty="0" smtClean="0"/>
              <a:t>. Повышает содержание механических примесей; </a:t>
            </a:r>
            <a:endParaRPr lang="ru-RU" dirty="0"/>
          </a:p>
        </p:txBody>
      </p:sp>
    </p:spTree>
  </p:cSld>
  <p:clrMapOvr>
    <a:masterClrMapping/>
  </p:clrMapOvr>
  <p:transition spd="med">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261</TotalTime>
  <Words>543</Words>
  <Application>Microsoft Office PowerPoint</Application>
  <PresentationFormat>Экран (4:3)</PresentationFormat>
  <Paragraphs>55</Paragraphs>
  <Slides>15</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Презентация  По теме: Загрязнение Мирового Океана</vt:lpstr>
      <vt:lpstr>Загрязнение мирового океана</vt:lpstr>
      <vt:lpstr>Статистика выбросов отходов в Мировой океан</vt:lpstr>
      <vt:lpstr>Слайд 4</vt:lpstr>
      <vt:lpstr>Слайд 5</vt:lpstr>
      <vt:lpstr>Слайд 6</vt:lpstr>
      <vt:lpstr>Слайд 7</vt:lpstr>
      <vt:lpstr>Слайд 8</vt:lpstr>
      <vt:lpstr>Слайд 9</vt:lpstr>
      <vt:lpstr>Последствия загрязнения океана  </vt:lpstr>
      <vt:lpstr>Слайд 11</vt:lpstr>
      <vt:lpstr>Методы решения проблем</vt:lpstr>
      <vt:lpstr>Слайд 13</vt:lpstr>
      <vt:lpstr>Вывод</vt:lpstr>
      <vt:lpstr>Информация взята с сайтов</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теме: Загрязнение Мирового Океана</dc:title>
  <dc:creator>WindowsXP</dc:creator>
  <cp:lastModifiedBy>WindowsXP</cp:lastModifiedBy>
  <cp:revision>27</cp:revision>
  <dcterms:created xsi:type="dcterms:W3CDTF">2012-12-11T16:31:09Z</dcterms:created>
  <dcterms:modified xsi:type="dcterms:W3CDTF">2012-12-11T21:09:32Z</dcterms:modified>
</cp:coreProperties>
</file>