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A3D70-B046-46BD-B435-CF25EA7C6B1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941F3-B88A-4DE5-B2B0-533C42BCA0AD}">
      <dgm:prSet/>
      <dgm:spPr/>
      <dgm:t>
        <a:bodyPr/>
        <a:lstStyle/>
        <a:p>
          <a:pPr rtl="0"/>
          <a:endParaRPr lang="en-US" b="1" dirty="0"/>
        </a:p>
      </dgm:t>
    </dgm:pt>
    <dgm:pt modelId="{03F493DC-A61C-4FEB-9FBB-F79C6B30464F}" type="parTrans" cxnId="{5E085D83-9FB0-4E33-B986-8E7A7218CF89}">
      <dgm:prSet/>
      <dgm:spPr/>
      <dgm:t>
        <a:bodyPr/>
        <a:lstStyle/>
        <a:p>
          <a:endParaRPr lang="ru-RU"/>
        </a:p>
      </dgm:t>
    </dgm:pt>
    <dgm:pt modelId="{34AB5549-62AB-46F3-80DC-CCD9E8916B66}" type="sibTrans" cxnId="{5E085D83-9FB0-4E33-B986-8E7A7218CF89}">
      <dgm:prSet/>
      <dgm:spPr/>
      <dgm:t>
        <a:bodyPr/>
        <a:lstStyle/>
        <a:p>
          <a:endParaRPr lang="ru-RU"/>
        </a:p>
      </dgm:t>
    </dgm:pt>
    <dgm:pt modelId="{C5D0BBFE-9A35-4683-BE00-28B422B5BFA5}">
      <dgm:prSet/>
      <dgm:spPr/>
      <dgm:t>
        <a:bodyPr/>
        <a:lstStyle/>
        <a:p>
          <a:pPr rtl="0"/>
          <a:r>
            <a:rPr lang="en-US" b="1" dirty="0" smtClean="0"/>
            <a:t>Form 11 – B </a:t>
          </a:r>
          <a:endParaRPr lang="ru-RU" b="1" dirty="0"/>
        </a:p>
      </dgm:t>
    </dgm:pt>
    <dgm:pt modelId="{C9BCF00E-1614-48A3-A55A-B1AE64122C66}" type="parTrans" cxnId="{2D1EDAF3-2A22-4B80-9AC3-67FF79A2B412}">
      <dgm:prSet/>
      <dgm:spPr/>
      <dgm:t>
        <a:bodyPr/>
        <a:lstStyle/>
        <a:p>
          <a:endParaRPr lang="ru-RU"/>
        </a:p>
      </dgm:t>
    </dgm:pt>
    <dgm:pt modelId="{C1685D1C-717C-49D3-9931-A8FAB6E1080F}" type="sibTrans" cxnId="{2D1EDAF3-2A22-4B80-9AC3-67FF79A2B412}">
      <dgm:prSet/>
      <dgm:spPr/>
      <dgm:t>
        <a:bodyPr/>
        <a:lstStyle/>
        <a:p>
          <a:endParaRPr lang="ru-RU"/>
        </a:p>
      </dgm:t>
    </dgm:pt>
    <dgm:pt modelId="{F27A7FE8-DFB1-46A7-AEB3-F2985E4F1F1A}" type="pres">
      <dgm:prSet presAssocID="{056A3D70-B046-46BD-B435-CF25EA7C6B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E11286-5E53-4158-BD64-5B45DF514885}" type="pres">
      <dgm:prSet presAssocID="{DD1941F3-B88A-4DE5-B2B0-533C42BCA0A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88BBF-2B7D-4A7F-A9F3-C77E79EC3B81}" type="pres">
      <dgm:prSet presAssocID="{34AB5549-62AB-46F3-80DC-CCD9E8916B66}" presName="spacer" presStyleCnt="0"/>
      <dgm:spPr/>
    </dgm:pt>
    <dgm:pt modelId="{DBBE153D-EA1A-4782-BBCB-8C7EB9686F7B}" type="pres">
      <dgm:prSet presAssocID="{C5D0BBFE-9A35-4683-BE00-28B422B5BFA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90B50-A1FA-4790-AD24-9CE0FDF88226}" type="presOf" srcId="{DD1941F3-B88A-4DE5-B2B0-533C42BCA0AD}" destId="{27E11286-5E53-4158-BD64-5B45DF514885}" srcOrd="0" destOrd="0" presId="urn:microsoft.com/office/officeart/2005/8/layout/vList2"/>
    <dgm:cxn modelId="{2D1EDAF3-2A22-4B80-9AC3-67FF79A2B412}" srcId="{056A3D70-B046-46BD-B435-CF25EA7C6B1D}" destId="{C5D0BBFE-9A35-4683-BE00-28B422B5BFA5}" srcOrd="1" destOrd="0" parTransId="{C9BCF00E-1614-48A3-A55A-B1AE64122C66}" sibTransId="{C1685D1C-717C-49D3-9931-A8FAB6E1080F}"/>
    <dgm:cxn modelId="{5E085D83-9FB0-4E33-B986-8E7A7218CF89}" srcId="{056A3D70-B046-46BD-B435-CF25EA7C6B1D}" destId="{DD1941F3-B88A-4DE5-B2B0-533C42BCA0AD}" srcOrd="0" destOrd="0" parTransId="{03F493DC-A61C-4FEB-9FBB-F79C6B30464F}" sibTransId="{34AB5549-62AB-46F3-80DC-CCD9E8916B66}"/>
    <dgm:cxn modelId="{68BF62B8-FA3D-47BA-9AC6-88BBAB910836}" type="presOf" srcId="{C5D0BBFE-9A35-4683-BE00-28B422B5BFA5}" destId="{DBBE153D-EA1A-4782-BBCB-8C7EB9686F7B}" srcOrd="0" destOrd="0" presId="urn:microsoft.com/office/officeart/2005/8/layout/vList2"/>
    <dgm:cxn modelId="{5CF30DED-5651-454D-A310-AAA13A518736}" type="presOf" srcId="{056A3D70-B046-46BD-B435-CF25EA7C6B1D}" destId="{F27A7FE8-DFB1-46A7-AEB3-F2985E4F1F1A}" srcOrd="0" destOrd="0" presId="urn:microsoft.com/office/officeart/2005/8/layout/vList2"/>
    <dgm:cxn modelId="{6C604921-7BAB-4C99-B811-DA5E7ED6F604}" type="presParOf" srcId="{F27A7FE8-DFB1-46A7-AEB3-F2985E4F1F1A}" destId="{27E11286-5E53-4158-BD64-5B45DF514885}" srcOrd="0" destOrd="0" presId="urn:microsoft.com/office/officeart/2005/8/layout/vList2"/>
    <dgm:cxn modelId="{87F2C1F5-DDBA-4167-BC81-38A7076F800B}" type="presParOf" srcId="{F27A7FE8-DFB1-46A7-AEB3-F2985E4F1F1A}" destId="{8AD88BBF-2B7D-4A7F-A9F3-C77E79EC3B81}" srcOrd="1" destOrd="0" presId="urn:microsoft.com/office/officeart/2005/8/layout/vList2"/>
    <dgm:cxn modelId="{44622C92-46F8-409C-9A88-E19DBE4CA8F5}" type="presParOf" srcId="{F27A7FE8-DFB1-46A7-AEB3-F2985E4F1F1A}" destId="{DBBE153D-EA1A-4782-BBCB-8C7EB9686F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11286-5E53-4158-BD64-5B45DF514885}">
      <dsp:nvSpPr>
        <dsp:cNvPr id="0" name=""/>
        <dsp:cNvSpPr/>
      </dsp:nvSpPr>
      <dsp:spPr>
        <a:xfrm>
          <a:off x="0" y="2479"/>
          <a:ext cx="3500462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>
        <a:off x="0" y="2479"/>
        <a:ext cx="3500462" cy="671580"/>
      </dsp:txXfrm>
    </dsp:sp>
    <dsp:sp modelId="{DBBE153D-EA1A-4782-BBCB-8C7EB9686F7B}">
      <dsp:nvSpPr>
        <dsp:cNvPr id="0" name=""/>
        <dsp:cNvSpPr/>
      </dsp:nvSpPr>
      <dsp:spPr>
        <a:xfrm>
          <a:off x="0" y="754700"/>
          <a:ext cx="3500462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Form 11 – B </a:t>
          </a:r>
          <a:endParaRPr lang="ru-RU" sz="2800" b="1" kern="1200" dirty="0"/>
        </a:p>
      </dsp:txBody>
      <dsp:txXfrm>
        <a:off x="0" y="754700"/>
        <a:ext cx="3500462" cy="67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05221-2E9E-4138-B0D4-A6A292BEFAD8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EFF92-2700-455F-8616-E7C256A871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E47E47-1B4A-4B02-87D3-4D360B0C262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D24581-FE00-41B5-B361-1FB3F62A4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Greenpoint,_Brookly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onx_Zoo" TargetMode="External"/><Relationship Id="rId2" Type="http://schemas.openxmlformats.org/officeDocument/2006/relationships/hyperlink" Target="http://en.wikipedia.org/wiki/Reinde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ity_park" TargetMode="External"/><Relationship Id="rId2" Type="http://schemas.openxmlformats.org/officeDocument/2006/relationships/hyperlink" Target="http://en.wikipedia.org/wiki/Central_Pa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seum_Mile,_New_York_City" TargetMode="External"/><Relationship Id="rId2" Type="http://schemas.openxmlformats.org/officeDocument/2006/relationships/hyperlink" Target="http://en.wikipedia.org/wiki/The_Metropolitan_Museum_of_A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en.wikipedia.org/wiki/Upper_East_Side" TargetMode="External"/><Relationship Id="rId4" Type="http://schemas.openxmlformats.org/officeDocument/2006/relationships/hyperlink" Target="http://en.wikipedia.org/wiki/Carnegie_Hi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ew_York_Philharmonic" TargetMode="External"/><Relationship Id="rId2" Type="http://schemas.openxmlformats.org/officeDocument/2006/relationships/hyperlink" Target="http://en.wikipedia.org/wiki/Lincoln_Center_for_the_Performing_A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BC_Studios_(New_York)" TargetMode="External"/><Relationship Id="rId2" Type="http://schemas.openxmlformats.org/officeDocument/2006/relationships/hyperlink" Target="http://en.wikipedia.org/wiki/Rockefeller_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all_Street" TargetMode="External"/><Relationship Id="rId2" Type="http://schemas.openxmlformats.org/officeDocument/2006/relationships/hyperlink" Target="http://en.wikipedia.org/wiki/New_York_Stock_Exchan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en.wikipedia.org/wiki/Market_capitaliz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Manhattan_Municipal_Build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New_York_City_Hal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r%C3%A9d%C3%A9ric_Auguste_Bartholdi" TargetMode="External"/><Relationship Id="rId3" Type="http://schemas.openxmlformats.org/officeDocument/2006/relationships/hyperlink" Target="http://en.wiktionary.org/wiki/colossus#English" TargetMode="External"/><Relationship Id="rId7" Type="http://schemas.openxmlformats.org/officeDocument/2006/relationships/hyperlink" Target="http://en.wikipedia.org/wiki/Manhatta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ew_York_Harbor" TargetMode="External"/><Relationship Id="rId5" Type="http://schemas.openxmlformats.org/officeDocument/2006/relationships/hyperlink" Target="http://en.wikipedia.org/wiki/Liberty_Island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en.wikipedia.org/wiki/Neoclassical_sculpture" TargetMode="External"/><Relationship Id="rId9" Type="http://schemas.openxmlformats.org/officeDocument/2006/relationships/hyperlink" Target="http://en.wikipedia.org/wiki/Fra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Columbia_Universit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en.wikipedia.org/wiki/New_York_City" TargetMode="External"/><Relationship Id="rId7" Type="http://schemas.openxmlformats.org/officeDocument/2006/relationships/hyperlink" Target="http://en.wikipedia.org/wiki/New_York" TargetMode="External"/><Relationship Id="rId2" Type="http://schemas.openxmlformats.org/officeDocument/2006/relationships/hyperlink" Target="http://en.wikipedia.org/wiki/Borough_(New_York_City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U.S._state" TargetMode="External"/><Relationship Id="rId5" Type="http://schemas.openxmlformats.org/officeDocument/2006/relationships/hyperlink" Target="http://en.wikipedia.org/wiki/Province_of_New_York#Counties" TargetMode="External"/><Relationship Id="rId4" Type="http://schemas.openxmlformats.org/officeDocument/2006/relationships/hyperlink" Target="http://en.wikipedia.org/wiki/Hudson_Riv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ortland_Aerial_Tram" TargetMode="External"/><Relationship Id="rId3" Type="http://schemas.openxmlformats.org/officeDocument/2006/relationships/hyperlink" Target="http://en.wikipedia.org/wiki/New_York_City" TargetMode="External"/><Relationship Id="rId7" Type="http://schemas.openxmlformats.org/officeDocument/2006/relationships/hyperlink" Target="http://en.wikipedia.org/wiki/Mississippi_Aerial_River_Transit" TargetMode="External"/><Relationship Id="rId2" Type="http://schemas.openxmlformats.org/officeDocument/2006/relationships/hyperlink" Target="http://en.wikipedia.org/wiki/Aerial_tramwa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anhattan" TargetMode="External"/><Relationship Id="rId5" Type="http://schemas.openxmlformats.org/officeDocument/2006/relationships/hyperlink" Target="http://en.wikipedia.org/wiki/Roosevelt_Island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en.wikipedia.org/wiki/East_River" TargetMode="External"/><Relationship Id="rId9" Type="http://schemas.openxmlformats.org/officeDocument/2006/relationships/hyperlink" Target="http://en.wikipedia.org/wiki/North_Americ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14290"/>
            <a:ext cx="5857900" cy="946620"/>
          </a:xfrm>
        </p:spPr>
        <p:txBody>
          <a:bodyPr>
            <a:normAutofit fontScale="90000"/>
          </a:bodyPr>
          <a:lstStyle/>
          <a:p>
            <a:r>
              <a:rPr lang="en-US" sz="6000" b="0" dirty="0" smtClean="0"/>
              <a:t>New York City</a:t>
            </a:r>
            <a:endParaRPr lang="ru-RU" sz="60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5429240"/>
          <a:ext cx="350046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Пользователь\Desktop\NYC_Montage_2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214422"/>
            <a:ext cx="4213630" cy="5324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2439982"/>
          </a:xfr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of central Manhattan from The Empire State Building.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Пользователь\Desktop\New_York_Midtown_Skyline_at_night_-_Jan_2006_edit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Landmark 19th-century </a:t>
            </a:r>
            <a:r>
              <a:rPr lang="en-US" dirty="0" err="1" smtClean="0"/>
              <a:t>rowhouses</a:t>
            </a:r>
            <a:r>
              <a:rPr lang="en-US" dirty="0" smtClean="0"/>
              <a:t> on tree-lined Kent Street in </a:t>
            </a:r>
            <a:r>
              <a:rPr lang="en-US" dirty="0" err="1" smtClean="0">
                <a:hlinkClick r:id="rId2" tooltip="Greenpoint, Brooklyn"/>
              </a:rPr>
              <a:t>Greenpoint</a:t>
            </a:r>
            <a:r>
              <a:rPr lang="en-US" dirty="0" smtClean="0">
                <a:hlinkClick r:id="rId2" tooltip="Greenpoint, Brooklyn"/>
              </a:rPr>
              <a:t> Historic District</a:t>
            </a:r>
            <a:r>
              <a:rPr lang="en-US" dirty="0" smtClean="0"/>
              <a:t>, Brooklyn</a:t>
            </a:r>
            <a:endParaRPr lang="ru-RU" dirty="0"/>
          </a:p>
        </p:txBody>
      </p:sp>
      <p:pic>
        <p:nvPicPr>
          <p:cNvPr id="11266" name="Picture 2" descr="C:\Users\Пользователь\Desktop\800px-Greenpoint_Hous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5"/>
            <a:ext cx="8215370" cy="500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hlinkClick r:id="rId2" tooltip="Reindeer"/>
              </a:rPr>
              <a:t>Reindeer</a:t>
            </a:r>
            <a:r>
              <a:rPr lang="en-US" dirty="0" smtClean="0"/>
              <a:t> at the </a:t>
            </a:r>
            <a:r>
              <a:rPr lang="en-US" dirty="0" smtClean="0">
                <a:hlinkClick r:id="rId3" tooltip="Bronx Zoo"/>
              </a:rPr>
              <a:t>Bronx Zoo</a:t>
            </a:r>
            <a:r>
              <a:rPr lang="en-US" dirty="0" smtClean="0"/>
              <a:t>, the world's largest metropolitan zoo.</a:t>
            </a:r>
            <a:endParaRPr lang="ru-RU" dirty="0"/>
          </a:p>
        </p:txBody>
      </p:sp>
      <p:pic>
        <p:nvPicPr>
          <p:cNvPr id="12290" name="Picture 2" descr="C:\Users\Пользователь\Desktop\Bronx_Zoo_reinde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357298"/>
            <a:ext cx="4143404" cy="5500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hlinkClick r:id="rId2" tooltip="Central Park"/>
              </a:rPr>
              <a:t>Central Park</a:t>
            </a:r>
            <a:r>
              <a:rPr lang="en-US" dirty="0" smtClean="0"/>
              <a:t> is the most visited </a:t>
            </a:r>
            <a:r>
              <a:rPr lang="en-US" dirty="0" smtClean="0">
                <a:hlinkClick r:id="rId3" tooltip="City park"/>
              </a:rPr>
              <a:t>city park</a:t>
            </a:r>
            <a:r>
              <a:rPr lang="en-US" dirty="0" smtClean="0"/>
              <a:t> in the United States.</a:t>
            </a:r>
            <a:endParaRPr lang="ru-RU" dirty="0"/>
          </a:p>
        </p:txBody>
      </p:sp>
      <p:pic>
        <p:nvPicPr>
          <p:cNvPr id="13314" name="Picture 2" descr="C:\Users\Пользователь\Desktop\800px-26_-_New_York_-_Octobre_2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54"/>
            <a:ext cx="9144000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22145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 tooltip="The Metropolitan Museum of Art"/>
              </a:rPr>
              <a:t>The Metropolitan Museum of Art</a:t>
            </a:r>
            <a:r>
              <a:rPr lang="en-US" dirty="0" smtClean="0"/>
              <a:t>, part </a:t>
            </a:r>
            <a:r>
              <a:rPr lang="en-US" dirty="0" err="1" smtClean="0"/>
              <a:t>of</a:t>
            </a:r>
            <a:r>
              <a:rPr lang="en-US" dirty="0" err="1" smtClean="0">
                <a:hlinkClick r:id="rId3" tooltip="Museum Mile, New York City"/>
              </a:rPr>
              <a:t>Museum</a:t>
            </a:r>
            <a:r>
              <a:rPr lang="en-US" dirty="0" smtClean="0">
                <a:hlinkClick r:id="rId3" tooltip="Museum Mile, New York City"/>
              </a:rPr>
              <a:t> Mile</a:t>
            </a:r>
            <a:r>
              <a:rPr lang="en-US" dirty="0" smtClean="0"/>
              <a:t> in the </a:t>
            </a:r>
            <a:r>
              <a:rPr lang="en-US" dirty="0" smtClean="0">
                <a:hlinkClick r:id="rId4" tooltip="Carnegie Hill"/>
              </a:rPr>
              <a:t>Carnegie </a:t>
            </a:r>
            <a:r>
              <a:rPr lang="en-US" dirty="0" err="1" smtClean="0">
                <a:hlinkClick r:id="rId4" tooltip="Carnegie Hill"/>
              </a:rPr>
              <a:t>Hill</a:t>
            </a:r>
            <a:r>
              <a:rPr lang="en-US" dirty="0" err="1" smtClean="0"/>
              <a:t>neighborhood</a:t>
            </a:r>
            <a:r>
              <a:rPr lang="en-US" dirty="0" smtClean="0"/>
              <a:t> of Manhattan's </a:t>
            </a:r>
            <a:r>
              <a:rPr lang="en-US" dirty="0" smtClean="0">
                <a:hlinkClick r:id="rId5" tooltip="Upper East Side"/>
              </a:rPr>
              <a:t>Upper East Side</a:t>
            </a:r>
            <a:r>
              <a:rPr lang="en-US" dirty="0" smtClean="0"/>
              <a:t>, is one of the largest museums in the world.</a:t>
            </a:r>
            <a:endParaRPr lang="ru-RU" dirty="0"/>
          </a:p>
        </p:txBody>
      </p:sp>
      <p:pic>
        <p:nvPicPr>
          <p:cNvPr id="14338" name="Picture 2" descr="C:\Users\Пользователь\Desktop\725px-Metropolitan_museum_of_art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2136195"/>
            <a:ext cx="6643734" cy="472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 </a:t>
            </a:r>
            <a:r>
              <a:rPr lang="en-US" dirty="0" smtClean="0">
                <a:hlinkClick r:id="rId2" tooltip="Lincoln Center for the Performing Arts"/>
              </a:rPr>
              <a:t>Lincoln Center for the Performing Arts</a:t>
            </a:r>
            <a:r>
              <a:rPr lang="en-US" dirty="0" smtClean="0"/>
              <a:t> is home of the </a:t>
            </a:r>
            <a:r>
              <a:rPr lang="en-US" dirty="0" smtClean="0">
                <a:hlinkClick r:id="rId3" tooltip="New York Philharmonic"/>
              </a:rPr>
              <a:t>New York </a:t>
            </a:r>
            <a:r>
              <a:rPr lang="en-US" dirty="0" err="1" smtClean="0">
                <a:hlinkClick r:id="rId3" tooltip="New York Philharmonic"/>
              </a:rPr>
              <a:t>Philharmonic</a:t>
            </a:r>
            <a:r>
              <a:rPr lang="en-US" dirty="0" err="1" smtClean="0"/>
              <a:t>and</a:t>
            </a:r>
            <a:r>
              <a:rPr lang="en-US" dirty="0" smtClean="0"/>
              <a:t> other performing arts.</a:t>
            </a:r>
            <a:endParaRPr lang="ru-RU" dirty="0"/>
          </a:p>
        </p:txBody>
      </p:sp>
      <p:pic>
        <p:nvPicPr>
          <p:cNvPr id="15362" name="Picture 2" descr="C:\Users\Пользователь\Desktop\Lincoln_Center_Twiligh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6929486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2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hlinkClick r:id="rId2" tooltip="Rockefeller Center"/>
              </a:rPr>
              <a:t>Rockefeller Center</a:t>
            </a:r>
            <a:r>
              <a:rPr lang="en-US" sz="3200" dirty="0" smtClean="0"/>
              <a:t> is home to </a:t>
            </a:r>
            <a:r>
              <a:rPr lang="en-US" sz="3200" dirty="0" smtClean="0">
                <a:hlinkClick r:id="rId3" tooltip="NBC Studios (New York)"/>
              </a:rPr>
              <a:t>NBC Studios</a:t>
            </a:r>
            <a:endParaRPr lang="ru-RU" sz="3200" dirty="0"/>
          </a:p>
        </p:txBody>
      </p:sp>
      <p:pic>
        <p:nvPicPr>
          <p:cNvPr id="16386" name="Picture 2" descr="C:\Users\Пользователь\Desktop\Rockefeller_Center_(200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88620"/>
            <a:ext cx="7559174" cy="566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859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 </a:t>
            </a:r>
            <a:r>
              <a:rPr lang="en-US" dirty="0" smtClean="0">
                <a:hlinkClick r:id="rId2" tooltip="New York Stock Exchange"/>
              </a:rPr>
              <a:t>New York Stock Exchange</a:t>
            </a:r>
            <a:r>
              <a:rPr lang="en-US" dirty="0" smtClean="0"/>
              <a:t> on </a:t>
            </a:r>
            <a:r>
              <a:rPr lang="en-US" dirty="0" smtClean="0">
                <a:hlinkClick r:id="rId3" tooltip="Wall Street"/>
              </a:rPr>
              <a:t>Wall Street</a:t>
            </a:r>
            <a:r>
              <a:rPr lang="en-US" dirty="0" smtClean="0"/>
              <a:t>, the world's largest stock exchange per total </a:t>
            </a:r>
            <a:r>
              <a:rPr lang="en-US" dirty="0" smtClean="0">
                <a:hlinkClick r:id="rId4" tooltip="Market capitalization"/>
              </a:rPr>
              <a:t>market capitalization</a:t>
            </a:r>
            <a:r>
              <a:rPr lang="en-US" dirty="0" smtClean="0"/>
              <a:t> of its listed companies.</a:t>
            </a:r>
            <a:endParaRPr lang="ru-RU" dirty="0"/>
          </a:p>
        </p:txBody>
      </p:sp>
      <p:pic>
        <p:nvPicPr>
          <p:cNvPr id="17410" name="Picture 2" descr="C:\Users\Пользователь\Desktop\800px-Photos_NewYork1_0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714464"/>
            <a:ext cx="6858048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001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/>
              <a:t>The </a:t>
            </a:r>
            <a:r>
              <a:rPr lang="en-US" sz="3200" dirty="0" smtClean="0">
                <a:hlinkClick r:id="rId2" tooltip="Manhattan Municipal Building"/>
              </a:rPr>
              <a:t>Manhattan Municipal Building</a:t>
            </a:r>
            <a:r>
              <a:rPr lang="en-US" sz="3200" dirty="0" smtClean="0"/>
              <a:t> is home to many city agencies.</a:t>
            </a:r>
            <a:endParaRPr lang="ru-RU" sz="3200" dirty="0"/>
          </a:p>
        </p:txBody>
      </p:sp>
      <p:pic>
        <p:nvPicPr>
          <p:cNvPr id="18434" name="Picture 2" descr="C:\Users\Пользователь\Desktop\450px-Municipal_Building_-_New_York_Cit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71613"/>
            <a:ext cx="3976710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14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 tooltip="New York City Hall"/>
              </a:rPr>
              <a:t>New York City Hall</a:t>
            </a:r>
            <a:r>
              <a:rPr lang="en-US" dirty="0" smtClean="0"/>
              <a:t> is the oldest City Hall in the United States that still houses its original governmental functions.</a:t>
            </a:r>
            <a:endParaRPr lang="ru-RU" dirty="0"/>
          </a:p>
        </p:txBody>
      </p:sp>
      <p:pic>
        <p:nvPicPr>
          <p:cNvPr id="19458" name="Picture 2" descr="C:\Users\Пользователь\Desktop\800px-New_York_City_Hal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6929486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5757874" cy="9286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Statue of Liberty</a:t>
            </a:r>
            <a:endParaRPr lang="ru-RU" sz="4800" dirty="0"/>
          </a:p>
        </p:txBody>
      </p:sp>
      <p:pic>
        <p:nvPicPr>
          <p:cNvPr id="2051" name="Picture 3" descr="C:\Users\Пользователь\Desktop\statuya-svobody_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5829341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214422"/>
            <a:ext cx="807249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 </a:t>
            </a:r>
            <a:r>
              <a:rPr lang="en-US" sz="2000" b="1" dirty="0"/>
              <a:t>Statue of </a:t>
            </a:r>
            <a:r>
              <a:rPr lang="en-US" sz="2000" b="1" dirty="0" smtClean="0"/>
              <a:t>Liberty </a:t>
            </a:r>
            <a:r>
              <a:rPr lang="en-US" sz="2000" dirty="0" smtClean="0"/>
              <a:t>is </a:t>
            </a:r>
            <a:r>
              <a:rPr lang="en-US" sz="2000" dirty="0"/>
              <a:t>a </a:t>
            </a:r>
            <a:r>
              <a:rPr lang="en-US" sz="2000" dirty="0">
                <a:hlinkClick r:id="rId3" tooltip="wikt:colossus"/>
              </a:rPr>
              <a:t>colossal</a:t>
            </a:r>
            <a:r>
              <a:rPr lang="en-US" sz="2000" dirty="0"/>
              <a:t> </a:t>
            </a:r>
            <a:r>
              <a:rPr lang="en-US" sz="2000" dirty="0">
                <a:hlinkClick r:id="rId4" tooltip="Neoclassical sculpture"/>
              </a:rPr>
              <a:t>neoclassical sculpture</a:t>
            </a:r>
            <a:r>
              <a:rPr lang="en-US" sz="2000" dirty="0"/>
              <a:t> on </a:t>
            </a:r>
            <a:r>
              <a:rPr lang="en-US" sz="2000" dirty="0">
                <a:hlinkClick r:id="rId5" tooltip="Liberty Island"/>
              </a:rPr>
              <a:t>Liberty Island</a:t>
            </a:r>
            <a:r>
              <a:rPr lang="en-US" sz="2000" dirty="0"/>
              <a:t> in the middle of </a:t>
            </a:r>
            <a:r>
              <a:rPr lang="en-US" sz="2000" dirty="0">
                <a:hlinkClick r:id="rId6" tooltip="New York Harbor"/>
              </a:rPr>
              <a:t>New York Harbor</a:t>
            </a:r>
            <a:r>
              <a:rPr lang="en-US" sz="2000" dirty="0"/>
              <a:t>, in </a:t>
            </a:r>
            <a:r>
              <a:rPr lang="en-US" sz="2000" dirty="0" smtClean="0">
                <a:hlinkClick r:id="rId7" tooltip="Manhattan"/>
              </a:rPr>
              <a:t>Manhattan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/>
              <a:t>The statue, designed by </a:t>
            </a:r>
            <a:r>
              <a:rPr lang="en-US" sz="2000" dirty="0" err="1">
                <a:hlinkClick r:id="rId8" tooltip="Frédéric Auguste Bartholdi"/>
              </a:rPr>
              <a:t>Frédéric</a:t>
            </a:r>
            <a:r>
              <a:rPr lang="en-US" sz="2000" dirty="0">
                <a:hlinkClick r:id="rId8" tooltip="Frédéric Auguste Bartholdi"/>
              </a:rPr>
              <a:t> </a:t>
            </a:r>
            <a:r>
              <a:rPr lang="en-US" sz="2000" dirty="0" err="1">
                <a:hlinkClick r:id="rId8" tooltip="Frédéric Auguste Bartholdi"/>
              </a:rPr>
              <a:t>Auguste</a:t>
            </a:r>
            <a:r>
              <a:rPr lang="en-US" sz="2000" dirty="0">
                <a:hlinkClick r:id="rId8" tooltip="Frédéric Auguste Bartholdi"/>
              </a:rPr>
              <a:t> Bartholdi</a:t>
            </a:r>
            <a:r>
              <a:rPr lang="en-US" sz="2000" dirty="0"/>
              <a:t> and dedicated on October 28, 1886, was a gift to the United States from the </a:t>
            </a:r>
            <a:r>
              <a:rPr lang="en-US" sz="2000" dirty="0">
                <a:hlinkClick r:id="rId9" tooltip="France"/>
              </a:rPr>
              <a:t>people of </a:t>
            </a:r>
            <a:r>
              <a:rPr lang="en-US" sz="2000" dirty="0" smtClean="0">
                <a:hlinkClick r:id="rId9" tooltip="France"/>
              </a:rPr>
              <a:t>France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2052" name="Picture 4" descr="C:\Users\Пользователь\Desktop\statui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3000372"/>
            <a:ext cx="2509834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hlinkClick r:id="rId2" tooltip="Columbia University"/>
              </a:rPr>
              <a:t>Columbia University</a:t>
            </a:r>
            <a:r>
              <a:rPr lang="en-US" dirty="0" smtClean="0"/>
              <a:t>'s Low Memorial Library</a:t>
            </a:r>
            <a:endParaRPr lang="ru-RU" dirty="0"/>
          </a:p>
        </p:txBody>
      </p:sp>
      <p:pic>
        <p:nvPicPr>
          <p:cNvPr id="20482" name="Picture 2" descr="C:\Users\Пользователь\Desktop\800px-Low_Library_Columbia_University_8-11-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63669"/>
            <a:ext cx="7059108" cy="529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w-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2978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9" name="Picture 3" descr="C:\Users\Пользователь\Desktop\Statue_of_Liberty,_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" y="0"/>
            <a:ext cx="9145714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 flipH="1" flipV="1">
            <a:off x="-214346" y="6473952"/>
            <a:ext cx="671546" cy="384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4286280" cy="84615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Manhattan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35824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Is </a:t>
            </a:r>
            <a:r>
              <a:rPr lang="en-US" sz="2000" dirty="0"/>
              <a:t>one of the five </a:t>
            </a:r>
            <a:r>
              <a:rPr lang="en-US" sz="2000" dirty="0">
                <a:hlinkClick r:id="rId2" tooltip="Borough (New York City)"/>
              </a:rPr>
              <a:t>boroughs</a:t>
            </a:r>
            <a:r>
              <a:rPr lang="en-US" sz="2000" dirty="0"/>
              <a:t> of </a:t>
            </a:r>
            <a:r>
              <a:rPr lang="en-US" sz="2000" dirty="0">
                <a:hlinkClick r:id="rId3" tooltip="New York City"/>
              </a:rPr>
              <a:t>New York City</a:t>
            </a:r>
            <a:r>
              <a:rPr lang="en-US" sz="2000" dirty="0"/>
              <a:t>, geographically the smallest but also the most densely populated in the city. Located primarily on the island of Manhattan at the mouth of the </a:t>
            </a:r>
            <a:r>
              <a:rPr lang="en-US" sz="2000" dirty="0">
                <a:hlinkClick r:id="rId4" tooltip="Hudson River"/>
              </a:rPr>
              <a:t>Hudson River</a:t>
            </a:r>
            <a:r>
              <a:rPr lang="en-US" sz="2000" dirty="0"/>
              <a:t>, the borough is conterminous with </a:t>
            </a:r>
            <a:r>
              <a:rPr lang="en-US" sz="2000" b="1" dirty="0"/>
              <a:t>New York County</a:t>
            </a:r>
            <a:r>
              <a:rPr lang="en-US" sz="2000" dirty="0"/>
              <a:t>, </a:t>
            </a:r>
            <a:r>
              <a:rPr lang="en-US" sz="2000" dirty="0" err="1"/>
              <a:t>an</a:t>
            </a:r>
            <a:r>
              <a:rPr lang="en-US" sz="2000" dirty="0" err="1">
                <a:hlinkClick r:id="rId5" tooltip="Province of New York"/>
              </a:rPr>
              <a:t>original</a:t>
            </a:r>
            <a:r>
              <a:rPr lang="en-US" sz="2000" dirty="0">
                <a:hlinkClick r:id="rId5" tooltip="Province of New York"/>
              </a:rPr>
              <a:t> county</a:t>
            </a:r>
            <a:r>
              <a:rPr lang="en-US" sz="2000" dirty="0"/>
              <a:t> of the </a:t>
            </a:r>
            <a:r>
              <a:rPr lang="en-US" sz="2000" dirty="0">
                <a:hlinkClick r:id="rId6" tooltip="U.S. state"/>
              </a:rPr>
              <a:t>U.S. state</a:t>
            </a:r>
            <a:r>
              <a:rPr lang="en-US" sz="2000" dirty="0"/>
              <a:t> of </a:t>
            </a:r>
            <a:r>
              <a:rPr lang="en-US" sz="2000" dirty="0">
                <a:hlinkClick r:id="rId7" tooltip="New York"/>
              </a:rPr>
              <a:t>New York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3075" name="Picture 3" descr="C:\Users\Пользователь\Desktop\aerial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3000372"/>
            <a:ext cx="7429552" cy="3591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Top_of_Rock_Cropp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3500462" cy="84615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Times </a:t>
            </a:r>
            <a:r>
              <a:rPr lang="en-US" sz="4000" dirty="0" smtClean="0"/>
              <a:t>Square</a:t>
            </a:r>
            <a:endParaRPr lang="ru-RU" sz="3600" dirty="0"/>
          </a:p>
        </p:txBody>
      </p:sp>
      <p:pic>
        <p:nvPicPr>
          <p:cNvPr id="6146" name="Picture 2" descr="C:\Users\Пользователь\Desktop\New_york_times_square-terabas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8429684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071546"/>
            <a:ext cx="828680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Times Square </a:t>
            </a:r>
            <a:r>
              <a:rPr lang="en-US" dirty="0"/>
              <a:t>is a major commercial intersection and a neighborhood in Midtown Manhattan , New York City , at the junction of </a:t>
            </a:r>
            <a:r>
              <a:rPr lang="en-US" dirty="0" smtClean="0"/>
              <a:t>Broadway.</a:t>
            </a:r>
            <a:r>
              <a:rPr lang="en-US" dirty="0"/>
              <a:t> Times Square – </a:t>
            </a:r>
            <a:r>
              <a:rPr lang="en-US" dirty="0" err="1"/>
              <a:t>iconified</a:t>
            </a:r>
            <a:r>
              <a:rPr lang="en-US" dirty="0"/>
              <a:t> as "The Crossroads of the </a:t>
            </a:r>
            <a:r>
              <a:rPr lang="en-US" dirty="0" smtClean="0"/>
              <a:t>World“, " </a:t>
            </a:r>
            <a:r>
              <a:rPr lang="en-US" dirty="0"/>
              <a:t>The Center of the Universe </a:t>
            </a:r>
            <a:r>
              <a:rPr lang="en-US" dirty="0" smtClean="0"/>
              <a:t>and </a:t>
            </a:r>
            <a:r>
              <a:rPr lang="en-US" dirty="0"/>
              <a:t>the " The Great White Way </a:t>
            </a:r>
            <a:r>
              <a:rPr lang="en-US" dirty="0" smtClean="0"/>
              <a:t>"– </a:t>
            </a:r>
            <a:r>
              <a:rPr lang="en-US" dirty="0"/>
              <a:t>is the brightly illuminated hub of the Broadway Theater District , </a:t>
            </a:r>
            <a:r>
              <a:rPr lang="en-US" dirty="0" smtClean="0"/>
              <a:t>one </a:t>
            </a:r>
            <a:r>
              <a:rPr lang="en-US" dirty="0"/>
              <a:t>of the world's busiest pedestrian intersections, </a:t>
            </a:r>
            <a:r>
              <a:rPr lang="en-US" dirty="0" smtClean="0"/>
              <a:t>and </a:t>
            </a:r>
            <a:r>
              <a:rPr lang="en-US" dirty="0"/>
              <a:t>a major center of the world's entertainment industry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b3beww-pw5_ru-megapolis-nyu-york-tayms-sk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424634" cy="7969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Roosevelt Island Tramway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01122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 smtClean="0"/>
              <a:t>The </a:t>
            </a:r>
            <a:r>
              <a:rPr lang="en-US" sz="2000" b="1" dirty="0" smtClean="0"/>
              <a:t>Roosevelt Island Tramway</a:t>
            </a:r>
            <a:r>
              <a:rPr lang="en-US" sz="2000" dirty="0" smtClean="0"/>
              <a:t> is an </a:t>
            </a:r>
            <a:r>
              <a:rPr lang="en-US" sz="2000" dirty="0" smtClean="0">
                <a:hlinkClick r:id="rId2" tooltip="Aerial tramway"/>
              </a:rPr>
              <a:t>aerial tramway</a:t>
            </a:r>
            <a:r>
              <a:rPr lang="en-US" sz="2000" dirty="0" smtClean="0"/>
              <a:t> in </a:t>
            </a:r>
            <a:r>
              <a:rPr lang="en-US" sz="2000" dirty="0" smtClean="0">
                <a:hlinkClick r:id="rId3" tooltip="New York City"/>
              </a:rPr>
              <a:t>New York City</a:t>
            </a:r>
            <a:r>
              <a:rPr lang="en-US" sz="2000" dirty="0" smtClean="0"/>
              <a:t> that spans the </a:t>
            </a:r>
            <a:r>
              <a:rPr lang="en-US" sz="2000" dirty="0" smtClean="0">
                <a:hlinkClick r:id="rId4" tooltip="East River"/>
              </a:rPr>
              <a:t>East River</a:t>
            </a:r>
            <a:r>
              <a:rPr lang="en-US" sz="2000" dirty="0" smtClean="0"/>
              <a:t> and connects </a:t>
            </a:r>
            <a:r>
              <a:rPr lang="en-US" sz="2000" dirty="0" smtClean="0">
                <a:hlinkClick r:id="rId5" tooltip="Roosevelt Island"/>
              </a:rPr>
              <a:t>Roosevelt Island</a:t>
            </a:r>
            <a:r>
              <a:rPr lang="en-US" sz="2000" dirty="0" smtClean="0"/>
              <a:t> </a:t>
            </a:r>
            <a:r>
              <a:rPr lang="en-US" sz="2000" dirty="0" err="1" smtClean="0"/>
              <a:t>to</a:t>
            </a:r>
            <a:r>
              <a:rPr lang="en-US" sz="2000" dirty="0" err="1" smtClean="0">
                <a:hlinkClick r:id="rId6" tooltip="Manhattan"/>
              </a:rPr>
              <a:t>Manhattan</a:t>
            </a:r>
            <a:r>
              <a:rPr lang="en-US" sz="2000" dirty="0" smtClean="0"/>
              <a:t>. Prior to the completion of the </a:t>
            </a:r>
            <a:r>
              <a:rPr lang="en-US" sz="2000" dirty="0" smtClean="0">
                <a:hlinkClick r:id="rId7" tooltip="Mississippi Aerial River Transit"/>
              </a:rPr>
              <a:t>Mississippi Aerial River Transit</a:t>
            </a:r>
            <a:r>
              <a:rPr lang="en-US" sz="2000" dirty="0" smtClean="0"/>
              <a:t> in May 1984 and the </a:t>
            </a:r>
            <a:r>
              <a:rPr lang="en-US" sz="2000" dirty="0" smtClean="0">
                <a:hlinkClick r:id="rId8" tooltip="Portland Aerial Tram"/>
              </a:rPr>
              <a:t>Portland Aerial Tram</a:t>
            </a:r>
            <a:r>
              <a:rPr lang="en-US" sz="2000" dirty="0" smtClean="0"/>
              <a:t> in December 2006, it was the only commuter aerial tramway in </a:t>
            </a:r>
            <a:r>
              <a:rPr lang="en-US" sz="2000" dirty="0" smtClean="0">
                <a:hlinkClick r:id="rId9" tooltip="North America"/>
              </a:rPr>
              <a:t>North America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8194" name="Picture 2" descr="C:\Users\Пользователь\Desktop\roosevelt_island_tram_queensborough_7apr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3214686"/>
            <a:ext cx="4564066" cy="342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roosevelt-tra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2460" y="1"/>
            <a:ext cx="94964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148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New York City</vt:lpstr>
      <vt:lpstr>Statue of Liberty</vt:lpstr>
      <vt:lpstr> </vt:lpstr>
      <vt:lpstr>Manhattan</vt:lpstr>
      <vt:lpstr>Слайд 5</vt:lpstr>
      <vt:lpstr>Times Square</vt:lpstr>
      <vt:lpstr>Слайд 7</vt:lpstr>
      <vt:lpstr>Roosevelt Island Tramway</vt:lpstr>
      <vt:lpstr>Слайд 9</vt:lpstr>
      <vt:lpstr>View of central Manhattan from The Empire State Building.</vt:lpstr>
      <vt:lpstr>Landmark 19th-century rowhouses on tree-lined Kent Street in Greenpoint Historic District, Brooklyn</vt:lpstr>
      <vt:lpstr>Reindeer at the Bronx Zoo, the world's largest metropolitan zoo.</vt:lpstr>
      <vt:lpstr>Central Park is the most visited city park in the United States.</vt:lpstr>
      <vt:lpstr>The Metropolitan Museum of Art, part ofMuseum Mile in the Carnegie Hillneighborhood of Manhattan's Upper East Side, is one of the largest museums in the world.</vt:lpstr>
      <vt:lpstr>The Lincoln Center for the Performing Arts is home of the New York Philharmonicand other performing arts.</vt:lpstr>
      <vt:lpstr>Rockefeller Center is home to NBC Studios</vt:lpstr>
      <vt:lpstr>The New York Stock Exchange on Wall Street, the world's largest stock exchange per total market capitalization of its listed companies.</vt:lpstr>
      <vt:lpstr>The Manhattan Municipal Building is home to many city agencies.</vt:lpstr>
      <vt:lpstr>New York City Hall is the oldest City Hall in the United States that still houses its original governmental functions.</vt:lpstr>
      <vt:lpstr>Columbia University's Low Memorial Library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City</dc:title>
  <dc:creator>Пользователь</dc:creator>
  <cp:lastModifiedBy>Пользователь</cp:lastModifiedBy>
  <cp:revision>17</cp:revision>
  <dcterms:created xsi:type="dcterms:W3CDTF">2013-09-29T19:19:25Z</dcterms:created>
  <dcterms:modified xsi:type="dcterms:W3CDTF">2014-01-15T21:48:28Z</dcterms:modified>
</cp:coreProperties>
</file>