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628800"/>
            <a:ext cx="58256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589240"/>
            <a:ext cx="31783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Підготувала</a:t>
            </a:r>
          </a:p>
          <a:p>
            <a:pPr algn="ctr"/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Драганчук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Ольга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870704">
            <a:off x="54983" y="574865"/>
            <a:ext cx="3766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Населення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1,33 млрд.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(без САР Сянган 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Аоминь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острова Тайвань). Китай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однією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найбільш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густонаселених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щільність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- 136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на 1 км</a:t>
            </a:r>
            <a:r>
              <a:rPr lang="ru-RU" sz="24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.Населення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розміщено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нерівномірно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приморських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районах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Східного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Китаю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показник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складає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середньому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400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на 1 км</a:t>
            </a:r>
            <a:r>
              <a:rPr lang="ru-RU" sz="24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у Центральному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200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., а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гірській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Західного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Китаю –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менше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10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на 1 км</a:t>
            </a:r>
            <a:r>
              <a:rPr lang="ru-RU" sz="24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0" name="Picture 2" descr="http://image.tsn.ua/media/images2/original/Feb2011/383394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707" y="384901"/>
            <a:ext cx="401364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255668">
            <a:off x="5681754" y="523703"/>
            <a:ext cx="3256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Транспорт</a:t>
            </a:r>
          </a:p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Китаї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Китай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чимало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транспортних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проблем.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Пересічений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рельєф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високогір'я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пустелі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могутні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ріки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були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серйозною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перешкодою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при транспортному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будівництві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000" i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1520" y="1772816"/>
            <a:ext cx="5616624" cy="4943584"/>
            <a:chOff x="251520" y="1772816"/>
            <a:chExt cx="5616624" cy="49435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51520" y="1772816"/>
              <a:ext cx="56166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Із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сучасних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видів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транспорту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найбільше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значення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для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країни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має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залізничний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Довжина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залізниць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доведена до 60 тис. км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</a:p>
            <a:p>
              <a:endParaRPr lang="ru-RU" dirty="0" smtClean="0"/>
            </a:p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528" y="2852936"/>
              <a:ext cx="53285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Річковий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 транспорт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найбільше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розвинений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на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Янцзи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, по Великому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Китайському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каналу, в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нижній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течії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Сіцзяну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і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Сунгарі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  <a:endParaRPr lang="ru-RU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3528" y="3933056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b="1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Автомобільний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 транспорт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розвинений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слабо.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Більшість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наземних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шляхів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не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мають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твердого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покриття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  <a:endParaRPr lang="ru-RU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3528" y="5085184"/>
              <a:ext cx="475252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Морський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 та </a:t>
              </a:r>
              <a:r>
                <a:rPr lang="ru-RU" sz="2000" b="1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авіаційний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 транспорт Китаю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набув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значного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розвитку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Найбільшими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аеропортами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є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Пекін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, Шанхай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і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Гуанчжоу,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морськими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портами – Шанхай, Далянь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і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2000" i="1" dirty="0" err="1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Ціньхуандао</a:t>
              </a:r>
              <a:r>
                <a:rPr lang="ru-RU" sz="2000" i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  <a:endParaRPr lang="ru-RU" sz="2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71888" y="2571763"/>
            <a:ext cx="3462579" cy="3777257"/>
            <a:chOff x="5271888" y="2571763"/>
            <a:chExt cx="3462579" cy="3777257"/>
          </a:xfrm>
        </p:grpSpPr>
        <p:pic>
          <p:nvPicPr>
            <p:cNvPr id="23554" name="Picture 2" descr="http://www.dw.de/image/0,,4967861_4,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53603">
              <a:off x="5782139" y="2571763"/>
              <a:ext cx="2952328" cy="218293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3556" name="Picture 4" descr="http://i1.focus.ua/img/a/9/0/1070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39343">
              <a:off x="5271888" y="4281101"/>
              <a:ext cx="3193109" cy="206791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33256"/>
            <a:ext cx="500489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Промисловість</a:t>
            </a:r>
            <a:endParaRPr lang="ru-RU" sz="5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Чорна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металургія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забезпечена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необхідною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паливною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сировинною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базою.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перевага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наявності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покладів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коксівного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вугілля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залізних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руд у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багатьох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районах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Дунбей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Північний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Китай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басейн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Янцзи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практично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порівно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забезпечені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власним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металом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Сировинна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база </a:t>
            </a:r>
            <a:r>
              <a:rPr lang="ru-RU" sz="2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кольорової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металургії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(за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винятком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вольфраму, олова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сурми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недостатня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стримує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розвиток</a:t>
            </a:r>
            <a:r>
              <a:rPr lang="ru-RU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32656"/>
            <a:ext cx="370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Хімічна</a:t>
            </a:r>
            <a:r>
              <a:rPr lang="ru-RU" sz="2400" b="1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промисловість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розвинена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слабо.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Переважають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базові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галузі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виробництво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добрив. Новою стала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поява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нафтохімії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Для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виготовлення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паперу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використовують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деревину,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відходи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обробки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бавовнику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очерет </a:t>
            </a:r>
            <a:r>
              <a:rPr lang="ru-RU" sz="2400" i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бамбук.</a:t>
            </a:r>
            <a:endParaRPr lang="ru-RU" sz="2400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33256"/>
            <a:ext cx="500489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Промисловість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Підприємства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легкої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промисловості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як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раніше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зосереджені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переважно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портових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містах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Китай —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найбільший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виробник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бавовняних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тканин,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значний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обсяг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виробництва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шовкових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вовняних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тканин.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Місцева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сировина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відіграє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вирішальну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роль.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Проте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бавовни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довозять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як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вовну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Австралії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Шовк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текстильні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готовий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одяг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важлива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стаття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китайського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експорту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Китай —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батьківщина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шовківництва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вироблені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тут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натурального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шовку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тканини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цінуються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усьому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Традиційний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експорт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Китаю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включає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хутро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шкіряні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вироби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лаку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фарфору,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іграшки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тощо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В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харчовій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промисловості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головним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переробка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зерна,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олійних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цукрових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культур, тютюну, а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пивоваріння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53" y="5733256"/>
            <a:ext cx="516782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Електроенергія</a:t>
            </a:r>
            <a:endParaRPr lang="ru-RU" sz="5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Електроенергія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на 4/5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виробляється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ТЕС у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місцях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видобутку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вугілля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поруч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великими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містами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ГЕС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спочатку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будували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басейні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річки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Сунґарі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Дунбеї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Величезний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гідроенергопотенціал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Хуанхе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Янцзи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тільки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починають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використовувати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На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Хуанхе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побудована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ГЕС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Саньминься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покладено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початок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атомній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енергетиці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Дві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АЕС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побудовані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провінції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Ґуандун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де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немає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покладів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вугілля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нафти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а попит на </a:t>
            </a:r>
            <a:r>
              <a:rPr lang="ru-RU" sz="24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електроенергію</a:t>
            </a:r>
            <a:r>
              <a:rPr lang="ru-RU" sz="2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великий.</a:t>
            </a:r>
            <a:endParaRPr lang="ru-RU" sz="2400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72621" y="1183337"/>
            <a:ext cx="2794957" cy="5311698"/>
            <a:chOff x="5972621" y="1183337"/>
            <a:chExt cx="2794957" cy="5311698"/>
          </a:xfrm>
        </p:grpSpPr>
        <p:pic>
          <p:nvPicPr>
            <p:cNvPr id="26626" name="Picture 2" descr="http://beta.inosmi.ru/images/19553/20/1955320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825442">
              <a:off x="6193133" y="1183337"/>
              <a:ext cx="2529967" cy="182719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628" name="Picture 4" descr="http://i.obozrevatel.ua/9/1038943/92975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416856">
              <a:off x="5972621" y="2838929"/>
              <a:ext cx="2794957" cy="186330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630" name="Picture 6" descr="http://img.ura-inform.com/news/ges%5b166971%5d(265x199)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96956">
              <a:off x="6134837" y="4609085"/>
              <a:ext cx="2524125" cy="18859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76485">
            <a:off x="179512" y="188640"/>
            <a:ext cx="2875670" cy="22583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21338"/>
              </a:avLst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факти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одна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найдавніших,яка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теперішнього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використовуються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844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 - одна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густонаселених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Кожен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п'ятий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китаєць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24944"/>
            <a:ext cx="4572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Китай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також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відомий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світові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 «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Квіткове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королівство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Безліч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фруктів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квітів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виведених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вирощуються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всьому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924944"/>
            <a:ext cx="42119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Незважаючи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займану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Китай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розташовується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рамках одного часового поясу.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157192"/>
            <a:ext cx="388843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відміну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європейських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колір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трауру в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Китаї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чорний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4941168"/>
            <a:ext cx="4572000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Китай -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батьківщина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морозива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До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рецепт «холодного» десерту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потрапив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разом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рецептом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локшини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завдяки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Марко Поло. Перше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морозиво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виготовляли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суміші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молока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снігу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76485">
            <a:off x="179512" y="188640"/>
            <a:ext cx="2875670" cy="22583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21338"/>
              </a:avLst>
            </a:prstTxWarp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Цікаві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факти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Китай -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велосипедне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королівство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Китай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робить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60%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велосипедів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484784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Овочі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сирому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вигляді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майже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їдять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обов’язково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варять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смажать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парять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В окулярах ходить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70%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усього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636912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китайській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мові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рівно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100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прізвищ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Прізвища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«Ван»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носять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20%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населення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89040"/>
            <a:ext cx="3240360" cy="20162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багатьох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китайських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чоловіків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довгі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нігті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1-2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сантиметри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для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зручності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поводження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сенсором.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Сенсорні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телефони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майже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всіх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687901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Китайці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їдять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все,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рухається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мурах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тарганів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комашок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чого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Та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м’ясо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вони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їсти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солодке,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наприклад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курку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цукром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придбати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навіть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магазині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Китаї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величезна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кількість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кав’ярень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перукарень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новий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приїжджий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подумати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китайці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роблять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стрижуться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їдять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266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Китай</a:t>
            </a:r>
          </a:p>
          <a:p>
            <a:pPr algn="ctr"/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(Китайська Народна республіка)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Площа – 9,6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кв.км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20888"/>
            <a:ext cx="5313891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Населення – 1,34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млрд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осіб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068960"/>
            <a:ext cx="81079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Державний устрій – соціалістична народна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республіка, 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унітарна держава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725144"/>
            <a:ext cx="867057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Грошова одиниця -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юань = 10 цзяо=100 феней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517232"/>
            <a:ext cx="51888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Офіційна мова - китайська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untry.turmir.com/admin/lib/spaw/uploads/images/Scan2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545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95107" y="188640"/>
            <a:ext cx="464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•Карта Китаю•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2736304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0939"/>
              </a:avLst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Географія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клімат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76672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Китай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багато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різноманітних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ландшафтів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Гори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плато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переважають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низини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— на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В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результаті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цього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течуть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заходу на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схід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включаючи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річки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Хуанхе,Янцзи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 Амур, 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деякі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— на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південь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Ріка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Перлин, Меконг, Брахмапутра).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Більшість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рік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Китаю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впадають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 Тихий океан.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5559" y="2269459"/>
            <a:ext cx="2676107" cy="3726268"/>
            <a:chOff x="485559" y="2269459"/>
            <a:chExt cx="2676107" cy="3726268"/>
          </a:xfrm>
        </p:grpSpPr>
        <p:pic>
          <p:nvPicPr>
            <p:cNvPr id="16386" name="Picture 2" descr="http://svoyaki.com.ua/wp-content/uploads/2011/011/image0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3439">
              <a:off x="770891" y="2269459"/>
              <a:ext cx="2390775" cy="19145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388" name="Picture 4" descr="http://upload.wikimedia.org/wikipedia/commons/8/81/Yunnan-Landschaf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43109">
              <a:off x="485559" y="4129003"/>
              <a:ext cx="2488965" cy="18667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88840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Західна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Китаю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півночі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велику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алювіальну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рівнину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на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вапнякове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плоскогір'я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пересічене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пагорбами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середньої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величини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Там само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розташовані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Гімалаї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найвищою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горою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Еверестом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Північний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захід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вкритий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пустелями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такими як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Такла-Макан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пустеля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Гобі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постійно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розростаються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Впродовж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тисячоліть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гори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провінції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Юннань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слугують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природнім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кордом,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який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відділяє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Китай 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М'янми</a:t>
            </a:r>
            <a:r>
              <a:rPr lang="ru-RU" sz="2400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 Лаосу </a:t>
            </a:r>
            <a:r>
              <a:rPr lang="ru-RU" sz="2400" i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таВ'єтнаму</a:t>
            </a:r>
            <a:endParaRPr lang="ru-RU" sz="2400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88640"/>
            <a:ext cx="2736304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2734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Географія</a:t>
            </a:r>
          </a:p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</a:t>
            </a:r>
          </a:p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клімат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2" name="Picture 4" descr="http://vsviti.com.ua/wp-content/uploads/2012/04/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824536" cy="1766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8"/>
          <p:cNvGrpSpPr/>
          <p:nvPr/>
        </p:nvGrpSpPr>
        <p:grpSpPr>
          <a:xfrm>
            <a:off x="5989816" y="2411447"/>
            <a:ext cx="2785627" cy="3884102"/>
            <a:chOff x="5989816" y="2411447"/>
            <a:chExt cx="2785627" cy="3884102"/>
          </a:xfrm>
        </p:grpSpPr>
        <p:pic>
          <p:nvPicPr>
            <p:cNvPr id="17410" name="Picture 2" descr="http://secretworlds.ru/_nw/28/1956659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65734">
              <a:off x="6087144" y="2411447"/>
              <a:ext cx="2688299" cy="20162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7414" name="Picture 6" descr="http://www.diletant.ru/upload/medialibrary/8cf/8cf1f2a3b3b0e8eae89cc4adf5a018f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45150">
              <a:off x="5989816" y="4210762"/>
              <a:ext cx="2779716" cy="208478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852936"/>
            <a:ext cx="8064896" cy="3168352"/>
          </a:xfrm>
          <a:prstGeom prst="rect">
            <a:avLst/>
          </a:prstGeom>
        </p:spPr>
        <p:txBody>
          <a:bodyPr>
            <a:prstTxWarp prst="textCurveDown">
              <a:avLst>
                <a:gd name="adj" fmla="val 19642"/>
              </a:avLst>
            </a:prstTxWarp>
            <a:spAutoFit/>
          </a:bodyPr>
          <a:lstStyle/>
          <a:p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Китаю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різноманітний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Північна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зона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особлива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холодними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зимами, центральна зона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помірною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південна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зона характерна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субтропічним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кліматом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Через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часті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посухи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недосконале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господарювання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часто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трапляються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пилові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піщані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шторми на </a:t>
            </a:r>
            <a:r>
              <a:rPr lang="ru-RU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весні</a:t>
            </a:r>
            <a:r>
              <a:rPr lang="ru-RU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2736304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0939"/>
              </a:avLst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Географія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клімат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upload.wikimedia.org/wikipedia/commons/thumb/f/fd/Average_annual_precipitation_in_China%28English%29.png/300px-Average_annual_precipitation_in_China%28English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065">
            <a:off x="4484260" y="492486"/>
            <a:ext cx="3070903" cy="2712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23528" y="260648"/>
            <a:ext cx="8532440" cy="3042338"/>
            <a:chOff x="323528" y="260648"/>
            <a:chExt cx="8532440" cy="304233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260648"/>
              <a:ext cx="4196726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Державний</a:t>
              </a:r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прапор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9458" name="Picture 2" descr="Державний прапор КН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052736"/>
              <a:ext cx="3600400" cy="2250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4283968" y="908720"/>
              <a:ext cx="4572000" cy="224676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Червоний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колір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символізує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революцію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,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п'ять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зірок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та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їхній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взаємозв'язок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символізують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велику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згуртованість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революційних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народних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мас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під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керівництвом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КПК.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Жовтий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колір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зірок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символізує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2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світло</a:t>
              </a:r>
              <a:r>
                <a:rPr lang="ru-RU" sz="2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 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8" y="3212976"/>
            <a:ext cx="7922556" cy="3024336"/>
            <a:chOff x="323528" y="3212976"/>
            <a:chExt cx="7922556" cy="3024336"/>
          </a:xfrm>
        </p:grpSpPr>
        <p:pic>
          <p:nvPicPr>
            <p:cNvPr id="19462" name="Picture 6" descr="Державний герб КН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221088"/>
              <a:ext cx="2016224" cy="20162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2" name="Группа 11"/>
            <p:cNvGrpSpPr/>
            <p:nvPr/>
          </p:nvGrpSpPr>
          <p:grpSpPr>
            <a:xfrm>
              <a:off x="323528" y="3212976"/>
              <a:ext cx="7922556" cy="2731080"/>
              <a:chOff x="323528" y="3212976"/>
              <a:chExt cx="7922556" cy="273108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44008" y="3212976"/>
                <a:ext cx="3602076" cy="64633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36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Державний</a:t>
                </a:r>
                <a:r>
                  <a:rPr lang="ru-RU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герб</a:t>
                </a:r>
                <a:endParaRPr lang="ru-RU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23528" y="4005064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Державний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герб КНР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зображує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трибуну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Тяньаньмень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,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осяяну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сузір'ям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з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п'яти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зірок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і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обрамлену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колоссями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і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зубчастим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ru-RU" sz="2400" b="1" i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колесом.</a:t>
                </a:r>
                <a:endParaRPr lang="ru-RU" sz="2400" b="1" i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6978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Пекін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столиця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Китаю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11560" y="1268760"/>
            <a:ext cx="7927961" cy="5328592"/>
            <a:chOff x="323528" y="1196752"/>
            <a:chExt cx="7927961" cy="5328592"/>
          </a:xfrm>
        </p:grpSpPr>
        <p:pic>
          <p:nvPicPr>
            <p:cNvPr id="20482" name="Picture 2" descr="http://utau.com.ua/storage/images/aviabilety_kharkov_pek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268760"/>
              <a:ext cx="4524375" cy="265747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486" name="Picture 6" descr="http://t1.gstatic.com/images?q=tbn:ANd9GcRWU1diyOME79m4y8BdE31_Hpo52VHDNp9CgkVq3Wnw4b7-7b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717032"/>
              <a:ext cx="4176464" cy="277924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492" name="Picture 12" descr="http://t0.gstatic.com/images?q=tbn:ANd9GcR71ea0giIyjv4K_YSvRjk7sXE_r7UCSdmDvDyeY8TQXMFxSao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1196752"/>
              <a:ext cx="3895513" cy="259228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490" name="Picture 10" descr="http://b-travel.com.ua/sites/default/files/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3356992"/>
              <a:ext cx="4224469" cy="316835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3177023" cy="1181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Релігія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698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Головними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віруваннями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Китаю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є: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88840"/>
            <a:ext cx="4572000" cy="184665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Буддизм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Даосизм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Конфуціанство</a:t>
            </a:r>
            <a:endParaRPr lang="ru-RU" sz="3200" b="1" dirty="0" smtClean="0">
              <a:ln/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0506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Завдяки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культурній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революції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 59 %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КНР (767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мільйонів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чоловік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називають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себе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атеїстами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Однак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значної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групи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материкових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китайців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релігія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відіграє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важливу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роль, особливо буддизм, даосизм 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іконфуціанство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11960" y="1988840"/>
            <a:ext cx="4394088" cy="2377570"/>
            <a:chOff x="4211960" y="1988840"/>
            <a:chExt cx="4394088" cy="2377570"/>
          </a:xfrm>
        </p:grpSpPr>
        <p:pic>
          <p:nvPicPr>
            <p:cNvPr id="21506" name="Picture 2" descr="http://www.eafto.com/images/news/article4f5104eb986b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0593">
              <a:off x="4211960" y="1988840"/>
              <a:ext cx="2400267" cy="1800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1508" name="Picture 4" descr="http://www.chinatrips.ru/images/guide/overview/10102811415735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77159">
              <a:off x="6284051" y="2566210"/>
              <a:ext cx="2321997" cy="1800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568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65</cp:revision>
  <dcterms:modified xsi:type="dcterms:W3CDTF">2013-02-20T11:42:14Z</dcterms:modified>
</cp:coreProperties>
</file>