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2" r:id="rId2"/>
    <p:sldId id="257" r:id="rId3"/>
    <p:sldId id="259" r:id="rId4"/>
    <p:sldId id="277" r:id="rId5"/>
    <p:sldId id="258" r:id="rId6"/>
    <p:sldId id="289" r:id="rId7"/>
    <p:sldId id="260" r:id="rId8"/>
    <p:sldId id="261" r:id="rId9"/>
    <p:sldId id="293" r:id="rId10"/>
    <p:sldId id="262" r:id="rId11"/>
    <p:sldId id="263" r:id="rId12"/>
    <p:sldId id="273" r:id="rId13"/>
    <p:sldId id="295" r:id="rId14"/>
    <p:sldId id="275" r:id="rId15"/>
    <p:sldId id="264" r:id="rId16"/>
    <p:sldId id="280" r:id="rId17"/>
    <p:sldId id="278" r:id="rId18"/>
    <p:sldId id="294" r:id="rId19"/>
    <p:sldId id="296" r:id="rId20"/>
    <p:sldId id="268" r:id="rId21"/>
    <p:sldId id="283" r:id="rId22"/>
    <p:sldId id="282" r:id="rId23"/>
    <p:sldId id="266" r:id="rId24"/>
    <p:sldId id="269" r:id="rId25"/>
    <p:sldId id="284" r:id="rId26"/>
    <p:sldId id="270" r:id="rId27"/>
    <p:sldId id="285" r:id="rId28"/>
    <p:sldId id="291" r:id="rId29"/>
    <p:sldId id="265" r:id="rId30"/>
    <p:sldId id="290" r:id="rId31"/>
    <p:sldId id="271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A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60"/>
  </p:normalViewPr>
  <p:slideViewPr>
    <p:cSldViewPr>
      <p:cViewPr varScale="1">
        <p:scale>
          <a:sx n="69" d="100"/>
          <a:sy n="69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5338019-5EDC-45F1-A322-2A7D1AB11F75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C2DE2DA-1358-4898-826B-A5E63108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8019-5EDC-45F1-A322-2A7D1AB11F75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E2DA-1358-4898-826B-A5E63108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8019-5EDC-45F1-A322-2A7D1AB11F75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E2DA-1358-4898-826B-A5E63108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338019-5EDC-45F1-A322-2A7D1AB11F75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2DE2DA-1358-4898-826B-A5E631086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5338019-5EDC-45F1-A322-2A7D1AB11F75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C2DE2DA-1358-4898-826B-A5E63108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8019-5EDC-45F1-A322-2A7D1AB11F75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E2DA-1358-4898-826B-A5E631086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8019-5EDC-45F1-A322-2A7D1AB11F75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E2DA-1358-4898-826B-A5E631086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338019-5EDC-45F1-A322-2A7D1AB11F75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2DE2DA-1358-4898-826B-A5E631086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8019-5EDC-45F1-A322-2A7D1AB11F75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DE2DA-1358-4898-826B-A5E63108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338019-5EDC-45F1-A322-2A7D1AB11F75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C2DE2DA-1358-4898-826B-A5E631086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338019-5EDC-45F1-A322-2A7D1AB11F75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C2DE2DA-1358-4898-826B-A5E6310860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338019-5EDC-45F1-A322-2A7D1AB11F75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C2DE2DA-1358-4898-826B-A5E6310860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26"/>
            <a:ext cx="9144000" cy="68593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5900" y="1700808"/>
            <a:ext cx="6172200" cy="1721539"/>
          </a:xfrm>
        </p:spPr>
        <p:txBody>
          <a:bodyPr>
            <a:normAutofit/>
          </a:bodyPr>
          <a:lstStyle/>
          <a:p>
            <a:pPr algn="ctr"/>
            <a:r>
              <a:rPr lang="uk-UA" sz="88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Ірландія</a:t>
            </a:r>
            <a:endParaRPr lang="uk-UA" sz="8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147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обор св. патр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0"/>
            <a:ext cx="4716016" cy="6858002"/>
          </a:xfrm>
          <a:prstGeom prst="rect">
            <a:avLst/>
          </a:prstGeom>
        </p:spPr>
      </p:pic>
      <p:pic>
        <p:nvPicPr>
          <p:cNvPr id="6" name="Рисунок 5" descr="собор св. патрика - часов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27984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408712" cy="666328"/>
          </a:xfrm>
        </p:spPr>
        <p:txBody>
          <a:bodyPr>
            <a:normAutofit/>
          </a:bodyPr>
          <a:lstStyle/>
          <a:p>
            <a:pPr algn="ctr"/>
            <a:r>
              <a:rPr lang="uk-UA" sz="3600" dirty="0"/>
              <a:t>С</a:t>
            </a:r>
            <a:r>
              <a:rPr lang="uk-UA" sz="3600" dirty="0" smtClean="0"/>
              <a:t>обор Св. </a:t>
            </a:r>
            <a:r>
              <a:rPr lang="uk-UA" sz="3600" dirty="0" err="1" smtClean="0"/>
              <a:t>Патрика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нтерьер собора св. патри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76" y="0"/>
            <a:ext cx="4846356" cy="6858000"/>
          </a:xfrm>
          <a:prstGeom prst="rect">
            <a:avLst/>
          </a:prstGeom>
        </p:spPr>
      </p:pic>
      <p:pic>
        <p:nvPicPr>
          <p:cNvPr id="6" name="Рисунок 5" descr="собор св. патрика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4612" y="0"/>
            <a:ext cx="427938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Объект 3" descr="собор св. патрика (4)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04" y="0"/>
            <a:ext cx="4280164" cy="6858000"/>
          </a:xfrm>
          <a:prstGeom prst="rect">
            <a:avLst/>
          </a:prstGeom>
        </p:spPr>
      </p:pic>
      <p:pic>
        <p:nvPicPr>
          <p:cNvPr id="5" name="Рисунок 4" descr="бюст джонатана свифта в соборе св. патр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0"/>
            <a:ext cx="48600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6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571999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12776" y="260648"/>
            <a:ext cx="6318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err="1" smtClean="0">
                <a:latin typeface="+mj-lt"/>
              </a:rPr>
              <a:t>Національний</a:t>
            </a:r>
            <a:r>
              <a:rPr lang="ru-RU" sz="3600" dirty="0" smtClean="0">
                <a:latin typeface="+mj-lt"/>
              </a:rPr>
              <a:t> музей </a:t>
            </a:r>
            <a:r>
              <a:rPr lang="ru-RU" sz="3600" dirty="0" err="1" smtClean="0">
                <a:latin typeface="+mj-lt"/>
              </a:rPr>
              <a:t>Ірландії</a:t>
            </a:r>
            <a:endParaRPr lang="uk-U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1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 descr="Феникс-парк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67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59832" y="5282271"/>
            <a:ext cx="2706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latin typeface="+mj-lt"/>
              </a:rPr>
              <a:t>Фенікс-парк</a:t>
            </a:r>
            <a:endParaRPr lang="uk-U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43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еникс-парк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838" r="24838"/>
          <a:stretch>
            <a:fillRect/>
          </a:stretch>
        </p:blipFill>
        <p:spPr>
          <a:xfrm>
            <a:off x="1" y="0"/>
            <a:ext cx="457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" name="Рисунок 8" descr="Феникс пар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52319" cy="6886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ролевский Ирландский Яхт-Клуб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-16024"/>
            <a:ext cx="4644008" cy="6858000"/>
          </a:xfrm>
          <a:prstGeom prst="rect">
            <a:avLst/>
          </a:prstGeom>
        </p:spPr>
      </p:pic>
      <p:pic>
        <p:nvPicPr>
          <p:cNvPr id="5" name="Рисунок 4" descr="Королевский Ирландский Яхт-Клуб.jpg"/>
          <p:cNvPicPr>
            <a:picLocks noChangeAspect="1"/>
          </p:cNvPicPr>
          <p:nvPr/>
        </p:nvPicPr>
        <p:blipFill>
          <a:blip r:embed="rId3" cstate="print"/>
          <a:srcRect l="16250" r="16250"/>
          <a:stretch>
            <a:fillRect/>
          </a:stretch>
        </p:blipFill>
        <p:spPr>
          <a:xfrm>
            <a:off x="0" y="0"/>
            <a:ext cx="463402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688" y="188640"/>
            <a:ext cx="54903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Королівський Ірландський Яхт-Клуб</a:t>
            </a:r>
            <a:r>
              <a:rPr lang="ru-RU" sz="3600" dirty="0">
                <a:latin typeface="+mj-lt"/>
              </a:rPr>
              <a:t/>
            </a:r>
            <a:br>
              <a:rPr lang="ru-RU" sz="3600" dirty="0">
                <a:latin typeface="+mj-lt"/>
              </a:rPr>
            </a:br>
            <a:endParaRPr lang="uk-UA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33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Королевский Ирландский Яхт-Клуб 3.jpg"/>
          <p:cNvPicPr>
            <a:picLocks noChangeAspect="1"/>
          </p:cNvPicPr>
          <p:nvPr/>
        </p:nvPicPr>
        <p:blipFill>
          <a:blip r:embed="rId2" cstate="print"/>
          <a:srcRect t="2747" b="2747"/>
          <a:stretch>
            <a:fillRect/>
          </a:stretch>
        </p:blipFill>
        <p:spPr>
          <a:xfrm>
            <a:off x="0" y="0"/>
            <a:ext cx="91340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01"/>
            <a:ext cx="4350544" cy="3674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44" y="15102"/>
            <a:ext cx="4793456" cy="36746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9788"/>
            <a:ext cx="4389908" cy="32139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544" y="3644063"/>
            <a:ext cx="4774309" cy="321393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589490" y="2996989"/>
            <a:ext cx="39373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Дублінський замок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7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84" cy="68579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2"/>
            <a:ext cx="4716016" cy="3645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028" y="3645024"/>
            <a:ext cx="4744972" cy="32129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351462" y="188640"/>
            <a:ext cx="30909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>
                <a:latin typeface="+mj-lt"/>
              </a:rPr>
              <a:t>Замок </a:t>
            </a:r>
            <a:r>
              <a:rPr lang="uk-UA" sz="3600" dirty="0" err="1">
                <a:latin typeface="+mj-lt"/>
              </a:rPr>
              <a:t>Лісмор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355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solidFill>
                  <a:srgbClr val="00B050"/>
                </a:solidFill>
              </a:rPr>
              <a:t>Загальні відомості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68863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800" dirty="0"/>
              <a:t>Держава в Західній Європі, що займає більшу частину острова </a:t>
            </a:r>
            <a:r>
              <a:rPr lang="uk-UA" sz="2800" dirty="0" smtClean="0"/>
              <a:t>Ірландія.</a:t>
            </a:r>
            <a:endParaRPr lang="ru-RU" sz="2800" dirty="0"/>
          </a:p>
          <a:p>
            <a:pPr algn="just">
              <a:buFont typeface="Wingdings" pitchFamily="2" charset="2"/>
              <a:buChar char="v"/>
            </a:pPr>
            <a:r>
              <a:rPr lang="uk-UA" sz="2800" u="sng" dirty="0" smtClean="0"/>
              <a:t>Столиця</a:t>
            </a:r>
            <a:r>
              <a:rPr lang="uk-UA" sz="2800" dirty="0" smtClean="0"/>
              <a:t>: 			місто </a:t>
            </a:r>
            <a:r>
              <a:rPr lang="uk-UA" sz="2800" dirty="0"/>
              <a:t>Дублін </a:t>
            </a:r>
            <a:r>
              <a:rPr lang="uk-UA" sz="2800" dirty="0" smtClean="0"/>
              <a:t>(близько </a:t>
            </a:r>
            <a:r>
              <a:rPr lang="uk-UA" sz="2800" dirty="0"/>
              <a:t>1,4 </a:t>
            </a:r>
            <a:r>
              <a:rPr lang="uk-UA" sz="2800" dirty="0" smtClean="0"/>
              <a:t>				</a:t>
            </a:r>
            <a:r>
              <a:rPr lang="uk-UA" sz="2800" dirty="0" err="1" smtClean="0"/>
              <a:t>млн.чол</a:t>
            </a:r>
            <a:r>
              <a:rPr lang="uk-UA" sz="2800" dirty="0"/>
              <a:t>.)</a:t>
            </a:r>
            <a:endParaRPr lang="ru-RU" sz="2800" dirty="0"/>
          </a:p>
          <a:p>
            <a:pPr algn="just">
              <a:buFont typeface="Wingdings" pitchFamily="2" charset="2"/>
              <a:buChar char="v"/>
            </a:pPr>
            <a:r>
              <a:rPr lang="uk-UA" sz="2800" u="sng" dirty="0"/>
              <a:t>Найбільші </a:t>
            </a:r>
            <a:r>
              <a:rPr lang="uk-UA" sz="2800" u="sng" dirty="0" smtClean="0"/>
              <a:t>Міста</a:t>
            </a:r>
            <a:r>
              <a:rPr lang="uk-UA" sz="2800" dirty="0" smtClean="0"/>
              <a:t>:	Дублін</a:t>
            </a:r>
            <a:r>
              <a:rPr lang="uk-UA" sz="2800" dirty="0"/>
              <a:t>, </a:t>
            </a:r>
            <a:r>
              <a:rPr lang="uk-UA" sz="2800" dirty="0" smtClean="0"/>
              <a:t>Голу, </a:t>
            </a:r>
            <a:r>
              <a:rPr lang="uk-UA" sz="2800" dirty="0" err="1"/>
              <a:t>Корк</a:t>
            </a:r>
            <a:r>
              <a:rPr lang="uk-UA" sz="2800" dirty="0"/>
              <a:t> та </a:t>
            </a:r>
            <a:r>
              <a:rPr lang="uk-UA" sz="2800" dirty="0" smtClean="0"/>
              <a:t>Л</a:t>
            </a:r>
            <a:r>
              <a:rPr lang="ru-RU" sz="2800" dirty="0" smtClean="0"/>
              <a:t>аут</a:t>
            </a:r>
            <a:r>
              <a:rPr lang="uk-UA" sz="2800" dirty="0" smtClean="0"/>
              <a:t>. </a:t>
            </a:r>
            <a:endParaRPr lang="ru-RU" sz="2800" dirty="0"/>
          </a:p>
          <a:p>
            <a:pPr algn="just">
              <a:buFont typeface="Wingdings" pitchFamily="2" charset="2"/>
              <a:buChar char="v"/>
            </a:pPr>
            <a:r>
              <a:rPr lang="uk-UA" sz="2800" u="sng" dirty="0" smtClean="0"/>
              <a:t>Дата незалежності</a:t>
            </a:r>
            <a:r>
              <a:rPr lang="uk-UA" sz="2800" dirty="0" smtClean="0"/>
              <a:t>:	6 </a:t>
            </a:r>
            <a:r>
              <a:rPr lang="uk-UA" sz="2800" dirty="0"/>
              <a:t>грудня </a:t>
            </a:r>
            <a:r>
              <a:rPr lang="uk-UA" sz="2800" dirty="0" smtClean="0"/>
              <a:t>1922 р.</a:t>
            </a:r>
            <a:endParaRPr lang="ru-RU" sz="2800" dirty="0"/>
          </a:p>
          <a:p>
            <a:pPr algn="just">
              <a:buFont typeface="Wingdings" pitchFamily="2" charset="2"/>
              <a:buChar char="v"/>
            </a:pPr>
            <a:r>
              <a:rPr lang="uk-UA" sz="2800" u="sng" dirty="0"/>
              <a:t>Офіційні мови</a:t>
            </a:r>
            <a:r>
              <a:rPr lang="uk-UA" sz="2800" dirty="0" smtClean="0"/>
              <a:t>:		ірландська </a:t>
            </a:r>
            <a:r>
              <a:rPr lang="uk-UA" sz="2800" dirty="0"/>
              <a:t>і </a:t>
            </a:r>
            <a:r>
              <a:rPr lang="uk-UA" sz="2800" dirty="0" smtClean="0"/>
              <a:t>англійська</a:t>
            </a:r>
          </a:p>
          <a:p>
            <a:pPr algn="just">
              <a:buFont typeface="Wingdings" pitchFamily="2" charset="2"/>
              <a:buChar char="v"/>
            </a:pPr>
            <a:r>
              <a:rPr lang="uk-UA" sz="2800" u="sng" dirty="0"/>
              <a:t>Населення</a:t>
            </a:r>
            <a:r>
              <a:rPr lang="uk-UA" sz="2800" dirty="0"/>
              <a:t>:		4581269 чол. (60,3 чол./</a:t>
            </a:r>
            <a:r>
              <a:rPr lang="uk-UA" sz="2800" dirty="0" err="1"/>
              <a:t>км²</a:t>
            </a:r>
            <a:r>
              <a:rPr lang="uk-UA" sz="2800" dirty="0" smtClean="0"/>
              <a:t>)</a:t>
            </a:r>
            <a:endParaRPr lang="ru-RU" sz="2800" dirty="0"/>
          </a:p>
          <a:p>
            <a:pPr>
              <a:buFont typeface="Wingdings" pitchFamily="2" charset="2"/>
              <a:buChar char="v"/>
            </a:pPr>
            <a:r>
              <a:rPr lang="uk-UA" sz="2800" u="sng" dirty="0" smtClean="0"/>
              <a:t>Площа</a:t>
            </a:r>
            <a:r>
              <a:rPr lang="uk-UA" sz="2800" dirty="0" smtClean="0"/>
              <a:t>: 			70.273 км ²</a:t>
            </a:r>
          </a:p>
          <a:p>
            <a:pPr>
              <a:buFont typeface="Wingdings" pitchFamily="2" charset="2"/>
              <a:buChar char="v"/>
            </a:pPr>
            <a:r>
              <a:rPr lang="uk-UA" sz="2800" dirty="0" smtClean="0"/>
              <a:t>Протяжність </a:t>
            </a:r>
            <a:r>
              <a:rPr lang="uk-UA" sz="2800" dirty="0"/>
              <a:t>кордону </a:t>
            </a:r>
            <a:r>
              <a:rPr lang="uk-UA" sz="2800" dirty="0" smtClean="0"/>
              <a:t>	з </a:t>
            </a:r>
            <a:r>
              <a:rPr lang="uk-UA" sz="2800" dirty="0"/>
              <a:t>Великобританією </a:t>
            </a:r>
            <a:r>
              <a:rPr lang="uk-UA" sz="2800" dirty="0" smtClean="0"/>
              <a:t>- 360 </a:t>
            </a:r>
            <a:r>
              <a:rPr lang="uk-UA" sz="2800" dirty="0"/>
              <a:t>км</a:t>
            </a:r>
            <a:r>
              <a:rPr lang="uk-UA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рландский музей современного искусства 2.jpg"/>
          <p:cNvPicPr>
            <a:picLocks noChangeAspect="1"/>
          </p:cNvPicPr>
          <p:nvPr/>
        </p:nvPicPr>
        <p:blipFill>
          <a:blip r:embed="rId2" cstate="print"/>
          <a:srcRect t="4140" b="4140"/>
          <a:stretch>
            <a:fillRect/>
          </a:stretch>
        </p:blipFill>
        <p:spPr>
          <a:xfrm>
            <a:off x="4516840" y="0"/>
            <a:ext cx="4627160" cy="6957392"/>
          </a:xfrm>
          <a:prstGeom prst="rect">
            <a:avLst/>
          </a:prstGeom>
        </p:spPr>
      </p:pic>
      <p:pic>
        <p:nvPicPr>
          <p:cNvPr id="10" name="Рисунок 9" descr="Ирландский музей современного искусства 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168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873" y="188640"/>
            <a:ext cx="5486400" cy="1080120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solidFill>
                  <a:schemeClr val="tx1"/>
                </a:solidFill>
              </a:rPr>
              <a:t>Ірландський музей сучасного </a:t>
            </a:r>
            <a:r>
              <a:rPr lang="uk-UA" sz="3600" dirty="0" smtClean="0">
                <a:solidFill>
                  <a:schemeClr val="tx1"/>
                </a:solidFill>
              </a:rPr>
              <a:t>мистецтва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" name="Рисунок 2" descr="Ирландский музей современного искусства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858000"/>
          </a:xfrm>
          <a:prstGeom prst="rect">
            <a:avLst/>
          </a:prstGeom>
        </p:spPr>
      </p:pic>
      <p:pic>
        <p:nvPicPr>
          <p:cNvPr id="5" name="Рисунок 4" descr="Ирландский музей современного искусства.jpg"/>
          <p:cNvPicPr>
            <a:picLocks noChangeAspect="1"/>
          </p:cNvPicPr>
          <p:nvPr/>
        </p:nvPicPr>
        <p:blipFill>
          <a:blip r:embed="rId3" cstate="print"/>
          <a:srcRect l="16250" r="16250"/>
          <a:stretch>
            <a:fillRect/>
          </a:stretch>
        </p:blipFill>
        <p:spPr>
          <a:xfrm>
            <a:off x="4499992" y="0"/>
            <a:ext cx="464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" name="Рисунок 2" descr="Ирландский музей современного искусства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9116" cy="4005064"/>
          </a:xfrm>
          <a:prstGeom prst="rect">
            <a:avLst/>
          </a:prstGeom>
        </p:spPr>
      </p:pic>
      <p:pic>
        <p:nvPicPr>
          <p:cNvPr id="5" name="Рисунок 4" descr="Ирландский музей современного искусства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" y="3284984"/>
            <a:ext cx="9147092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8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атр Эбби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035" r="12035"/>
          <a:stretch>
            <a:fillRect/>
          </a:stretch>
        </p:blipFill>
        <p:spPr>
          <a:xfrm>
            <a:off x="0" y="-6394"/>
            <a:ext cx="9144000" cy="686439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4005064"/>
            <a:ext cx="5486400" cy="792088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 «</a:t>
            </a:r>
            <a:r>
              <a:rPr lang="uk-UA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Еббі</a:t>
            </a:r>
            <a:r>
              <a:rPr lang="uk-U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инити-колледж-в-Дублин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625" r="20625"/>
          <a:stretch>
            <a:fillRect/>
          </a:stretch>
        </p:blipFill>
        <p:spPr>
          <a:xfrm>
            <a:off x="4319464" y="-18076"/>
            <a:ext cx="4824536" cy="6876076"/>
          </a:xfrm>
        </p:spPr>
      </p:pic>
      <p:pic>
        <p:nvPicPr>
          <p:cNvPr id="6" name="Рисунок 5" descr="Тринити колледж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846" y="-18076"/>
            <a:ext cx="4459830" cy="68760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92696"/>
            <a:ext cx="5486400" cy="576064"/>
          </a:xfrm>
        </p:spPr>
        <p:txBody>
          <a:bodyPr>
            <a:noAutofit/>
          </a:bodyPr>
          <a:lstStyle/>
          <a:p>
            <a:pPr algn="ctr"/>
            <a:r>
              <a:rPr lang="uk-UA" sz="36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Трініті</a:t>
            </a:r>
            <a:r>
              <a:rPr lang="uk-UA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коледж</a:t>
            </a:r>
            <a:endParaRPr lang="ru-RU" sz="3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" name="Рисунок 2" descr="Тринити-колледж-в-Дублине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дом-музей оскара уаль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996952"/>
            <a:ext cx="5328592" cy="1170186"/>
          </a:xfrm>
        </p:spPr>
        <p:txBody>
          <a:bodyPr>
            <a:noAutofit/>
          </a:bodyPr>
          <a:lstStyle/>
          <a:p>
            <a:pPr algn="ctr"/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Будинок-музей Оскара </a:t>
            </a:r>
            <a:r>
              <a:rPr lang="uk-U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Уайльда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54__640x853_ireland-4-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10639" y="0"/>
            <a:ext cx="4680520" cy="6870576"/>
          </a:xfrm>
          <a:prstGeom prst="rect">
            <a:avLst/>
          </a:prstGeom>
        </p:spPr>
      </p:pic>
      <p:pic>
        <p:nvPicPr>
          <p:cNvPr id="6" name="Рисунок 5" descr="oscar_wilde_house_targh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36504" cy="68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7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90" y="0"/>
            <a:ext cx="458699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65014" y="22207"/>
            <a:ext cx="49970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latin typeface="+mj-lt"/>
              </a:rPr>
              <a:t>Дивовижні скульптури Дубліна</a:t>
            </a:r>
            <a:endParaRPr lang="uk-UA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810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емориал (скульптурная группа) Голод 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07" r="10807"/>
          <a:stretch>
            <a:fillRect/>
          </a:stretch>
        </p:blipFill>
        <p:spPr>
          <a:xfrm>
            <a:off x="-19148" y="0"/>
            <a:ext cx="916314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805264"/>
            <a:ext cx="4794920" cy="936104"/>
          </a:xfrm>
        </p:spPr>
        <p:txBody>
          <a:bodyPr>
            <a:noAutofit/>
          </a:bodyPr>
          <a:lstStyle/>
          <a:p>
            <a:r>
              <a:rPr lang="uk-UA" sz="36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Меморіал</a:t>
            </a:r>
            <a:r>
              <a:rPr lang="uk-UA" sz="3600" b="0" dirty="0">
                <a:solidFill>
                  <a:schemeClr val="tx1"/>
                </a:solidFill>
              </a:rPr>
              <a:t> «Голод</a:t>
            </a:r>
            <a:r>
              <a:rPr lang="uk-UA" sz="3600" b="0" dirty="0" smtClean="0">
                <a:solidFill>
                  <a:schemeClr val="tx1"/>
                </a:solidFill>
              </a:rPr>
              <a:t>»</a:t>
            </a:r>
            <a:endParaRPr lang="ru-RU" sz="3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800px-Flag_of_Ireland.svg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680520" cy="3312368"/>
          </a:xfrm>
        </p:spPr>
      </p:pic>
      <p:pic>
        <p:nvPicPr>
          <p:cNvPr id="8" name="Содержимое 7" descr="Герб Ирландии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36096" y="1196752"/>
            <a:ext cx="3024336" cy="3931637"/>
          </a:xfrm>
        </p:spPr>
      </p:pic>
      <p:sp>
        <p:nvSpPr>
          <p:cNvPr id="3" name="Текст 2"/>
          <p:cNvSpPr>
            <a:spLocks noGrp="1"/>
          </p:cNvSpPr>
          <p:nvPr>
            <p:ph type="body" sz="quarter" idx="1"/>
          </p:nvPr>
        </p:nvSpPr>
        <p:spPr>
          <a:xfrm>
            <a:off x="395536" y="5589240"/>
            <a:ext cx="4040188" cy="72008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Monotype Corsiva" pitchFamily="66" charset="0"/>
              </a:rPr>
              <a:t>Прапор</a:t>
            </a:r>
            <a:endParaRPr lang="ru-RU" sz="4000" dirty="0"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5589240"/>
            <a:ext cx="4041775" cy="72008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latin typeface="Monotype Corsiva" pitchFamily="66" charset="0"/>
              </a:rPr>
              <a:t>Герб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3660" y="4797152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atin typeface="+mj-lt"/>
              </a:rPr>
              <a:t>Статуя Джеймса </a:t>
            </a:r>
            <a:r>
              <a:rPr lang="uk-UA" sz="4000" dirty="0" err="1" smtClean="0">
                <a:latin typeface="+mj-lt"/>
              </a:rPr>
              <a:t>Джойса</a:t>
            </a:r>
            <a:endParaRPr lang="uk-UA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79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Аранские остро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700" y="0"/>
            <a:ext cx="91597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914" y="339576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uk-UA" sz="3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Аранські</a:t>
            </a:r>
            <a:r>
              <a:rPr lang="uk-UA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острова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ранские о-в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24620" y="0"/>
            <a:ext cx="4524611" cy="6858000"/>
          </a:xfrm>
          <a:prstGeom prst="rect">
            <a:avLst/>
          </a:prstGeom>
        </p:spPr>
      </p:pic>
      <p:pic>
        <p:nvPicPr>
          <p:cNvPr id="6" name="Рисунок 5" descr="Аранские о-ва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99991" y="0"/>
            <a:ext cx="464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48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ранские о-ва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4387" y="0"/>
            <a:ext cx="91296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2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Аранские о-ва 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333" b="8333"/>
          <a:stretch>
            <a:fillRect/>
          </a:stretch>
        </p:blipFill>
        <p:spPr>
          <a:xfrm>
            <a:off x="0" y="-30900"/>
            <a:ext cx="9144000" cy="6888899"/>
          </a:xfrm>
        </p:spPr>
      </p:pic>
      <p:sp>
        <p:nvSpPr>
          <p:cNvPr id="3" name="Прямоугольник 2"/>
          <p:cNvSpPr/>
          <p:nvPr/>
        </p:nvSpPr>
        <p:spPr>
          <a:xfrm>
            <a:off x="1619672" y="2492896"/>
            <a:ext cx="615598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i="1" dirty="0" err="1">
                <a:solidFill>
                  <a:schemeClr val="bg1"/>
                </a:solidFill>
              </a:rPr>
              <a:t>Дякую</a:t>
            </a:r>
            <a:r>
              <a:rPr lang="ru-RU" sz="7200" b="1" i="1" dirty="0">
                <a:solidFill>
                  <a:schemeClr val="bg1"/>
                </a:solidFill>
              </a:rPr>
              <a:t> за </a:t>
            </a:r>
            <a:r>
              <a:rPr lang="ru-RU" sz="7200" b="1" i="1" dirty="0" err="1">
                <a:solidFill>
                  <a:schemeClr val="bg1"/>
                </a:solidFill>
              </a:rPr>
              <a:t>увагу</a:t>
            </a:r>
            <a:endParaRPr lang="uk-U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6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</a:rPr>
              <a:t>Географічне положення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63888" y="1340768"/>
            <a:ext cx="5122912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/>
              <a:t>   Ірландія </a:t>
            </a:r>
            <a:r>
              <a:rPr lang="uk-UA" dirty="0"/>
              <a:t>розташована на однойменному острові (3-й за величиною в Європі) в північній частині Атлантичного океану. Це західний з двох найбільших Британських островів.</a:t>
            </a:r>
            <a:endParaRPr lang="ru-RU" dirty="0"/>
          </a:p>
          <a:p>
            <a:pPr algn="just">
              <a:buNone/>
            </a:pPr>
            <a:r>
              <a:rPr lang="uk-UA" dirty="0" smtClean="0"/>
              <a:t>    Зі </a:t>
            </a:r>
            <a:r>
              <a:rPr lang="uk-UA" dirty="0"/>
              <a:t>сходу омивається Ірландським морем, а також протоками Св. Георгія та Північним, із заходу, півночі і півдня - Атлантичним океаном.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9" y="1484784"/>
            <a:ext cx="3470835" cy="40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56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19256" cy="864096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</a:rPr>
              <a:t>Короткі</a:t>
            </a:r>
            <a:r>
              <a:rPr lang="uk-UA" dirty="0" smtClean="0">
                <a:solidFill>
                  <a:srgbClr val="00B050"/>
                </a:solidFill>
              </a:rPr>
              <a:t> </a:t>
            </a:r>
            <a:r>
              <a:rPr lang="uk-UA" sz="4000" dirty="0">
                <a:solidFill>
                  <a:srgbClr val="00B050"/>
                </a:solidFill>
              </a:rPr>
              <a:t>історичні</a:t>
            </a:r>
            <a:r>
              <a:rPr lang="uk-UA" dirty="0" smtClean="0">
                <a:solidFill>
                  <a:srgbClr val="00B050"/>
                </a:solidFill>
              </a:rPr>
              <a:t> </a:t>
            </a:r>
            <a:r>
              <a:rPr lang="uk-UA" sz="4000" dirty="0">
                <a:solidFill>
                  <a:srgbClr val="00B050"/>
                </a:solidFill>
              </a:rPr>
              <a:t>відомості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1412776"/>
            <a:ext cx="7992888" cy="4896544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400" dirty="0"/>
              <a:t>Одна з перших згадок про цивілізацію Ірландії є згадка у </a:t>
            </a:r>
            <a:r>
              <a:rPr lang="uk-UA" sz="2400" dirty="0" err="1"/>
              <a:t>Пифея</a:t>
            </a:r>
            <a:r>
              <a:rPr lang="uk-UA" sz="2400" dirty="0"/>
              <a:t> </a:t>
            </a:r>
            <a:r>
              <a:rPr lang="uk-UA" sz="2400" dirty="0">
                <a:solidFill>
                  <a:srgbClr val="C00000"/>
                </a:solidFill>
              </a:rPr>
              <a:t>(кінець IV століття до </a:t>
            </a:r>
            <a:r>
              <a:rPr lang="uk-UA" sz="2400" dirty="0" smtClean="0">
                <a:solidFill>
                  <a:srgbClr val="C00000"/>
                </a:solidFill>
              </a:rPr>
              <a:t>н.е.).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/>
              <a:t>Перші християнські поховання Ірландії відносяться до кінця IV </a:t>
            </a:r>
            <a:r>
              <a:rPr lang="uk-UA" sz="2400" dirty="0" smtClean="0"/>
              <a:t>століття.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/>
              <a:t>В кінці </a:t>
            </a:r>
            <a:r>
              <a:rPr lang="uk-UA" sz="2400" dirty="0">
                <a:solidFill>
                  <a:srgbClr val="C00000"/>
                </a:solidFill>
              </a:rPr>
              <a:t>XII</a:t>
            </a:r>
            <a:r>
              <a:rPr lang="uk-UA" sz="2400" dirty="0"/>
              <a:t> століття частина території Ірландії скорена англійцями при королі Генріху II.</a:t>
            </a:r>
            <a:endParaRPr lang="ru-RU" sz="2400" dirty="0"/>
          </a:p>
          <a:p>
            <a:pPr algn="just">
              <a:buFont typeface="Wingdings" pitchFamily="2" charset="2"/>
              <a:buChar char="v"/>
            </a:pPr>
            <a:r>
              <a:rPr lang="uk-UA" sz="2400" dirty="0"/>
              <a:t>У </a:t>
            </a:r>
            <a:r>
              <a:rPr lang="uk-UA" sz="2400" dirty="0">
                <a:solidFill>
                  <a:srgbClr val="C00000"/>
                </a:solidFill>
              </a:rPr>
              <a:t>1801</a:t>
            </a:r>
            <a:r>
              <a:rPr lang="uk-UA" sz="2400" dirty="0"/>
              <a:t> Ірландія стала частиною Сполученого королівства Великобританії і Ірландії</a:t>
            </a:r>
            <a:r>
              <a:rPr lang="uk-UA" sz="2400" dirty="0" smtClean="0"/>
              <a:t>.</a:t>
            </a:r>
            <a:endParaRPr lang="ru-RU" sz="2400" dirty="0"/>
          </a:p>
          <a:p>
            <a:pPr marL="0" indent="0" algn="ctr">
              <a:buNone/>
            </a:pPr>
            <a:endParaRPr lang="uk-UA" sz="24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340768"/>
            <a:ext cx="7611616" cy="444170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dirty="0"/>
              <a:t>У </a:t>
            </a:r>
            <a:r>
              <a:rPr lang="uk-UA" dirty="0">
                <a:solidFill>
                  <a:srgbClr val="C00000"/>
                </a:solidFill>
              </a:rPr>
              <a:t>1919 р</a:t>
            </a:r>
            <a:r>
              <a:rPr lang="uk-UA" dirty="0"/>
              <a:t>. Ірландська республіканська армія (ІРА) розвернула активні бойові дії проти англійських військ і поліції.</a:t>
            </a:r>
            <a:endParaRPr lang="ru-RU" dirty="0"/>
          </a:p>
          <a:p>
            <a:pPr algn="just">
              <a:buFont typeface="Wingdings" pitchFamily="2" charset="2"/>
              <a:buChar char="v"/>
            </a:pPr>
            <a:r>
              <a:rPr lang="uk-UA" dirty="0"/>
              <a:t>У грудні </a:t>
            </a:r>
            <a:r>
              <a:rPr lang="uk-UA" dirty="0">
                <a:solidFill>
                  <a:srgbClr val="C00000"/>
                </a:solidFill>
              </a:rPr>
              <a:t>1921</a:t>
            </a:r>
            <a:r>
              <a:rPr lang="uk-UA" dirty="0"/>
              <a:t> був підписаний мирний договір між Великою Британією та Ірландією. Ірландія отримала статус домініону</a:t>
            </a:r>
            <a:endParaRPr lang="ru-RU" dirty="0"/>
          </a:p>
          <a:p>
            <a:pPr algn="just">
              <a:buFont typeface="Wingdings" pitchFamily="2" charset="2"/>
              <a:buChar char="v"/>
            </a:pPr>
            <a:r>
              <a:rPr lang="uk-UA" dirty="0"/>
              <a:t>У </a:t>
            </a:r>
            <a:r>
              <a:rPr lang="uk-UA" dirty="0">
                <a:solidFill>
                  <a:srgbClr val="C00000"/>
                </a:solidFill>
              </a:rPr>
              <a:t>1949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uk-UA" dirty="0"/>
              <a:t>Ірландія була проголошена незалежною республікою.</a:t>
            </a:r>
          </a:p>
          <a:p>
            <a:pPr algn="just">
              <a:buFont typeface="Wingdings" pitchFamily="2" charset="2"/>
              <a:buChar char="v"/>
            </a:pPr>
            <a:r>
              <a:rPr lang="uk-UA" dirty="0"/>
              <a:t>У </a:t>
            </a:r>
            <a:r>
              <a:rPr lang="uk-UA" dirty="0">
                <a:solidFill>
                  <a:srgbClr val="C00000"/>
                </a:solidFill>
              </a:rPr>
              <a:t>1973 р</a:t>
            </a:r>
            <a:r>
              <a:rPr lang="uk-UA" dirty="0"/>
              <a:t>. Ірландія стала членом Європейського союзу.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295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94122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solidFill>
                  <a:srgbClr val="00B050"/>
                </a:solidFill>
              </a:rPr>
              <a:t>Населення к</a:t>
            </a:r>
            <a:r>
              <a:rPr lang="uk-UA" sz="4000" dirty="0" smtClean="0">
                <a:solidFill>
                  <a:srgbClr val="00B050"/>
                </a:solidFill>
              </a:rPr>
              <a:t>раїни та релігії 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8712968" cy="496855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500" dirty="0" smtClean="0"/>
              <a:t>В </a:t>
            </a:r>
            <a:r>
              <a:rPr lang="uk-UA" sz="2500" dirty="0"/>
              <a:t>Ірландії проживають представники понад 40 національностей, проте, майже </a:t>
            </a:r>
            <a:r>
              <a:rPr lang="uk-UA" sz="2500" dirty="0">
                <a:solidFill>
                  <a:srgbClr val="C00000"/>
                </a:solidFill>
              </a:rPr>
              <a:t>88,6%</a:t>
            </a:r>
            <a:r>
              <a:rPr lang="uk-UA" sz="2500" dirty="0"/>
              <a:t> - це самі </a:t>
            </a:r>
            <a:r>
              <a:rPr lang="uk-UA" sz="2500" dirty="0" smtClean="0"/>
              <a:t>ірландці. </a:t>
            </a:r>
            <a:r>
              <a:rPr lang="uk-UA" sz="2500" dirty="0"/>
              <a:t>Решта національні меншини представляють собою мігрантів з Європи, Азії, Африки: поляки </a:t>
            </a:r>
            <a:r>
              <a:rPr lang="uk-UA" sz="2500" dirty="0" smtClean="0">
                <a:solidFill>
                  <a:srgbClr val="C00000"/>
                </a:solidFill>
              </a:rPr>
              <a:t>(</a:t>
            </a:r>
            <a:r>
              <a:rPr lang="uk-UA" sz="2500" dirty="0">
                <a:solidFill>
                  <a:srgbClr val="C00000"/>
                </a:solidFill>
              </a:rPr>
              <a:t>1,5</a:t>
            </a:r>
            <a:r>
              <a:rPr lang="uk-UA" sz="2500" dirty="0" smtClean="0">
                <a:solidFill>
                  <a:srgbClr val="C00000"/>
                </a:solidFill>
              </a:rPr>
              <a:t>%)</a:t>
            </a:r>
            <a:r>
              <a:rPr lang="uk-UA" sz="2500" dirty="0" smtClean="0"/>
              <a:t>,</a:t>
            </a:r>
            <a:r>
              <a:rPr lang="uk-UA" sz="2500" dirty="0" smtClean="0">
                <a:solidFill>
                  <a:srgbClr val="C00000"/>
                </a:solidFill>
              </a:rPr>
              <a:t> </a:t>
            </a:r>
            <a:r>
              <a:rPr lang="uk-UA" sz="2500" dirty="0"/>
              <a:t>литовці </a:t>
            </a:r>
            <a:r>
              <a:rPr lang="uk-UA" sz="2500" dirty="0">
                <a:solidFill>
                  <a:srgbClr val="C00000"/>
                </a:solidFill>
              </a:rPr>
              <a:t>(0,6</a:t>
            </a:r>
            <a:r>
              <a:rPr lang="uk-UA" sz="2500" dirty="0" smtClean="0">
                <a:solidFill>
                  <a:srgbClr val="C00000"/>
                </a:solidFill>
              </a:rPr>
              <a:t>%)</a:t>
            </a:r>
            <a:r>
              <a:rPr lang="uk-UA" sz="2500" dirty="0" smtClean="0"/>
              <a:t>, </a:t>
            </a:r>
            <a:r>
              <a:rPr lang="uk-UA" sz="2500" dirty="0"/>
              <a:t>нігерійці </a:t>
            </a:r>
            <a:r>
              <a:rPr lang="uk-UA" sz="2500" dirty="0">
                <a:solidFill>
                  <a:srgbClr val="C00000"/>
                </a:solidFill>
              </a:rPr>
              <a:t>(0,4</a:t>
            </a:r>
            <a:r>
              <a:rPr lang="uk-UA" sz="2500" dirty="0" smtClean="0">
                <a:solidFill>
                  <a:srgbClr val="C00000"/>
                </a:solidFill>
              </a:rPr>
              <a:t>%)</a:t>
            </a:r>
            <a:r>
              <a:rPr lang="uk-UA" sz="2500" dirty="0" smtClean="0"/>
              <a:t>, </a:t>
            </a:r>
            <a:r>
              <a:rPr lang="uk-UA" sz="2500" dirty="0"/>
              <a:t>латиші </a:t>
            </a:r>
            <a:r>
              <a:rPr lang="uk-UA" sz="2500" dirty="0">
                <a:solidFill>
                  <a:srgbClr val="C00000"/>
                </a:solidFill>
              </a:rPr>
              <a:t>(0,3</a:t>
            </a:r>
            <a:r>
              <a:rPr lang="uk-UA" sz="2500" dirty="0" smtClean="0">
                <a:solidFill>
                  <a:srgbClr val="C00000"/>
                </a:solidFill>
              </a:rPr>
              <a:t>%)</a:t>
            </a:r>
            <a:r>
              <a:rPr lang="uk-UA" sz="2500" dirty="0" smtClean="0"/>
              <a:t>, </a:t>
            </a:r>
            <a:r>
              <a:rPr lang="uk-UA" sz="2500" dirty="0"/>
              <a:t>американці (</a:t>
            </a:r>
            <a:r>
              <a:rPr lang="uk-UA" sz="2500" dirty="0">
                <a:solidFill>
                  <a:srgbClr val="C00000"/>
                </a:solidFill>
              </a:rPr>
              <a:t>0,29 %)</a:t>
            </a:r>
            <a:r>
              <a:rPr lang="uk-UA" sz="2500" dirty="0"/>
              <a:t>, китайці </a:t>
            </a:r>
            <a:r>
              <a:rPr lang="uk-UA" sz="2500" dirty="0">
                <a:solidFill>
                  <a:srgbClr val="C00000"/>
                </a:solidFill>
              </a:rPr>
              <a:t>(0,27</a:t>
            </a:r>
            <a:r>
              <a:rPr lang="uk-UA" sz="2500" dirty="0" smtClean="0">
                <a:solidFill>
                  <a:srgbClr val="C00000"/>
                </a:solidFill>
              </a:rPr>
              <a:t>%)</a:t>
            </a:r>
            <a:r>
              <a:rPr lang="uk-UA" sz="2500" dirty="0" smtClean="0"/>
              <a:t>,</a:t>
            </a:r>
            <a:r>
              <a:rPr lang="uk-UA" sz="2500" dirty="0" smtClean="0">
                <a:solidFill>
                  <a:srgbClr val="C00000"/>
                </a:solidFill>
              </a:rPr>
              <a:t> </a:t>
            </a:r>
            <a:r>
              <a:rPr lang="uk-UA" sz="2500" dirty="0"/>
              <a:t>німці </a:t>
            </a:r>
            <a:r>
              <a:rPr lang="en-US" sz="2500" dirty="0" smtClean="0">
                <a:solidFill>
                  <a:srgbClr val="C00000"/>
                </a:solidFill>
              </a:rPr>
              <a:t>(</a:t>
            </a:r>
            <a:r>
              <a:rPr lang="uk-UA" sz="2500" dirty="0" smtClean="0">
                <a:solidFill>
                  <a:srgbClr val="C00000"/>
                </a:solidFill>
              </a:rPr>
              <a:t>0,24%</a:t>
            </a:r>
            <a:r>
              <a:rPr lang="en-US" sz="2500" dirty="0" smtClean="0">
                <a:solidFill>
                  <a:srgbClr val="C00000"/>
                </a:solidFill>
              </a:rPr>
              <a:t>)</a:t>
            </a:r>
            <a:r>
              <a:rPr lang="uk-UA" sz="2500" dirty="0" smtClean="0"/>
              <a:t>. Відносно </a:t>
            </a:r>
            <a:r>
              <a:rPr lang="uk-UA" sz="2500" dirty="0"/>
              <a:t>великою </a:t>
            </a:r>
            <a:r>
              <a:rPr lang="uk-UA" sz="2500" dirty="0" smtClean="0"/>
              <a:t>є</a:t>
            </a:r>
            <a:r>
              <a:rPr lang="en-US" sz="2500" dirty="0" smtClean="0"/>
              <a:t> </a:t>
            </a:r>
            <a:r>
              <a:rPr lang="uk-UA" sz="2500" dirty="0" smtClean="0"/>
              <a:t>діаспора </a:t>
            </a:r>
            <a:r>
              <a:rPr lang="uk-UA" sz="2500" dirty="0"/>
              <a:t>британців </a:t>
            </a:r>
            <a:r>
              <a:rPr lang="uk-UA" sz="2500" dirty="0">
                <a:solidFill>
                  <a:srgbClr val="C00000"/>
                </a:solidFill>
              </a:rPr>
              <a:t>(2,74</a:t>
            </a:r>
            <a:r>
              <a:rPr lang="uk-UA" sz="2500" dirty="0" smtClean="0">
                <a:solidFill>
                  <a:srgbClr val="C00000"/>
                </a:solidFill>
              </a:rPr>
              <a:t>%)</a:t>
            </a:r>
            <a:r>
              <a:rPr lang="uk-UA" sz="2500" dirty="0" smtClean="0"/>
              <a:t>.</a:t>
            </a:r>
            <a:endParaRPr lang="ru-RU" sz="2500" dirty="0" smtClean="0">
              <a:solidFill>
                <a:srgbClr val="92D05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500" dirty="0" err="1"/>
              <a:t>Приблизно</a:t>
            </a:r>
            <a:r>
              <a:rPr lang="ru-RU" sz="2500" dirty="0"/>
              <a:t> 58% </a:t>
            </a:r>
            <a:r>
              <a:rPr lang="ru-RU" sz="2500" dirty="0" err="1"/>
              <a:t>населення</a:t>
            </a:r>
            <a:r>
              <a:rPr lang="ru-RU" sz="2500" dirty="0"/>
              <a:t> </a:t>
            </a:r>
            <a:r>
              <a:rPr lang="ru-RU" sz="2500" dirty="0" err="1"/>
              <a:t>живе</a:t>
            </a:r>
            <a:r>
              <a:rPr lang="ru-RU" sz="2500" dirty="0"/>
              <a:t> в </a:t>
            </a:r>
            <a:r>
              <a:rPr lang="ru-RU" sz="2500" dirty="0" err="1"/>
              <a:t>містах</a:t>
            </a:r>
            <a:r>
              <a:rPr lang="ru-RU" sz="2500" dirty="0" smtClean="0">
                <a:solidFill>
                  <a:srgbClr val="C00000"/>
                </a:solidFill>
              </a:rPr>
              <a:t>.</a:t>
            </a:r>
            <a:endParaRPr lang="uk-UA" sz="2500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uk-UA" sz="2500" dirty="0"/>
              <a:t>В Ірландії серед релігій переважає </a:t>
            </a:r>
            <a:r>
              <a:rPr lang="uk-UA" sz="2500" dirty="0" smtClean="0">
                <a:solidFill>
                  <a:srgbClr val="C00000"/>
                </a:solidFill>
              </a:rPr>
              <a:t>християнство</a:t>
            </a:r>
            <a:r>
              <a:rPr lang="uk-UA" sz="2500" dirty="0" smtClean="0"/>
              <a:t>, серед </a:t>
            </a:r>
            <a:r>
              <a:rPr lang="uk-UA" sz="2500" dirty="0" err="1" smtClean="0"/>
              <a:t>церков-</a:t>
            </a:r>
            <a:r>
              <a:rPr lang="uk-UA" sz="2500" dirty="0" smtClean="0"/>
              <a:t> </a:t>
            </a:r>
            <a:r>
              <a:rPr lang="uk-UA" sz="2500" dirty="0">
                <a:solidFill>
                  <a:srgbClr val="C00000"/>
                </a:solidFill>
              </a:rPr>
              <a:t>католицька церква</a:t>
            </a:r>
            <a:r>
              <a:rPr lang="uk-UA" sz="2500" dirty="0" smtClean="0"/>
              <a:t>.</a:t>
            </a:r>
            <a:r>
              <a:rPr lang="ru-RU" sz="2500" dirty="0"/>
              <a:t> Католики — 93 % </a:t>
            </a:r>
            <a:r>
              <a:rPr lang="ru-RU" sz="2500" dirty="0" err="1"/>
              <a:t>населення</a:t>
            </a:r>
            <a:r>
              <a:rPr lang="ru-RU" sz="2500" dirty="0"/>
              <a:t>, </a:t>
            </a:r>
            <a:r>
              <a:rPr lang="ru-RU" sz="2500" dirty="0" err="1"/>
              <a:t>протестанти</a:t>
            </a:r>
            <a:r>
              <a:rPr lang="ru-RU" sz="2500" dirty="0"/>
              <a:t> — 5 %. </a:t>
            </a:r>
            <a:r>
              <a:rPr lang="ru-RU" sz="2500" dirty="0" err="1"/>
              <a:t>Вплив</a:t>
            </a:r>
            <a:r>
              <a:rPr lang="ru-RU" sz="2500" dirty="0"/>
              <a:t> церкви в </a:t>
            </a:r>
            <a:r>
              <a:rPr lang="ru-RU" sz="2500" dirty="0" err="1"/>
              <a:t>житті</a:t>
            </a:r>
            <a:r>
              <a:rPr lang="ru-RU" sz="2500" dirty="0"/>
              <a:t> </a:t>
            </a:r>
            <a:r>
              <a:rPr lang="ru-RU" sz="2500" dirty="0" err="1"/>
              <a:t>ірландців</a:t>
            </a:r>
            <a:r>
              <a:rPr lang="ru-RU" sz="2500" dirty="0"/>
              <a:t> </a:t>
            </a:r>
            <a:r>
              <a:rPr lang="ru-RU" sz="2500" dirty="0" err="1"/>
              <a:t>дуже</a:t>
            </a:r>
            <a:r>
              <a:rPr lang="ru-RU" sz="2500" dirty="0"/>
              <a:t> великий.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pPr algn="ctr"/>
            <a:r>
              <a:rPr lang="uk-UA" sz="4000" u="sng" dirty="0" smtClean="0"/>
              <a:t/>
            </a:r>
            <a:br>
              <a:rPr lang="uk-UA" sz="4000" u="sng" dirty="0" smtClean="0"/>
            </a:br>
            <a:r>
              <a:rPr lang="uk-UA" sz="4000" dirty="0" smtClean="0">
                <a:solidFill>
                  <a:srgbClr val="00B050"/>
                </a:solidFill>
              </a:rPr>
              <a:t>Найбільш</a:t>
            </a:r>
            <a:r>
              <a:rPr lang="uk-UA" sz="4000" dirty="0"/>
              <a:t> </a:t>
            </a:r>
            <a:r>
              <a:rPr lang="uk-UA" sz="4000" dirty="0" smtClean="0">
                <a:solidFill>
                  <a:srgbClr val="00B050"/>
                </a:solidFill>
              </a:rPr>
              <a:t>розвинуті</a:t>
            </a:r>
            <a:r>
              <a:rPr lang="uk-UA" sz="4000" dirty="0" smtClean="0"/>
              <a:t> </a:t>
            </a:r>
            <a:r>
              <a:rPr lang="uk-UA" sz="4000" dirty="0">
                <a:solidFill>
                  <a:srgbClr val="00B050"/>
                </a:solidFill>
              </a:rPr>
              <a:t>галузі</a:t>
            </a:r>
            <a:r>
              <a:rPr lang="uk-UA" sz="4000" dirty="0" smtClean="0"/>
              <a:t> </a:t>
            </a:r>
            <a:r>
              <a:rPr lang="uk-UA" sz="4000" dirty="0">
                <a:solidFill>
                  <a:srgbClr val="00B050"/>
                </a:solidFill>
              </a:rPr>
              <a:t>промисловості</a:t>
            </a:r>
            <a:r>
              <a:rPr lang="uk-UA" sz="4000" u="sng" dirty="0" smtClean="0"/>
              <a:t>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pPr algn="ctr">
              <a:buNone/>
            </a:pPr>
            <a:r>
              <a:rPr lang="uk-UA" i="1" dirty="0" smtClean="0"/>
              <a:t>    Ключовими </a:t>
            </a:r>
            <a:r>
              <a:rPr lang="uk-UA" i="1" dirty="0"/>
              <a:t>галузями </a:t>
            </a:r>
            <a:r>
              <a:rPr lang="uk-UA" i="1" dirty="0" smtClean="0"/>
              <a:t>промисловості Ірландії </a:t>
            </a:r>
            <a:r>
              <a:rPr lang="uk-UA" i="1" dirty="0"/>
              <a:t>є: </a:t>
            </a:r>
            <a:endParaRPr lang="uk-UA" i="1" dirty="0" smtClean="0"/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фармацевтика 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виробництво </a:t>
            </a:r>
            <a:r>
              <a:rPr lang="uk-UA" dirty="0"/>
              <a:t>медичного </a:t>
            </a:r>
            <a:r>
              <a:rPr lang="uk-UA" dirty="0" smtClean="0"/>
              <a:t>обладнання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інформаційні </a:t>
            </a:r>
            <a:r>
              <a:rPr lang="uk-UA" dirty="0"/>
              <a:t>та мультимедійні </a:t>
            </a:r>
            <a:r>
              <a:rPr lang="uk-UA" dirty="0" smtClean="0"/>
              <a:t>технології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машинобудування </a:t>
            </a:r>
          </a:p>
          <a:p>
            <a:pPr>
              <a:buFont typeface="Courier New" pitchFamily="49" charset="0"/>
              <a:buChar char="o"/>
            </a:pPr>
            <a:r>
              <a:rPr lang="uk-UA" dirty="0" smtClean="0"/>
              <a:t>харчова </a:t>
            </a:r>
            <a:r>
              <a:rPr lang="uk-UA" dirty="0"/>
              <a:t>промисловість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244408" cy="2555776"/>
          </a:xfrm>
        </p:spPr>
        <p:txBody>
          <a:bodyPr>
            <a:noAutofit/>
          </a:bodyPr>
          <a:lstStyle/>
          <a:p>
            <a:pPr algn="ctr"/>
            <a:r>
              <a:rPr lang="uk-UA" sz="6600" i="1" u="sng" dirty="0" smtClean="0"/>
              <a:t>Визначні пам’ятки культури</a:t>
            </a:r>
            <a:endParaRPr lang="uk-UA" sz="6600" i="1" u="sng" dirty="0"/>
          </a:p>
        </p:txBody>
      </p:sp>
    </p:spTree>
    <p:extLst>
      <p:ext uri="{BB962C8B-B14F-4D97-AF65-F5344CB8AC3E}">
        <p14:creationId xmlns:p14="http://schemas.microsoft.com/office/powerpoint/2010/main" val="18940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2305</TotalTime>
  <Words>360</Words>
  <Application>Microsoft Office PowerPoint</Application>
  <PresentationFormat>Экран (4:3)</PresentationFormat>
  <Paragraphs>51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Эркер</vt:lpstr>
      <vt:lpstr>Ірландія</vt:lpstr>
      <vt:lpstr>Загальні відомості</vt:lpstr>
      <vt:lpstr>Презентация PowerPoint</vt:lpstr>
      <vt:lpstr>Географічне положення</vt:lpstr>
      <vt:lpstr>Короткі історичні відомості</vt:lpstr>
      <vt:lpstr>Презентация PowerPoint</vt:lpstr>
      <vt:lpstr>Населення країни та релігії </vt:lpstr>
      <vt:lpstr> Найбільш розвинуті галузі промисловості </vt:lpstr>
      <vt:lpstr>Визначні пам’ятки культури</vt:lpstr>
      <vt:lpstr>Собор Св. Патрика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Ірландський музей сучасного мистецтва</vt:lpstr>
      <vt:lpstr>Презентация PowerPoint</vt:lpstr>
      <vt:lpstr>Презентация PowerPoint</vt:lpstr>
      <vt:lpstr>Театр «Еббі»</vt:lpstr>
      <vt:lpstr>Трініті коледж</vt:lpstr>
      <vt:lpstr>Презентация PowerPoint</vt:lpstr>
      <vt:lpstr>Будинок-музей Оскара Уайльда</vt:lpstr>
      <vt:lpstr>Презентация PowerPoint</vt:lpstr>
      <vt:lpstr>Презентация PowerPoint</vt:lpstr>
      <vt:lpstr>Меморіал «Голод»</vt:lpstr>
      <vt:lpstr>Презентация PowerPoint</vt:lpstr>
      <vt:lpstr>Аранські острова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Ірландія</dc:title>
  <dc:creator>Black.User</dc:creator>
  <cp:lastModifiedBy>Tanya</cp:lastModifiedBy>
  <cp:revision>69</cp:revision>
  <dcterms:created xsi:type="dcterms:W3CDTF">2012-04-24T18:22:40Z</dcterms:created>
  <dcterms:modified xsi:type="dcterms:W3CDTF">2015-01-28T10:23:06Z</dcterms:modified>
</cp:coreProperties>
</file>