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FEE20-5325-402F-997E-1ECD7E2AB1D5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BC0BA-B3B7-41A3-B1B3-F709AF9D15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FEE20-5325-402F-997E-1ECD7E2AB1D5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BC0BA-B3B7-41A3-B1B3-F709AF9D15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FEE20-5325-402F-997E-1ECD7E2AB1D5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BC0BA-B3B7-41A3-B1B3-F709AF9D15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FEE20-5325-402F-997E-1ECD7E2AB1D5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BC0BA-B3B7-41A3-B1B3-F709AF9D15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FEE20-5325-402F-997E-1ECD7E2AB1D5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BC0BA-B3B7-41A3-B1B3-F709AF9D15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FEE20-5325-402F-997E-1ECD7E2AB1D5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BC0BA-B3B7-41A3-B1B3-F709AF9D15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FEE20-5325-402F-997E-1ECD7E2AB1D5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BC0BA-B3B7-41A3-B1B3-F709AF9D15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FEE20-5325-402F-997E-1ECD7E2AB1D5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BC0BA-B3B7-41A3-B1B3-F709AF9D15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FEE20-5325-402F-997E-1ECD7E2AB1D5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BC0BA-B3B7-41A3-B1B3-F709AF9D15C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FEE20-5325-402F-997E-1ECD7E2AB1D5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BC0BA-B3B7-41A3-B1B3-F709AF9D15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FEE20-5325-402F-997E-1ECD7E2AB1D5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BC0BA-B3B7-41A3-B1B3-F709AF9D15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5FEE20-5325-402F-997E-1ECD7E2AB1D5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A7BC0BA-B3B7-41A3-B1B3-F709AF9D15C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Sir Edward John </a:t>
            </a:r>
            <a:r>
              <a:rPr lang="en-US" b="1" dirty="0" err="1" smtClean="0"/>
              <a:t>Poynter</a:t>
            </a:r>
            <a:endParaRPr lang="ru-RU" dirty="0"/>
          </a:p>
        </p:txBody>
      </p:sp>
      <p:pic>
        <p:nvPicPr>
          <p:cNvPr id="4" name="Рисунок 3" descr="Sir_Edward_Poynter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928802"/>
            <a:ext cx="3786214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the Terrace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x_bbd3a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785794"/>
            <a:ext cx="4643470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Lesbia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her Sparrow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x_65877c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928670"/>
            <a:ext cx="428628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9808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Corner of the Villa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x_da5242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857232"/>
            <a:ext cx="814390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Hot House Flower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x_5b0a3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928670"/>
            <a:ext cx="5857916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98080" cy="1143000"/>
          </a:xfrm>
        </p:spPr>
        <p:txBody>
          <a:bodyPr/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Erato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Muse of Poetry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x_ae3f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928670"/>
            <a:ext cx="464347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Return of the Prodigal Son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x_786627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857232"/>
            <a:ext cx="4714908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Edward </a:t>
            </a:r>
            <a:r>
              <a:rPr lang="en-US" sz="2400" dirty="0" err="1" smtClean="0"/>
              <a:t>Poynter</a:t>
            </a:r>
            <a:r>
              <a:rPr lang="en-US" sz="2400" dirty="0" smtClean="0"/>
              <a:t> was the son of </a:t>
            </a:r>
            <a:r>
              <a:rPr lang="en-US" sz="2400" dirty="0" smtClean="0"/>
              <a:t>the</a:t>
            </a:r>
            <a:r>
              <a:rPr lang="en-US" sz="2400" dirty="0" smtClean="0"/>
              <a:t> architect Ambrose </a:t>
            </a:r>
            <a:r>
              <a:rPr lang="en-US" sz="2400" dirty="0" err="1" smtClean="0"/>
              <a:t>Poynter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He </a:t>
            </a:r>
            <a:r>
              <a:rPr lang="en-US" sz="2400" dirty="0" smtClean="0"/>
              <a:t>was born </a:t>
            </a:r>
            <a:r>
              <a:rPr lang="en-US" sz="2400" dirty="0" smtClean="0"/>
              <a:t>in</a:t>
            </a:r>
            <a:r>
              <a:rPr lang="en-US" sz="2400" dirty="0" smtClean="0"/>
              <a:t> Paris, though his parents returned to Britain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soon </a:t>
            </a:r>
            <a:r>
              <a:rPr lang="en-US" sz="2400" dirty="0" smtClean="0"/>
              <a:t>after. He was educated at Brighton </a:t>
            </a:r>
            <a:r>
              <a:rPr lang="en-US" sz="2400" dirty="0" smtClean="0"/>
              <a:t>College</a:t>
            </a:r>
            <a:r>
              <a:rPr lang="en-US" sz="2400" dirty="0" smtClean="0"/>
              <a:t> and Ipswich </a:t>
            </a:r>
            <a:endParaRPr lang="en-US" sz="2400" dirty="0" smtClean="0"/>
          </a:p>
          <a:p>
            <a:pPr>
              <a:buNone/>
            </a:pPr>
            <a:r>
              <a:rPr lang="en-US" sz="2400" smtClean="0"/>
              <a:t>School, but </a:t>
            </a:r>
            <a:r>
              <a:rPr lang="en-US" sz="2400" dirty="0" smtClean="0"/>
              <a:t>left school early </a:t>
            </a:r>
            <a:r>
              <a:rPr lang="en-US" sz="2400" dirty="0" smtClean="0"/>
              <a:t>for </a:t>
            </a:r>
            <a:r>
              <a:rPr lang="en-US" sz="2400" dirty="0" smtClean="0"/>
              <a:t>reasons of ill health, spending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winters in</a:t>
            </a:r>
            <a:r>
              <a:rPr lang="en-US" sz="2400" dirty="0" smtClean="0"/>
              <a:t> Madeira and Rome. In 1853 he met Frederick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Leighton</a:t>
            </a:r>
            <a:r>
              <a:rPr lang="en-US" sz="2400" dirty="0" smtClean="0"/>
              <a:t> in Rome, who made a great impression </a:t>
            </a:r>
            <a:r>
              <a:rPr lang="en-US" sz="2400" dirty="0" smtClean="0"/>
              <a:t>on </a:t>
            </a:r>
            <a:r>
              <a:rPr lang="en-US" sz="2400" dirty="0" smtClean="0"/>
              <a:t>the </a:t>
            </a:r>
            <a:r>
              <a:rPr lang="en-US" sz="2400" dirty="0" smtClean="0"/>
              <a:t>17-</a:t>
            </a:r>
          </a:p>
          <a:p>
            <a:pPr>
              <a:buNone/>
            </a:pPr>
            <a:r>
              <a:rPr lang="en-US" sz="2400" dirty="0" smtClean="0"/>
              <a:t>year-old </a:t>
            </a:r>
            <a:r>
              <a:rPr lang="en-US" sz="2400" dirty="0" err="1" smtClean="0"/>
              <a:t>Poynter</a:t>
            </a:r>
            <a:r>
              <a:rPr lang="en-US" sz="2400" dirty="0" smtClean="0"/>
              <a:t>. On his return to </a:t>
            </a:r>
            <a:r>
              <a:rPr lang="en-US" sz="2400" dirty="0" smtClean="0"/>
              <a:t>London </a:t>
            </a:r>
            <a:r>
              <a:rPr lang="en-US" sz="2400" dirty="0" smtClean="0"/>
              <a:t>he studied at </a:t>
            </a:r>
            <a:r>
              <a:rPr lang="en-US" sz="2400" dirty="0" smtClean="0"/>
              <a:t>Leigh's</a:t>
            </a:r>
          </a:p>
          <a:p>
            <a:pPr>
              <a:buNone/>
            </a:pPr>
            <a:r>
              <a:rPr lang="en-US" sz="2400" dirty="0" smtClean="0"/>
              <a:t>academy </a:t>
            </a:r>
            <a:r>
              <a:rPr lang="en-US" sz="2400" dirty="0" smtClean="0"/>
              <a:t>in Newman </a:t>
            </a:r>
            <a:r>
              <a:rPr lang="en-US" sz="2400" dirty="0" smtClean="0"/>
              <a:t>Street </a:t>
            </a:r>
            <a:r>
              <a:rPr lang="en-US" sz="2400" dirty="0" smtClean="0"/>
              <a:t>and the Royal Academy Schools,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before going </a:t>
            </a:r>
            <a:r>
              <a:rPr lang="en-US" sz="2400" dirty="0" smtClean="0"/>
              <a:t>to Paris to study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in </a:t>
            </a:r>
            <a:r>
              <a:rPr lang="en-US" sz="2400" dirty="0" smtClean="0"/>
              <a:t>the studio of </a:t>
            </a:r>
            <a:r>
              <a:rPr lang="en-US" sz="2400" dirty="0" smtClean="0"/>
              <a:t>the</a:t>
            </a:r>
            <a:r>
              <a:rPr lang="en-US" sz="2400" dirty="0" smtClean="0"/>
              <a:t> classicist 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painter</a:t>
            </a:r>
            <a:r>
              <a:rPr lang="en-US" sz="2400" dirty="0" smtClean="0"/>
              <a:t> Charles </a:t>
            </a:r>
            <a:r>
              <a:rPr lang="en-US" sz="2400" dirty="0" err="1" smtClean="0"/>
              <a:t>Gleyre</a:t>
            </a:r>
            <a:r>
              <a:rPr lang="en-US" sz="2400" dirty="0" smtClean="0"/>
              <a:t> where 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James McNeill </a:t>
            </a:r>
            <a:r>
              <a:rPr lang="en-US" sz="2400" dirty="0" smtClean="0"/>
              <a:t>Whistler and 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George </a:t>
            </a:r>
            <a:r>
              <a:rPr lang="en-US" sz="2400" dirty="0" smtClean="0"/>
              <a:t>du </a:t>
            </a:r>
            <a:r>
              <a:rPr lang="en-US" sz="2400" dirty="0" err="1" smtClean="0"/>
              <a:t>Maurier</a:t>
            </a:r>
            <a:r>
              <a:rPr lang="en-US" sz="2400" dirty="0" smtClean="0"/>
              <a:t> were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fellow-students</a:t>
            </a:r>
            <a:endParaRPr lang="ru-RU" sz="2400" dirty="0"/>
          </a:p>
        </p:txBody>
      </p:sp>
      <p:pic>
        <p:nvPicPr>
          <p:cNvPr id="4" name="Рисунок 3" descr="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500438"/>
            <a:ext cx="328614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8143900" cy="4714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He became best known for his large historical </a:t>
            </a:r>
            <a:r>
              <a:rPr lang="en-US" sz="2600" dirty="0" smtClean="0"/>
              <a:t>paintings </a:t>
            </a:r>
          </a:p>
          <a:p>
            <a:pPr>
              <a:buNone/>
            </a:pPr>
            <a:r>
              <a:rPr lang="en-US" sz="2600" dirty="0" smtClean="0"/>
              <a:t>such as</a:t>
            </a:r>
            <a:r>
              <a:rPr lang="en-US" sz="2600" dirty="0" smtClean="0"/>
              <a:t> </a:t>
            </a:r>
            <a:r>
              <a:rPr lang="en-US" sz="2600" i="1" dirty="0" smtClean="0"/>
              <a:t>Israel in Egypt</a:t>
            </a:r>
            <a:r>
              <a:rPr lang="en-US" sz="2600" dirty="0" smtClean="0"/>
              <a:t> (1867; Guildhall </a:t>
            </a:r>
            <a:r>
              <a:rPr lang="en-US" sz="2600" dirty="0" smtClean="0"/>
              <a:t>Art </a:t>
            </a:r>
            <a:r>
              <a:rPr lang="en-US" sz="2600" dirty="0" smtClean="0"/>
              <a:t>Gallery, London),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followed by</a:t>
            </a:r>
            <a:r>
              <a:rPr lang="en-US" sz="2600" dirty="0" smtClean="0"/>
              <a:t> </a:t>
            </a:r>
            <a:r>
              <a:rPr lang="en-US" sz="2600" i="1" dirty="0" smtClean="0"/>
              <a:t>St George for </a:t>
            </a:r>
            <a:r>
              <a:rPr lang="en-US" sz="2600" i="1" dirty="0" smtClean="0"/>
              <a:t>England</a:t>
            </a:r>
            <a:r>
              <a:rPr lang="en-US" sz="2600" dirty="0" smtClean="0"/>
              <a:t> (1869), a mosaic for the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Central </a:t>
            </a:r>
            <a:r>
              <a:rPr lang="en-US" sz="2600" dirty="0" smtClean="0"/>
              <a:t>Lobby </a:t>
            </a:r>
            <a:r>
              <a:rPr lang="en-US" sz="2600" dirty="0" smtClean="0"/>
              <a:t>of </a:t>
            </a:r>
            <a:r>
              <a:rPr lang="en-US" sz="2600" dirty="0" smtClean="0"/>
              <a:t>the Palace of </a:t>
            </a:r>
            <a:r>
              <a:rPr lang="en-US" sz="2600" dirty="0" smtClean="0"/>
              <a:t>Westminster</a:t>
            </a:r>
            <a:r>
              <a:rPr lang="en-US" sz="2600" dirty="0" smtClean="0"/>
              <a:t>,</a:t>
            </a:r>
            <a:r>
              <a:rPr lang="en-US" sz="2600" dirty="0" smtClean="0"/>
              <a:t> </a:t>
            </a:r>
            <a:r>
              <a:rPr lang="en-US" sz="2600" dirty="0" smtClean="0"/>
              <a:t>depicting St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George </a:t>
            </a:r>
            <a:r>
              <a:rPr lang="en-US" sz="2600" dirty="0" smtClean="0"/>
              <a:t>and the </a:t>
            </a:r>
            <a:r>
              <a:rPr lang="en-US" sz="2600" dirty="0" smtClean="0"/>
              <a:t>Dragon. </a:t>
            </a:r>
            <a:r>
              <a:rPr lang="en-US" sz="2600" i="1" dirty="0" smtClean="0"/>
              <a:t>Visit </a:t>
            </a:r>
            <a:r>
              <a:rPr lang="en-US" sz="2600" i="1" dirty="0" smtClean="0"/>
              <a:t>of the Queen of </a:t>
            </a:r>
            <a:r>
              <a:rPr lang="en-US" sz="2600" i="1" dirty="0" smtClean="0"/>
              <a:t>Sheba</a:t>
            </a:r>
            <a:r>
              <a:rPr lang="en-US" sz="2600" dirty="0" smtClean="0"/>
              <a:t> (1871</a:t>
            </a:r>
            <a:r>
              <a:rPr lang="en-US" sz="2600" dirty="0" smtClean="0"/>
              <a:t>–</a:t>
            </a:r>
          </a:p>
          <a:p>
            <a:pPr>
              <a:buNone/>
            </a:pPr>
            <a:r>
              <a:rPr lang="en-US" sz="2600" dirty="0" smtClean="0"/>
              <a:t>75</a:t>
            </a:r>
            <a:r>
              <a:rPr lang="en-US" sz="2600" dirty="0" smtClean="0"/>
              <a:t>) and </a:t>
            </a:r>
            <a:r>
              <a:rPr lang="en-US" sz="2600" i="1" dirty="0" smtClean="0"/>
              <a:t>King </a:t>
            </a:r>
            <a:r>
              <a:rPr lang="en-US" sz="2600" i="1" dirty="0" smtClean="0"/>
              <a:t>Solomon</a:t>
            </a:r>
            <a:r>
              <a:rPr lang="en-US" sz="2600" dirty="0" smtClean="0"/>
              <a:t> (1890). He </a:t>
            </a:r>
            <a:r>
              <a:rPr lang="en-US" sz="2600" dirty="0" smtClean="0"/>
              <a:t>was </a:t>
            </a:r>
            <a:r>
              <a:rPr lang="en-US" sz="2600" dirty="0" smtClean="0"/>
              <a:t>admitted as an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associate </a:t>
            </a:r>
            <a:r>
              <a:rPr lang="en-US" sz="2600" dirty="0" smtClean="0"/>
              <a:t>of the Royal </a:t>
            </a:r>
            <a:r>
              <a:rPr lang="en-US" sz="2600" dirty="0" smtClean="0"/>
              <a:t>Academy</a:t>
            </a:r>
            <a:r>
              <a:rPr lang="en-US" sz="2600" dirty="0" smtClean="0"/>
              <a:t> in 1869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en-US" sz="4400" i="1" dirty="0" smtClean="0"/>
              <a:t>Israel </a:t>
            </a:r>
            <a:r>
              <a:rPr lang="en-US" sz="4400" i="1" dirty="0" smtClean="0"/>
              <a:t>in Egypt</a:t>
            </a:r>
            <a:r>
              <a:rPr lang="en-US" sz="4400" dirty="0" smtClean="0"/>
              <a:t> (</a:t>
            </a:r>
            <a:r>
              <a:rPr lang="en-US" sz="4400" dirty="0" smtClean="0"/>
              <a:t>1867</a:t>
            </a:r>
            <a:r>
              <a:rPr lang="en-US" sz="4400" dirty="0" smtClean="0"/>
              <a:t>)</a:t>
            </a:r>
            <a:br>
              <a:rPr lang="en-US" sz="4400" dirty="0" smtClean="0"/>
            </a:br>
            <a:endParaRPr lang="ru-RU" dirty="0"/>
          </a:p>
        </p:txBody>
      </p:sp>
      <p:pic>
        <p:nvPicPr>
          <p:cNvPr id="3" name="Рисунок 2" descr="1867_Edward_Poynter_-_Israel_in_Egy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814390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Visit of the Queen of Sheba</a:t>
            </a:r>
            <a:r>
              <a:rPr lang="en-US" dirty="0" smtClean="0"/>
              <a:t> (1871–75)</a:t>
            </a:r>
            <a:endParaRPr lang="ru-RU" dirty="0"/>
          </a:p>
        </p:txBody>
      </p:sp>
      <p:pic>
        <p:nvPicPr>
          <p:cNvPr id="3" name="Рисунок 2" descr="800px-Poynter_Solomon_colour_ske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928670"/>
            <a:ext cx="814390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807246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Poynter</a:t>
            </a:r>
            <a:r>
              <a:rPr lang="en-US" sz="2400" dirty="0" smtClean="0"/>
              <a:t> held a number of official posts: he was </a:t>
            </a:r>
            <a:r>
              <a:rPr lang="en-US" sz="2400" dirty="0" smtClean="0"/>
              <a:t>the </a:t>
            </a:r>
            <a:r>
              <a:rPr lang="en-US" sz="2400" dirty="0" smtClean="0"/>
              <a:t>first Slade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Professor</a:t>
            </a:r>
            <a:r>
              <a:rPr lang="en-US" sz="2400" dirty="0" smtClean="0"/>
              <a:t> at University College </a:t>
            </a:r>
            <a:r>
              <a:rPr lang="en-US" sz="2400" dirty="0" smtClean="0"/>
              <a:t>London </a:t>
            </a:r>
            <a:r>
              <a:rPr lang="en-US" sz="2400" dirty="0" smtClean="0"/>
              <a:t>from 1871 to 1875,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principal </a:t>
            </a:r>
            <a:r>
              <a:rPr lang="en-US" sz="2400" dirty="0" smtClean="0"/>
              <a:t>of </a:t>
            </a:r>
            <a:r>
              <a:rPr lang="en-US" sz="2400" dirty="0" smtClean="0"/>
              <a:t>the</a:t>
            </a:r>
            <a:r>
              <a:rPr lang="en-US" sz="2400" dirty="0" smtClean="0"/>
              <a:t> National Art Training School from 1875 to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1881 </a:t>
            </a:r>
            <a:r>
              <a:rPr lang="en-US" sz="2400" dirty="0" smtClean="0"/>
              <a:t>and director of the National Gallery from </a:t>
            </a:r>
            <a:r>
              <a:rPr lang="en-US" sz="2400" dirty="0" smtClean="0"/>
              <a:t>1894 </a:t>
            </a:r>
            <a:r>
              <a:rPr lang="en-US" sz="2400" dirty="0" smtClean="0"/>
              <a:t>to 1904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dirty="0" smtClean="0"/>
              <a:t>overseeing the opening of </a:t>
            </a:r>
            <a:r>
              <a:rPr lang="en-US" sz="2400" dirty="0" smtClean="0"/>
              <a:t>the</a:t>
            </a:r>
            <a:r>
              <a:rPr lang="en-US" sz="2400" dirty="0" smtClean="0"/>
              <a:t> Tate Gallery). He </a:t>
            </a:r>
            <a:r>
              <a:rPr lang="en-US" sz="2400" dirty="0" smtClean="0"/>
              <a:t>became</a:t>
            </a:r>
          </a:p>
          <a:p>
            <a:pPr>
              <a:buNone/>
            </a:pPr>
            <a:r>
              <a:rPr lang="en-US" sz="2400" dirty="0" smtClean="0"/>
              <a:t>a</a:t>
            </a:r>
            <a:r>
              <a:rPr lang="en-US" sz="2400" dirty="0" smtClean="0"/>
              <a:t> </a:t>
            </a:r>
            <a:r>
              <a:rPr lang="en-US" sz="2400" dirty="0" smtClean="0"/>
              <a:t>Royal Academician</a:t>
            </a:r>
            <a:r>
              <a:rPr lang="en-US" sz="2400" dirty="0" smtClean="0"/>
              <a:t> in 1876. In 1896, on the death </a:t>
            </a:r>
            <a:r>
              <a:rPr lang="en-US" sz="2400" dirty="0" smtClean="0"/>
              <a:t>of</a:t>
            </a:r>
            <a:r>
              <a:rPr lang="en-US" sz="2400" dirty="0" smtClean="0"/>
              <a:t> Sir John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Millais</a:t>
            </a:r>
            <a:r>
              <a:rPr lang="en-US" sz="2400" dirty="0" smtClean="0"/>
              <a:t>, </a:t>
            </a:r>
            <a:r>
              <a:rPr lang="en-US" sz="2400" dirty="0" err="1" smtClean="0"/>
              <a:t>Poynter</a:t>
            </a:r>
            <a:r>
              <a:rPr lang="en-US" sz="2400" dirty="0" smtClean="0"/>
              <a:t> was elected President </a:t>
            </a:r>
            <a:r>
              <a:rPr lang="en-US" sz="2400" dirty="0" smtClean="0"/>
              <a:t>of </a:t>
            </a:r>
            <a:r>
              <a:rPr lang="en-US" sz="2400" dirty="0" smtClean="0"/>
              <a:t>the Royal Academy.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He </a:t>
            </a:r>
            <a:r>
              <a:rPr lang="en-US" sz="2400" dirty="0" smtClean="0"/>
              <a:t>received </a:t>
            </a:r>
            <a:r>
              <a:rPr lang="en-US" sz="2400" dirty="0" smtClean="0"/>
              <a:t>a</a:t>
            </a:r>
            <a:r>
              <a:rPr lang="en-US" sz="2400" dirty="0" smtClean="0"/>
              <a:t> </a:t>
            </a:r>
            <a:r>
              <a:rPr lang="en-US" sz="2400" dirty="0" smtClean="0"/>
              <a:t>knighthood in </a:t>
            </a:r>
            <a:r>
              <a:rPr lang="en-US" sz="2400" dirty="0" smtClean="0"/>
              <a:t>the same year and an honorary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degree</a:t>
            </a:r>
            <a:r>
              <a:rPr lang="en-US" sz="2400" dirty="0" smtClean="0"/>
              <a:t> from Cambridge University in </a:t>
            </a:r>
            <a:r>
              <a:rPr lang="en-US" sz="2400" dirty="0" smtClean="0"/>
              <a:t>1898.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He was </a:t>
            </a:r>
            <a:r>
              <a:rPr lang="en-US" sz="2400" dirty="0" smtClean="0"/>
              <a:t>made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</a:t>
            </a:r>
            <a:r>
              <a:rPr lang="en-US" sz="2400" dirty="0" smtClean="0"/>
              <a:t> baronet in </a:t>
            </a:r>
            <a:r>
              <a:rPr lang="en-US" sz="2400" dirty="0" smtClean="0"/>
              <a:t>1902</a:t>
            </a:r>
            <a:endParaRPr lang="ru-RU" sz="2400" dirty="0"/>
          </a:p>
        </p:txBody>
      </p:sp>
      <p:pic>
        <p:nvPicPr>
          <p:cNvPr id="4" name="Рисунок 3" descr="25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929066"/>
            <a:ext cx="528641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50px-Baronet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357694"/>
            <a:ext cx="157163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857232"/>
            <a:ext cx="5286412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In </a:t>
            </a:r>
            <a:r>
              <a:rPr lang="en-US" sz="2600" dirty="0" smtClean="0"/>
              <a:t>1866 </a:t>
            </a:r>
            <a:r>
              <a:rPr lang="en-US" sz="2600" dirty="0" err="1" smtClean="0"/>
              <a:t>Poynter</a:t>
            </a:r>
            <a:r>
              <a:rPr lang="en-US" sz="2600" dirty="0" smtClean="0"/>
              <a:t> married the famous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beauty</a:t>
            </a:r>
            <a:r>
              <a:rPr lang="en-US" sz="2600" dirty="0" smtClean="0"/>
              <a:t> Agnes </a:t>
            </a:r>
            <a:r>
              <a:rPr lang="en-US" sz="2600" dirty="0" smtClean="0"/>
              <a:t>MacDonald</a:t>
            </a:r>
            <a:r>
              <a:rPr lang="en-US" sz="2600" dirty="0" smtClean="0"/>
              <a:t>, daughter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of </a:t>
            </a:r>
            <a:r>
              <a:rPr lang="en-US" sz="2600" dirty="0" smtClean="0"/>
              <a:t>the Rev </a:t>
            </a:r>
            <a:r>
              <a:rPr lang="en-US" sz="2600" dirty="0" smtClean="0"/>
              <a:t>G </a:t>
            </a:r>
            <a:r>
              <a:rPr lang="en-US" sz="2600" dirty="0" smtClean="0"/>
              <a:t>B MacDonald of </a:t>
            </a:r>
            <a:endParaRPr lang="en-US" sz="2600" dirty="0" smtClean="0"/>
          </a:p>
          <a:p>
            <a:pPr>
              <a:buNone/>
            </a:pPr>
            <a:r>
              <a:rPr lang="en-US" sz="2600" dirty="0" err="1" smtClean="0"/>
              <a:t>Wolverhampton</a:t>
            </a:r>
            <a:r>
              <a:rPr lang="en-US" sz="2600" dirty="0" smtClean="0"/>
              <a:t>, and they </a:t>
            </a:r>
            <a:r>
              <a:rPr lang="en-US" sz="2600" dirty="0" smtClean="0"/>
              <a:t>had </a:t>
            </a:r>
            <a:r>
              <a:rPr lang="en-US" sz="2600" dirty="0" smtClean="0"/>
              <a:t>three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children</a:t>
            </a:r>
            <a:r>
              <a:rPr lang="en-US" sz="2600" dirty="0" smtClean="0"/>
              <a:t>. Her sister </a:t>
            </a:r>
            <a:r>
              <a:rPr lang="en-US" sz="2600" dirty="0" smtClean="0"/>
              <a:t>Georgiana </a:t>
            </a:r>
          </a:p>
          <a:p>
            <a:pPr>
              <a:buNone/>
            </a:pPr>
            <a:r>
              <a:rPr lang="en-US" sz="2600" dirty="0" smtClean="0"/>
              <a:t>married </a:t>
            </a:r>
            <a:r>
              <a:rPr lang="en-US" sz="2600" dirty="0" smtClean="0"/>
              <a:t>the artist Edward </a:t>
            </a:r>
            <a:r>
              <a:rPr lang="en-US" sz="2600" dirty="0" err="1" smtClean="0"/>
              <a:t>Burne</a:t>
            </a:r>
            <a:r>
              <a:rPr lang="en-US" sz="2600" dirty="0" smtClean="0"/>
              <a:t>-</a:t>
            </a:r>
          </a:p>
          <a:p>
            <a:pPr>
              <a:buNone/>
            </a:pPr>
            <a:r>
              <a:rPr lang="en-US" sz="2600" dirty="0" smtClean="0"/>
              <a:t>Jones</a:t>
            </a:r>
            <a:r>
              <a:rPr lang="en-US" sz="2600" dirty="0" smtClean="0"/>
              <a:t>;</a:t>
            </a:r>
            <a:r>
              <a:rPr lang="en-US" sz="2600" dirty="0" smtClean="0"/>
              <a:t> </a:t>
            </a:r>
            <a:r>
              <a:rPr lang="en-US" sz="2600" dirty="0" smtClean="0"/>
              <a:t>her </a:t>
            </a:r>
            <a:r>
              <a:rPr lang="en-US" sz="2600" dirty="0" smtClean="0"/>
              <a:t>sister </a:t>
            </a:r>
            <a:r>
              <a:rPr lang="en-US" sz="2600" dirty="0" smtClean="0"/>
              <a:t>Alice was the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mother </a:t>
            </a:r>
            <a:r>
              <a:rPr lang="en-US" sz="2600" dirty="0" smtClean="0"/>
              <a:t>of </a:t>
            </a:r>
            <a:r>
              <a:rPr lang="en-US" sz="2600" dirty="0" err="1" smtClean="0"/>
              <a:t>writerRudyard</a:t>
            </a:r>
            <a:r>
              <a:rPr lang="en-US" sz="2600" dirty="0" smtClean="0"/>
              <a:t> </a:t>
            </a:r>
            <a:r>
              <a:rPr lang="en-US" sz="2600" dirty="0" smtClean="0"/>
              <a:t>Kipling</a:t>
            </a:r>
            <a:r>
              <a:rPr lang="en-US" sz="2600" dirty="0" smtClean="0"/>
              <a:t>; and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her </a:t>
            </a:r>
            <a:r>
              <a:rPr lang="en-US" sz="2600" dirty="0" smtClean="0"/>
              <a:t>sister Louisa was the mother of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three-times-Prime Minister </a:t>
            </a:r>
            <a:r>
              <a:rPr lang="en-US" sz="2600" dirty="0" smtClean="0"/>
              <a:t>of the </a:t>
            </a:r>
            <a:endParaRPr lang="en-US" sz="2600" dirty="0" smtClean="0"/>
          </a:p>
          <a:p>
            <a:pPr>
              <a:buNone/>
            </a:pPr>
            <a:r>
              <a:rPr lang="en-US" sz="2600" dirty="0" err="1" smtClean="0"/>
              <a:t>UnitedKingdom</a:t>
            </a:r>
            <a:r>
              <a:rPr lang="en-US" sz="2600" dirty="0" smtClean="0"/>
              <a:t> Stanley Baldwin</a:t>
            </a:r>
            <a:endParaRPr lang="ru-RU" sz="2600" dirty="0"/>
          </a:p>
        </p:txBody>
      </p:sp>
      <p:pic>
        <p:nvPicPr>
          <p:cNvPr id="4" name="Рисунок 3" descr="original.3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500174"/>
            <a:ext cx="292892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43050"/>
            <a:ext cx="8143900" cy="5214950"/>
          </a:xfrm>
        </p:spPr>
        <p:txBody>
          <a:bodyPr/>
          <a:lstStyle/>
          <a:p>
            <a:r>
              <a:rPr lang="en-US" dirty="0" err="1" smtClean="0"/>
              <a:t>Poynter's</a:t>
            </a:r>
            <a:r>
              <a:rPr lang="en-US" dirty="0" smtClean="0"/>
              <a:t> old school, Brighton College held an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exhibition </a:t>
            </a:r>
            <a:r>
              <a:rPr lang="en-US" dirty="0" smtClean="0"/>
              <a:t>of </a:t>
            </a:r>
            <a:r>
              <a:rPr lang="en-US" dirty="0" err="1" smtClean="0"/>
              <a:t>Poynter's</a:t>
            </a:r>
            <a:r>
              <a:rPr lang="en-US" dirty="0" smtClean="0"/>
              <a:t> paintings and drawings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entitled </a:t>
            </a:r>
            <a:r>
              <a:rPr lang="en-US" dirty="0" smtClean="0"/>
              <a:t>'Life at Arms Length' in its </a:t>
            </a:r>
            <a:r>
              <a:rPr lang="en-US" dirty="0" err="1" smtClean="0"/>
              <a:t>Burstow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Gallery </a:t>
            </a:r>
            <a:r>
              <a:rPr lang="en-US" dirty="0" smtClean="0"/>
              <a:t>in November–December </a:t>
            </a:r>
            <a:r>
              <a:rPr lang="en-US" dirty="0" smtClean="0"/>
              <a:t>1995</a:t>
            </a:r>
          </a:p>
          <a:p>
            <a:r>
              <a:rPr lang="en-US" dirty="0" smtClean="0"/>
              <a:t>Sir </a:t>
            </a:r>
            <a:r>
              <a:rPr lang="en-US" dirty="0" smtClean="0"/>
              <a:t>Edward John </a:t>
            </a:r>
            <a:r>
              <a:rPr lang="en-US" dirty="0" err="1" smtClean="0"/>
              <a:t>Poynter</a:t>
            </a:r>
            <a:r>
              <a:rPr lang="en-US" dirty="0" smtClean="0"/>
              <a:t> died </a:t>
            </a:r>
            <a:r>
              <a:rPr lang="en-US" dirty="0" smtClean="0"/>
              <a:t>26 </a:t>
            </a:r>
            <a:r>
              <a:rPr lang="en-US" dirty="0" smtClean="0"/>
              <a:t>July 1919</a:t>
            </a:r>
          </a:p>
          <a:p>
            <a:pPr>
              <a:buNone/>
            </a:pPr>
            <a:r>
              <a:rPr lang="en-US" dirty="0" smtClean="0"/>
              <a:t>in</a:t>
            </a:r>
            <a:r>
              <a:rPr lang="en-US" dirty="0" smtClean="0"/>
              <a:t> London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Roman Boat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Race (1889)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x_7d03fa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928670"/>
            <a:ext cx="4714908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</TotalTime>
  <Words>87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Sir Edward John Poynter</vt:lpstr>
      <vt:lpstr>Слайд 2</vt:lpstr>
      <vt:lpstr>Слайд 3</vt:lpstr>
      <vt:lpstr>Israel in Egypt (1867) </vt:lpstr>
      <vt:lpstr>Visit of the Queen of Sheba (1871–75)</vt:lpstr>
      <vt:lpstr>Слайд 6</vt:lpstr>
      <vt:lpstr>Слайд 7</vt:lpstr>
      <vt:lpstr>Слайд 8</vt:lpstr>
      <vt:lpstr>The Roman Boat Race (1889)</vt:lpstr>
      <vt:lpstr>On the Terrace</vt:lpstr>
      <vt:lpstr>Lesbia and her Sparrow</vt:lpstr>
      <vt:lpstr>A Corner of the Villa</vt:lpstr>
      <vt:lpstr>A Hot House Flower</vt:lpstr>
      <vt:lpstr>Erato Muse of Poetry</vt:lpstr>
      <vt:lpstr>The Return of the Prodigal Son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 Edward John Poynter</dc:title>
  <dc:creator>Admin</dc:creator>
  <cp:lastModifiedBy>Admin</cp:lastModifiedBy>
  <cp:revision>19</cp:revision>
  <dcterms:created xsi:type="dcterms:W3CDTF">2014-04-12T17:28:46Z</dcterms:created>
  <dcterms:modified xsi:type="dcterms:W3CDTF">2014-04-12T20:13:40Z</dcterms:modified>
</cp:coreProperties>
</file>