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114066"/>
            <a:ext cx="7772400" cy="1470025"/>
          </a:xfrm>
        </p:spPr>
        <p:txBody>
          <a:bodyPr/>
          <a:lstStyle/>
          <a:p>
            <a:r>
              <a:rPr lang="ru-RU" dirty="0" err="1" smtClean="0">
                <a:latin typeface="Monotype Corsiva" pitchFamily="66" charset="0"/>
              </a:rPr>
              <a:t>Глобальн</a:t>
            </a:r>
            <a:r>
              <a:rPr lang="uk-UA" dirty="0" smtClean="0">
                <a:latin typeface="Monotype Corsiva" pitchFamily="66" charset="0"/>
              </a:rPr>
              <a:t>і проблеми світового океану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0" y="4548"/>
            <a:ext cx="9124140" cy="510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9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980728"/>
            <a:ext cx="4254624" cy="5174035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Monotype Corsiva" pitchFamily="66" charset="0"/>
              </a:rPr>
              <a:t>· </a:t>
            </a:r>
            <a:r>
              <a:rPr lang="ru-RU" dirty="0" err="1">
                <a:latin typeface="Monotype Corsiva" pitchFamily="66" charset="0"/>
              </a:rPr>
              <a:t>Поглинання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нафти</a:t>
            </a:r>
            <a:r>
              <a:rPr lang="ru-RU" dirty="0">
                <a:latin typeface="Monotype Corsiva" pitchFamily="66" charset="0"/>
              </a:rPr>
              <a:t> соломою, </a:t>
            </a:r>
            <a:r>
              <a:rPr lang="ru-RU" dirty="0" err="1">
                <a:latin typeface="Monotype Corsiva" pitchFamily="66" charset="0"/>
              </a:rPr>
              <a:t>тирсою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емульсіями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диспергатора</a:t>
            </a:r>
            <a:r>
              <a:rPr lang="ru-RU" dirty="0">
                <a:latin typeface="Monotype Corsiva" pitchFamily="66" charset="0"/>
              </a:rPr>
              <a:t>, за </a:t>
            </a:r>
            <a:r>
              <a:rPr lang="ru-RU" dirty="0" err="1">
                <a:latin typeface="Monotype Corsiva" pitchFamily="66" charset="0"/>
              </a:rPr>
              <a:t>допомогою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гіпсу</a:t>
            </a:r>
            <a:r>
              <a:rPr lang="ru-RU" dirty="0">
                <a:latin typeface="Monotype Corsiva" pitchFamily="66" charset="0"/>
              </a:rPr>
              <a:t> </a:t>
            </a:r>
          </a:p>
          <a:p>
            <a:r>
              <a:rPr lang="ru-RU" dirty="0">
                <a:latin typeface="Monotype Corsiva" pitchFamily="66" charset="0"/>
              </a:rPr>
              <a:t>· Препарат "ДН- 75 " </a:t>
            </a:r>
          </a:p>
          <a:p>
            <a:r>
              <a:rPr lang="ru-RU" dirty="0">
                <a:latin typeface="Monotype Corsiva" pitchFamily="66" charset="0"/>
              </a:rPr>
              <a:t>за </a:t>
            </a:r>
            <a:r>
              <a:rPr lang="ru-RU" dirty="0" err="1">
                <a:latin typeface="Monotype Corsiva" pitchFamily="66" charset="0"/>
              </a:rPr>
              <a:t>кілька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хвилин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очищає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поверхню</a:t>
            </a:r>
            <a:r>
              <a:rPr lang="ru-RU" dirty="0">
                <a:latin typeface="Monotype Corsiva" pitchFamily="66" charset="0"/>
              </a:rPr>
              <a:t> моря </a:t>
            </a:r>
            <a:r>
              <a:rPr lang="ru-RU" dirty="0" err="1">
                <a:latin typeface="Monotype Corsiva" pitchFamily="66" charset="0"/>
              </a:rPr>
              <a:t>від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нафтових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забруднень</a:t>
            </a:r>
            <a:r>
              <a:rPr lang="ru-RU" dirty="0">
                <a:latin typeface="Monotype Corsiva" pitchFamily="66" charset="0"/>
              </a:rPr>
              <a:t>. </a:t>
            </a:r>
          </a:p>
          <a:p>
            <a:r>
              <a:rPr lang="ru-RU" dirty="0">
                <a:latin typeface="Monotype Corsiva" pitchFamily="66" charset="0"/>
              </a:rPr>
              <a:t>· Ряд </a:t>
            </a:r>
            <a:r>
              <a:rPr lang="ru-RU" dirty="0" err="1">
                <a:latin typeface="Monotype Corsiva" pitchFamily="66" charset="0"/>
              </a:rPr>
              <a:t>біологічних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методів</a:t>
            </a:r>
            <a:r>
              <a:rPr lang="ru-RU" dirty="0">
                <a:latin typeface="Monotype Corsiva" pitchFamily="66" charset="0"/>
              </a:rPr>
              <a:t> </a:t>
            </a:r>
          </a:p>
          <a:p>
            <a:r>
              <a:rPr lang="ru-RU" dirty="0" err="1">
                <a:latin typeface="Monotype Corsiva" pitchFamily="66" charset="0"/>
              </a:rPr>
              <a:t>Застосування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мікроорганізмів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які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здатні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розкладати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вуглеводні</a:t>
            </a:r>
            <a:r>
              <a:rPr lang="ru-RU" dirty="0">
                <a:latin typeface="Monotype Corsiva" pitchFamily="66" charset="0"/>
              </a:rPr>
              <a:t> аж до </a:t>
            </a:r>
            <a:r>
              <a:rPr lang="ru-RU" dirty="0" err="1">
                <a:latin typeface="Monotype Corsiva" pitchFamily="66" charset="0"/>
              </a:rPr>
              <a:t>вуглекислоти</a:t>
            </a:r>
            <a:r>
              <a:rPr lang="ru-RU" dirty="0">
                <a:latin typeface="Monotype Corsiva" pitchFamily="66" charset="0"/>
              </a:rPr>
              <a:t> і води.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03113"/>
            <a:ext cx="4314056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596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Monotype Corsiva" pitchFamily="66" charset="0"/>
              </a:rPr>
              <a:t>· </a:t>
            </a:r>
            <a:r>
              <a:rPr lang="ru-RU" dirty="0" err="1">
                <a:latin typeface="Monotype Corsiva" pitchFamily="66" charset="0"/>
              </a:rPr>
              <a:t>Використання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спеціальних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судів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оснащених</a:t>
            </a:r>
            <a:r>
              <a:rPr lang="ru-RU" dirty="0">
                <a:latin typeface="Monotype Corsiva" pitchFamily="66" charset="0"/>
              </a:rPr>
              <a:t> установками для </a:t>
            </a:r>
            <a:r>
              <a:rPr lang="ru-RU" dirty="0" err="1">
                <a:latin typeface="Monotype Corsiva" pitchFamily="66" charset="0"/>
              </a:rPr>
              <a:t>збору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нафти</a:t>
            </a:r>
            <a:r>
              <a:rPr lang="ru-RU" dirty="0">
                <a:latin typeface="Monotype Corsiva" pitchFamily="66" charset="0"/>
              </a:rPr>
              <a:t> з </a:t>
            </a:r>
            <a:r>
              <a:rPr lang="ru-RU" dirty="0" err="1">
                <a:latin typeface="Monotype Corsiva" pitchFamily="66" charset="0"/>
              </a:rPr>
              <a:t>поверхні</a:t>
            </a:r>
            <a:r>
              <a:rPr lang="ru-RU" dirty="0">
                <a:latin typeface="Monotype Corsiva" pitchFamily="66" charset="0"/>
              </a:rPr>
              <a:t> моря. </a:t>
            </a:r>
          </a:p>
          <a:p>
            <a:r>
              <a:rPr lang="ru-RU" dirty="0">
                <a:latin typeface="Monotype Corsiva" pitchFamily="66" charset="0"/>
              </a:rPr>
              <a:t>Створено </a:t>
            </a:r>
            <a:r>
              <a:rPr lang="ru-RU" dirty="0" err="1">
                <a:latin typeface="Monotype Corsiva" pitchFamily="66" charset="0"/>
              </a:rPr>
              <a:t>спеціальні</a:t>
            </a:r>
            <a:r>
              <a:rPr lang="ru-RU" dirty="0">
                <a:latin typeface="Monotype Corsiva" pitchFamily="66" charset="0"/>
              </a:rPr>
              <a:t> судна </a:t>
            </a:r>
            <a:r>
              <a:rPr lang="ru-RU" dirty="0" err="1">
                <a:latin typeface="Monotype Corsiva" pitchFamily="66" charset="0"/>
              </a:rPr>
              <a:t>малих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розмірів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які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доставляються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літаками</a:t>
            </a:r>
            <a:r>
              <a:rPr lang="ru-RU" dirty="0">
                <a:latin typeface="Monotype Corsiva" pitchFamily="66" charset="0"/>
              </a:rPr>
              <a:t> до </a:t>
            </a:r>
            <a:r>
              <a:rPr lang="ru-RU" dirty="0" err="1">
                <a:latin typeface="Monotype Corsiva" pitchFamily="66" charset="0"/>
              </a:rPr>
              <a:t>місця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аварії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танкерів</a:t>
            </a:r>
            <a:r>
              <a:rPr lang="ru-RU" dirty="0">
                <a:latin typeface="Monotype Corsiva" pitchFamily="66" charset="0"/>
              </a:rPr>
              <a:t>. </a:t>
            </a:r>
            <a:r>
              <a:rPr lang="ru-RU" dirty="0" err="1">
                <a:latin typeface="Monotype Corsiva" pitchFamily="66" charset="0"/>
              </a:rPr>
              <a:t>Кожне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таке</a:t>
            </a:r>
            <a:r>
              <a:rPr lang="ru-RU" dirty="0">
                <a:latin typeface="Monotype Corsiva" pitchFamily="66" charset="0"/>
              </a:rPr>
              <a:t> судно </a:t>
            </a:r>
            <a:r>
              <a:rPr lang="ru-RU" dirty="0" err="1">
                <a:latin typeface="Monotype Corsiva" pitchFamily="66" charset="0"/>
              </a:rPr>
              <a:t>може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всмоктувати</a:t>
            </a:r>
            <a:r>
              <a:rPr lang="ru-RU" dirty="0">
                <a:latin typeface="Monotype Corsiva" pitchFamily="66" charset="0"/>
              </a:rPr>
              <a:t> до 1,5 тис. л </a:t>
            </a:r>
            <a:r>
              <a:rPr lang="ru-RU" dirty="0" err="1">
                <a:latin typeface="Monotype Corsiva" pitchFamily="66" charset="0"/>
              </a:rPr>
              <a:t>нафтоводяної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суміші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відокремлюючи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понад</a:t>
            </a:r>
            <a:r>
              <a:rPr lang="ru-RU" dirty="0">
                <a:latin typeface="Monotype Corsiva" pitchFamily="66" charset="0"/>
              </a:rPr>
              <a:t> 90% </a:t>
            </a:r>
            <a:r>
              <a:rPr lang="ru-RU" dirty="0" err="1">
                <a:latin typeface="Monotype Corsiva" pitchFamily="66" charset="0"/>
              </a:rPr>
              <a:t>нафти</a:t>
            </a:r>
            <a:r>
              <a:rPr lang="ru-RU" dirty="0">
                <a:latin typeface="Monotype Corsiva" pitchFamily="66" charset="0"/>
              </a:rPr>
              <a:t> і </a:t>
            </a:r>
            <a:r>
              <a:rPr lang="ru-RU" dirty="0" err="1">
                <a:latin typeface="Monotype Corsiva" pitchFamily="66" charset="0"/>
              </a:rPr>
              <a:t>закінчуючи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її</a:t>
            </a:r>
            <a:r>
              <a:rPr lang="ru-RU" dirty="0">
                <a:latin typeface="Monotype Corsiva" pitchFamily="66" charset="0"/>
              </a:rPr>
              <a:t> в </a:t>
            </a:r>
            <a:r>
              <a:rPr lang="ru-RU" dirty="0" err="1">
                <a:latin typeface="Monotype Corsiva" pitchFamily="66" charset="0"/>
              </a:rPr>
              <a:t>спеціальні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плавучі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ємності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буксирувані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потім</a:t>
            </a:r>
            <a:r>
              <a:rPr lang="ru-RU" dirty="0">
                <a:latin typeface="Monotype Corsiva" pitchFamily="66" charset="0"/>
              </a:rPr>
              <a:t> до берега</a:t>
            </a:r>
            <a:r>
              <a:rPr lang="ru-RU" dirty="0"/>
              <a:t>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520" y="1412776"/>
            <a:ext cx="4476977" cy="4634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369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525488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· </a:t>
            </a:r>
            <a:r>
              <a:rPr lang="ru-RU" dirty="0" err="1">
                <a:latin typeface="Monotype Corsiva" pitchFamily="66" charset="0"/>
              </a:rPr>
              <a:t>Передбачені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норми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безпеки</a:t>
            </a:r>
            <a:r>
              <a:rPr lang="ru-RU" dirty="0">
                <a:latin typeface="Monotype Corsiva" pitchFamily="66" charset="0"/>
              </a:rPr>
              <a:t> при </a:t>
            </a:r>
            <a:r>
              <a:rPr lang="ru-RU" dirty="0" err="1">
                <a:latin typeface="Monotype Corsiva" pitchFamily="66" charset="0"/>
              </a:rPr>
              <a:t>будівництві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танкерів</a:t>
            </a:r>
            <a:r>
              <a:rPr lang="ru-RU" dirty="0">
                <a:latin typeface="Monotype Corsiva" pitchFamily="66" charset="0"/>
              </a:rPr>
              <a:t>, при </a:t>
            </a:r>
            <a:r>
              <a:rPr lang="ru-RU" dirty="0" err="1">
                <a:latin typeface="Monotype Corsiva" pitchFamily="66" charset="0"/>
              </a:rPr>
              <a:t>організації</a:t>
            </a:r>
            <a:r>
              <a:rPr lang="ru-RU" dirty="0">
                <a:latin typeface="Monotype Corsiva" pitchFamily="66" charset="0"/>
              </a:rPr>
              <a:t> систем </a:t>
            </a:r>
            <a:r>
              <a:rPr lang="ru-RU" dirty="0" err="1">
                <a:latin typeface="Monotype Corsiva" pitchFamily="66" charset="0"/>
              </a:rPr>
              <a:t>транспортування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пересування</a:t>
            </a:r>
            <a:r>
              <a:rPr lang="ru-RU" dirty="0">
                <a:latin typeface="Monotype Corsiva" pitchFamily="66" charset="0"/>
              </a:rPr>
              <a:t> в бухтах. </a:t>
            </a:r>
          </a:p>
          <a:p>
            <a:r>
              <a:rPr lang="ru-RU" dirty="0">
                <a:latin typeface="Monotype Corsiva" pitchFamily="66" charset="0"/>
              </a:rPr>
              <a:t>Але </a:t>
            </a:r>
            <a:r>
              <a:rPr lang="ru-RU" dirty="0" err="1">
                <a:latin typeface="Monotype Corsiva" pitchFamily="66" charset="0"/>
              </a:rPr>
              <a:t>всі</a:t>
            </a:r>
            <a:r>
              <a:rPr lang="ru-RU" dirty="0">
                <a:latin typeface="Monotype Corsiva" pitchFamily="66" charset="0"/>
              </a:rPr>
              <a:t> вони </a:t>
            </a:r>
            <a:r>
              <a:rPr lang="ru-RU" dirty="0" err="1">
                <a:latin typeface="Monotype Corsiva" pitchFamily="66" charset="0"/>
              </a:rPr>
              <a:t>страждають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недоліком</a:t>
            </a:r>
            <a:r>
              <a:rPr lang="ru-RU" dirty="0">
                <a:latin typeface="Monotype Corsiva" pitchFamily="66" charset="0"/>
              </a:rPr>
              <a:t> - </a:t>
            </a:r>
            <a:r>
              <a:rPr lang="ru-RU" dirty="0" err="1">
                <a:latin typeface="Monotype Corsiva" pitchFamily="66" charset="0"/>
              </a:rPr>
              <a:t>розпливчасті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формулювання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дозволяють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приватним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компаніям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їх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обходити</a:t>
            </a:r>
            <a:r>
              <a:rPr lang="ru-RU" dirty="0">
                <a:latin typeface="Monotype Corsiva" pitchFamily="66" charset="0"/>
              </a:rPr>
              <a:t>. </a:t>
            </a:r>
            <a:r>
              <a:rPr lang="ru-RU" dirty="0" err="1">
                <a:latin typeface="Monotype Corsiva" pitchFamily="66" charset="0"/>
              </a:rPr>
              <a:t>Крім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берегової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охорони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нікому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стежити</a:t>
            </a:r>
            <a:r>
              <a:rPr lang="ru-RU" dirty="0">
                <a:latin typeface="Monotype Corsiva" pitchFamily="66" charset="0"/>
              </a:rPr>
              <a:t> за </a:t>
            </a:r>
            <a:r>
              <a:rPr lang="ru-RU" dirty="0" err="1">
                <a:latin typeface="Monotype Corsiva" pitchFamily="66" charset="0"/>
              </a:rPr>
              <a:t>дотриманням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цих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законів</a:t>
            </a:r>
            <a:r>
              <a:rPr lang="ru-RU" dirty="0">
                <a:latin typeface="Monotype Corsiva" pitchFamily="66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2776"/>
            <a:ext cx="5061844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408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16633"/>
            <a:ext cx="8928992" cy="2664296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latin typeface="Monotype Corsiva" pitchFamily="66" charset="0"/>
              </a:rPr>
              <a:t>Наслідки</a:t>
            </a:r>
            <a:r>
              <a:rPr lang="ru-RU" dirty="0">
                <a:latin typeface="Monotype Corsiva" pitchFamily="66" charset="0"/>
              </a:rPr>
              <a:t>, до </a:t>
            </a:r>
            <a:r>
              <a:rPr lang="ru-RU" dirty="0" err="1">
                <a:latin typeface="Monotype Corsiva" pitchFamily="66" charset="0"/>
              </a:rPr>
              <a:t>яких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веде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марнотратне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недбайливо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ставлення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людства</a:t>
            </a:r>
            <a:r>
              <a:rPr lang="ru-RU" dirty="0">
                <a:latin typeface="Monotype Corsiva" pitchFamily="66" charset="0"/>
              </a:rPr>
              <a:t> до </a:t>
            </a:r>
            <a:r>
              <a:rPr lang="ru-RU" dirty="0" err="1">
                <a:latin typeface="Monotype Corsiva" pitchFamily="66" charset="0"/>
              </a:rPr>
              <a:t>Світового</a:t>
            </a:r>
            <a:r>
              <a:rPr lang="ru-RU" dirty="0">
                <a:latin typeface="Monotype Corsiva" pitchFamily="66" charset="0"/>
              </a:rPr>
              <a:t> океану, </a:t>
            </a:r>
            <a:r>
              <a:rPr lang="ru-RU" dirty="0" err="1">
                <a:latin typeface="Monotype Corsiva" pitchFamily="66" charset="0"/>
              </a:rPr>
              <a:t>жахливі</a:t>
            </a:r>
            <a:r>
              <a:rPr lang="ru-RU" dirty="0">
                <a:latin typeface="Monotype Corsiva" pitchFamily="66" charset="0"/>
              </a:rPr>
              <a:t>. </a:t>
            </a:r>
          </a:p>
          <a:p>
            <a:r>
              <a:rPr lang="ru-RU" dirty="0" err="1">
                <a:latin typeface="Monotype Corsiva" pitchFamily="66" charset="0"/>
              </a:rPr>
              <a:t>Знищення</a:t>
            </a:r>
            <a:r>
              <a:rPr lang="ru-RU" dirty="0">
                <a:latin typeface="Monotype Corsiva" pitchFamily="66" charset="0"/>
              </a:rPr>
              <a:t> планктону, </a:t>
            </a:r>
            <a:r>
              <a:rPr lang="ru-RU" dirty="0" err="1">
                <a:latin typeface="Monotype Corsiva" pitchFamily="66" charset="0"/>
              </a:rPr>
              <a:t>риб</a:t>
            </a:r>
            <a:r>
              <a:rPr lang="ru-RU" dirty="0">
                <a:latin typeface="Monotype Corsiva" pitchFamily="66" charset="0"/>
              </a:rPr>
              <a:t> і </a:t>
            </a:r>
            <a:r>
              <a:rPr lang="ru-RU" dirty="0" err="1">
                <a:latin typeface="Monotype Corsiva" pitchFamily="66" charset="0"/>
              </a:rPr>
              <a:t>інших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мешканців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океанських</a:t>
            </a:r>
            <a:r>
              <a:rPr lang="ru-RU" dirty="0">
                <a:latin typeface="Monotype Corsiva" pitchFamily="66" charset="0"/>
              </a:rPr>
              <a:t> вод - далеко не </a:t>
            </a:r>
            <a:r>
              <a:rPr lang="ru-RU" dirty="0" err="1">
                <a:latin typeface="Monotype Corsiva" pitchFamily="66" charset="0"/>
              </a:rPr>
              <a:t>всі</a:t>
            </a:r>
            <a:r>
              <a:rPr lang="ru-RU" dirty="0">
                <a:latin typeface="Monotype Corsiva" pitchFamily="66" charset="0"/>
              </a:rPr>
              <a:t>. </a:t>
            </a:r>
            <a:r>
              <a:rPr lang="ru-RU" dirty="0" err="1">
                <a:latin typeface="Monotype Corsiva" pitchFamily="66" charset="0"/>
              </a:rPr>
              <a:t>Збиток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може</a:t>
            </a:r>
            <a:r>
              <a:rPr lang="ru-RU" dirty="0">
                <a:latin typeface="Monotype Corsiva" pitchFamily="66" charset="0"/>
              </a:rPr>
              <a:t> бути </a:t>
            </a:r>
            <a:r>
              <a:rPr lang="ru-RU" dirty="0" err="1">
                <a:latin typeface="Monotype Corsiva" pitchFamily="66" charset="0"/>
              </a:rPr>
              <a:t>набагато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більшим</a:t>
            </a:r>
            <a:r>
              <a:rPr lang="ru-RU" dirty="0">
                <a:latin typeface="Monotype Corsiva" pitchFamily="66" charset="0"/>
              </a:rPr>
              <a:t>. </a:t>
            </a:r>
            <a:r>
              <a:rPr lang="ru-RU" dirty="0" err="1">
                <a:latin typeface="Monotype Corsiva" pitchFamily="66" charset="0"/>
              </a:rPr>
              <a:t>Адже</a:t>
            </a:r>
            <a:r>
              <a:rPr lang="ru-RU" dirty="0">
                <a:latin typeface="Monotype Corsiva" pitchFamily="66" charset="0"/>
              </a:rPr>
              <a:t> у </a:t>
            </a:r>
            <a:r>
              <a:rPr lang="ru-RU" dirty="0" err="1">
                <a:latin typeface="Monotype Corsiva" pitchFamily="66" charset="0"/>
              </a:rPr>
              <a:t>Світового</a:t>
            </a:r>
            <a:r>
              <a:rPr lang="ru-RU" dirty="0">
                <a:latin typeface="Monotype Corsiva" pitchFamily="66" charset="0"/>
              </a:rPr>
              <a:t> океану є </a:t>
            </a:r>
            <a:r>
              <a:rPr lang="ru-RU" dirty="0" err="1">
                <a:latin typeface="Monotype Corsiva" pitchFamily="66" charset="0"/>
              </a:rPr>
              <a:t>загальнопланетарне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функції</a:t>
            </a:r>
            <a:r>
              <a:rPr lang="ru-RU" dirty="0">
                <a:latin typeface="Monotype Corsiva" pitchFamily="66" charset="0"/>
              </a:rPr>
              <a:t>: </a:t>
            </a:r>
            <a:r>
              <a:rPr lang="ru-RU" dirty="0" err="1">
                <a:latin typeface="Monotype Corsiva" pitchFamily="66" charset="0"/>
              </a:rPr>
              <a:t>він</a:t>
            </a:r>
            <a:r>
              <a:rPr lang="ru-RU" dirty="0">
                <a:latin typeface="Monotype Corsiva" pitchFamily="66" charset="0"/>
              </a:rPr>
              <a:t> є </a:t>
            </a:r>
            <a:r>
              <a:rPr lang="ru-RU" dirty="0" err="1">
                <a:latin typeface="Monotype Corsiva" pitchFamily="66" charset="0"/>
              </a:rPr>
              <a:t>потужним</a:t>
            </a:r>
            <a:r>
              <a:rPr lang="ru-RU" dirty="0">
                <a:latin typeface="Monotype Corsiva" pitchFamily="66" charset="0"/>
              </a:rPr>
              <a:t> регулятором </a:t>
            </a:r>
            <a:r>
              <a:rPr lang="ru-RU" dirty="0" err="1">
                <a:latin typeface="Monotype Corsiva" pitchFamily="66" charset="0"/>
              </a:rPr>
              <a:t>влагооборота</a:t>
            </a:r>
            <a:r>
              <a:rPr lang="ru-RU" dirty="0">
                <a:latin typeface="Monotype Corsiva" pitchFamily="66" charset="0"/>
              </a:rPr>
              <a:t> і теплового режиму </a:t>
            </a:r>
            <a:r>
              <a:rPr lang="ru-RU" dirty="0" err="1">
                <a:latin typeface="Monotype Corsiva" pitchFamily="66" charset="0"/>
              </a:rPr>
              <a:t>Землі</a:t>
            </a:r>
            <a:r>
              <a:rPr lang="ru-RU" dirty="0">
                <a:latin typeface="Monotype Corsiva" pitchFamily="66" charset="0"/>
              </a:rPr>
              <a:t>, а </a:t>
            </a:r>
            <a:r>
              <a:rPr lang="ru-RU" dirty="0" err="1">
                <a:latin typeface="Monotype Corsiva" pitchFamily="66" charset="0"/>
              </a:rPr>
              <a:t>також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циркуляції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її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атмосфери</a:t>
            </a:r>
            <a:r>
              <a:rPr lang="ru-RU" dirty="0">
                <a:latin typeface="Monotype Corsiva" pitchFamily="66" charset="0"/>
              </a:rPr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2564904"/>
            <a:ext cx="9177180" cy="429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37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860" y="116633"/>
            <a:ext cx="8944628" cy="2664296"/>
          </a:xfrm>
        </p:spPr>
        <p:txBody>
          <a:bodyPr>
            <a:normAutofit fontScale="92500"/>
          </a:bodyPr>
          <a:lstStyle/>
          <a:p>
            <a:r>
              <a:rPr lang="ru-RU" dirty="0" err="1">
                <a:latin typeface="Monotype Corsiva" pitchFamily="66" charset="0"/>
              </a:rPr>
              <a:t>Забруднення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здатні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викликати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досить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істотні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зміни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всіх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цих</a:t>
            </a:r>
            <a:r>
              <a:rPr lang="ru-RU" dirty="0">
                <a:latin typeface="Monotype Corsiva" pitchFamily="66" charset="0"/>
              </a:rPr>
              <a:t> характеристик, </a:t>
            </a:r>
            <a:r>
              <a:rPr lang="ru-RU" dirty="0" err="1">
                <a:latin typeface="Monotype Corsiva" pitchFamily="66" charset="0"/>
              </a:rPr>
              <a:t>життєво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важливих</a:t>
            </a:r>
            <a:r>
              <a:rPr lang="ru-RU" dirty="0">
                <a:latin typeface="Monotype Corsiva" pitchFamily="66" charset="0"/>
              </a:rPr>
              <a:t> для режиму </a:t>
            </a:r>
            <a:r>
              <a:rPr lang="ru-RU" dirty="0" err="1">
                <a:latin typeface="Monotype Corsiva" pitchFamily="66" charset="0"/>
              </a:rPr>
              <a:t>клімату</a:t>
            </a:r>
            <a:r>
              <a:rPr lang="ru-RU" dirty="0">
                <a:latin typeface="Monotype Corsiva" pitchFamily="66" charset="0"/>
              </a:rPr>
              <a:t> і погоди на </a:t>
            </a:r>
            <a:r>
              <a:rPr lang="ru-RU" dirty="0" err="1">
                <a:latin typeface="Monotype Corsiva" pitchFamily="66" charset="0"/>
              </a:rPr>
              <a:t>всій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планеті</a:t>
            </a:r>
            <a:r>
              <a:rPr lang="ru-RU" dirty="0">
                <a:latin typeface="Monotype Corsiva" pitchFamily="66" charset="0"/>
              </a:rPr>
              <a:t>. </a:t>
            </a:r>
            <a:r>
              <a:rPr lang="ru-RU" dirty="0" err="1">
                <a:latin typeface="Monotype Corsiva" pitchFamily="66" charset="0"/>
              </a:rPr>
              <a:t>Симптоми</a:t>
            </a:r>
            <a:r>
              <a:rPr lang="ru-RU" dirty="0">
                <a:latin typeface="Monotype Corsiva" pitchFamily="66" charset="0"/>
              </a:rPr>
              <a:t> таких </a:t>
            </a:r>
            <a:r>
              <a:rPr lang="ru-RU" dirty="0" err="1">
                <a:latin typeface="Monotype Corsiva" pitchFamily="66" charset="0"/>
              </a:rPr>
              <a:t>змін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спостерігаються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вже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сьогодні</a:t>
            </a:r>
            <a:r>
              <a:rPr lang="ru-RU" dirty="0">
                <a:latin typeface="Monotype Corsiva" pitchFamily="66" charset="0"/>
              </a:rPr>
              <a:t>. </a:t>
            </a:r>
            <a:r>
              <a:rPr lang="ru-RU" dirty="0" err="1">
                <a:latin typeface="Monotype Corsiva" pitchFamily="66" charset="0"/>
              </a:rPr>
              <a:t>Повторюються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жорстокі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посухи</a:t>
            </a:r>
            <a:r>
              <a:rPr lang="ru-RU" dirty="0">
                <a:latin typeface="Monotype Corsiva" pitchFamily="66" charset="0"/>
              </a:rPr>
              <a:t> й </a:t>
            </a:r>
            <a:r>
              <a:rPr lang="ru-RU" dirty="0" err="1">
                <a:latin typeface="Monotype Corsiva" pitchFamily="66" charset="0"/>
              </a:rPr>
              <a:t>повені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з'являються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руйнівні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урагани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відбувається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таеніе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льодовиків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найсильніші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морози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приходять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навіть</a:t>
            </a:r>
            <a:r>
              <a:rPr lang="ru-RU" dirty="0">
                <a:latin typeface="Monotype Corsiva" pitchFamily="66" charset="0"/>
              </a:rPr>
              <a:t> у </a:t>
            </a:r>
            <a:r>
              <a:rPr lang="ru-RU" dirty="0" err="1">
                <a:latin typeface="Monotype Corsiva" pitchFamily="66" charset="0"/>
              </a:rPr>
              <a:t>тропіки</a:t>
            </a:r>
            <a:r>
              <a:rPr lang="ru-RU" dirty="0">
                <a:latin typeface="Monotype Corsiva" pitchFamily="66" charset="0"/>
              </a:rPr>
              <a:t>, де </a:t>
            </a:r>
            <a:r>
              <a:rPr lang="ru-RU" dirty="0" err="1">
                <a:latin typeface="Monotype Corsiva" pitchFamily="66" charset="0"/>
              </a:rPr>
              <a:t>їх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зроду</a:t>
            </a:r>
            <a:r>
              <a:rPr lang="ru-RU" dirty="0">
                <a:latin typeface="Monotype Corsiva" pitchFamily="66" charset="0"/>
              </a:rPr>
              <a:t> не </a:t>
            </a:r>
            <a:r>
              <a:rPr lang="ru-RU" dirty="0" err="1">
                <a:latin typeface="Monotype Corsiva" pitchFamily="66" charset="0"/>
              </a:rPr>
              <a:t>бувало</a:t>
            </a:r>
            <a:r>
              <a:rPr lang="ru-RU" dirty="0">
                <a:latin typeface="Monotype Corsiva" pitchFamily="66" charset="0"/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726"/>
            <a:ext cx="9144000" cy="430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807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927" y="1458813"/>
            <a:ext cx="3537961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Monotype Corsiva" pitchFamily="66" charset="0"/>
              </a:rPr>
              <a:t>Як </a:t>
            </a:r>
            <a:r>
              <a:rPr lang="ru-RU" dirty="0" err="1">
                <a:latin typeface="Monotype Corsiva" pitchFamily="66" charset="0"/>
              </a:rPr>
              <a:t>би</a:t>
            </a:r>
            <a:r>
              <a:rPr lang="ru-RU" dirty="0">
                <a:latin typeface="Monotype Corsiva" pitchFamily="66" charset="0"/>
              </a:rPr>
              <a:t> там не </a:t>
            </a:r>
            <a:r>
              <a:rPr lang="ru-RU" dirty="0" err="1">
                <a:latin typeface="Monotype Corsiva" pitchFamily="66" charset="0"/>
              </a:rPr>
              <a:t>було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охорона</a:t>
            </a:r>
            <a:r>
              <a:rPr lang="ru-RU" dirty="0">
                <a:latin typeface="Monotype Corsiva" pitchFamily="66" charset="0"/>
              </a:rPr>
              <a:t> океану є </a:t>
            </a:r>
            <a:r>
              <a:rPr lang="ru-RU" dirty="0" err="1">
                <a:latin typeface="Monotype Corsiva" pitchFamily="66" charset="0"/>
              </a:rPr>
              <a:t>однієї</a:t>
            </a:r>
            <a:r>
              <a:rPr lang="ru-RU" dirty="0">
                <a:latin typeface="Monotype Corsiva" pitchFamily="66" charset="0"/>
              </a:rPr>
              <a:t> з </a:t>
            </a:r>
            <a:r>
              <a:rPr lang="ru-RU" dirty="0" err="1">
                <a:latin typeface="Monotype Corsiva" pitchFamily="66" charset="0"/>
              </a:rPr>
              <a:t>глобальних</a:t>
            </a:r>
            <a:r>
              <a:rPr lang="ru-RU" dirty="0">
                <a:latin typeface="Monotype Corsiva" pitchFamily="66" charset="0"/>
              </a:rPr>
              <a:t> проблем </a:t>
            </a:r>
            <a:r>
              <a:rPr lang="ru-RU" dirty="0" err="1">
                <a:latin typeface="Monotype Corsiva" pitchFamily="66" charset="0"/>
              </a:rPr>
              <a:t>людства</a:t>
            </a:r>
            <a:r>
              <a:rPr lang="ru-RU" dirty="0">
                <a:latin typeface="Monotype Corsiva" pitchFamily="66" charset="0"/>
              </a:rPr>
              <a:t>. </a:t>
            </a:r>
            <a:r>
              <a:rPr lang="ru-RU" dirty="0" err="1">
                <a:latin typeface="Monotype Corsiva" pitchFamily="66" charset="0"/>
              </a:rPr>
              <a:t>Мертвий</a:t>
            </a:r>
            <a:r>
              <a:rPr lang="ru-RU" dirty="0">
                <a:latin typeface="Monotype Corsiva" pitchFamily="66" charset="0"/>
              </a:rPr>
              <a:t> океан - мертва планета, а значить, і все </a:t>
            </a:r>
            <a:r>
              <a:rPr lang="ru-RU" dirty="0" err="1">
                <a:latin typeface="Monotype Corsiva" pitchFamily="66" charset="0"/>
              </a:rPr>
              <a:t>людство</a:t>
            </a:r>
            <a:r>
              <a:rPr lang="ru-RU" dirty="0">
                <a:latin typeface="Monotype Corsiva" pitchFamily="66" charset="0"/>
              </a:rPr>
              <a:t>. </a:t>
            </a:r>
          </a:p>
          <a:p>
            <a:r>
              <a:rPr lang="ru-RU" dirty="0">
                <a:latin typeface="Monotype Corsiva" pitchFamily="66" charset="0"/>
              </a:rPr>
              <a:t>Таким чином, </a:t>
            </a:r>
            <a:r>
              <a:rPr lang="ru-RU" dirty="0" err="1">
                <a:latin typeface="Monotype Corsiva" pitchFamily="66" charset="0"/>
              </a:rPr>
              <a:t>охорона</a:t>
            </a:r>
            <a:r>
              <a:rPr lang="ru-RU" dirty="0">
                <a:latin typeface="Monotype Corsiva" pitchFamily="66" charset="0"/>
              </a:rPr>
              <a:t> і </a:t>
            </a:r>
            <a:r>
              <a:rPr lang="ru-RU" dirty="0" err="1">
                <a:latin typeface="Monotype Corsiva" pitchFamily="66" charset="0"/>
              </a:rPr>
              <a:t>раціональне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використання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водних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ресурсів</a:t>
            </a:r>
            <a:r>
              <a:rPr lang="ru-RU" dirty="0">
                <a:latin typeface="Monotype Corsiva" pitchFamily="66" charset="0"/>
              </a:rPr>
              <a:t> - </a:t>
            </a:r>
            <a:r>
              <a:rPr lang="ru-RU" dirty="0" err="1">
                <a:latin typeface="Monotype Corsiva" pitchFamily="66" charset="0"/>
              </a:rPr>
              <a:t>це</a:t>
            </a:r>
            <a:r>
              <a:rPr lang="ru-RU" dirty="0">
                <a:latin typeface="Monotype Corsiva" pitchFamily="66" charset="0"/>
              </a:rPr>
              <a:t> одна з ланок </a:t>
            </a:r>
            <a:r>
              <a:rPr lang="ru-RU" dirty="0" err="1">
                <a:latin typeface="Monotype Corsiva" pitchFamily="66" charset="0"/>
              </a:rPr>
              <a:t>комплексної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світової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проблеми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охорони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природи</a:t>
            </a:r>
            <a:r>
              <a:rPr lang="ru-RU" dirty="0">
                <a:latin typeface="Monotype Corsiva" pitchFamily="66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98743"/>
            <a:ext cx="547260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505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7487" y="2967335"/>
            <a:ext cx="4889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Дякую за увагу.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4006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4038600" cy="5832648"/>
          </a:xfrm>
        </p:spPr>
        <p:txBody>
          <a:bodyPr>
            <a:normAutofit/>
          </a:bodyPr>
          <a:lstStyle/>
          <a:p>
            <a:r>
              <a:rPr lang="ru-RU" dirty="0" err="1">
                <a:latin typeface="Monotype Corsiva" pitchFamily="66" charset="0"/>
              </a:rPr>
              <a:t>Щорічно</a:t>
            </a:r>
            <a:r>
              <a:rPr lang="ru-RU" dirty="0">
                <a:latin typeface="Monotype Corsiva" pitchFamily="66" charset="0"/>
              </a:rPr>
              <a:t> у </a:t>
            </a:r>
            <a:r>
              <a:rPr lang="ru-RU" dirty="0" err="1">
                <a:latin typeface="Monotype Corsiva" pitchFamily="66" charset="0"/>
              </a:rPr>
              <a:t>Світовий</a:t>
            </a:r>
            <a:r>
              <a:rPr lang="ru-RU" dirty="0">
                <a:latin typeface="Monotype Corsiva" pitchFamily="66" charset="0"/>
              </a:rPr>
              <a:t> океан </a:t>
            </a:r>
            <a:r>
              <a:rPr lang="ru-RU" dirty="0" err="1">
                <a:latin typeface="Monotype Corsiva" pitchFamily="66" charset="0"/>
              </a:rPr>
              <a:t>потрапляє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понад</a:t>
            </a:r>
            <a:r>
              <a:rPr lang="ru-RU" dirty="0">
                <a:latin typeface="Monotype Corsiva" pitchFamily="66" charset="0"/>
              </a:rPr>
              <a:t> 10 млн. т </a:t>
            </a:r>
            <a:r>
              <a:rPr lang="ru-RU" dirty="0" err="1">
                <a:latin typeface="Monotype Corsiva" pitchFamily="66" charset="0"/>
              </a:rPr>
              <a:t>нафти</a:t>
            </a:r>
            <a:r>
              <a:rPr lang="ru-RU" dirty="0">
                <a:latin typeface="Monotype Corsiva" pitchFamily="66" charset="0"/>
              </a:rPr>
              <a:t> і до 20% </a:t>
            </a:r>
            <a:r>
              <a:rPr lang="ru-RU" dirty="0" err="1">
                <a:latin typeface="Monotype Corsiva" pitchFamily="66" charset="0"/>
              </a:rPr>
              <a:t>його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площі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вже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покриті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нафтовою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плівкою</a:t>
            </a:r>
            <a:r>
              <a:rPr lang="ru-RU" dirty="0">
                <a:latin typeface="Monotype Corsiva" pitchFamily="66" charset="0"/>
              </a:rPr>
              <a:t>. У першу </a:t>
            </a:r>
            <a:r>
              <a:rPr lang="ru-RU" dirty="0" err="1">
                <a:latin typeface="Monotype Corsiva" pitchFamily="66" charset="0"/>
              </a:rPr>
              <a:t>чергу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це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пов'язано</a:t>
            </a:r>
            <a:r>
              <a:rPr lang="ru-RU" dirty="0">
                <a:latin typeface="Monotype Corsiva" pitchFamily="66" charset="0"/>
              </a:rPr>
              <a:t> з </a:t>
            </a:r>
            <a:r>
              <a:rPr lang="ru-RU" dirty="0" err="1">
                <a:latin typeface="Monotype Corsiva" pitchFamily="66" charset="0"/>
              </a:rPr>
              <a:t>тим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що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видобуток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нафти</a:t>
            </a:r>
            <a:r>
              <a:rPr lang="ru-RU" dirty="0">
                <a:latin typeface="Monotype Corsiva" pitchFamily="66" charset="0"/>
              </a:rPr>
              <a:t> і газу в </a:t>
            </a:r>
            <a:r>
              <a:rPr lang="ru-RU" dirty="0" err="1">
                <a:latin typeface="Monotype Corsiva" pitchFamily="66" charset="0"/>
              </a:rPr>
              <a:t>Світовому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океані</a:t>
            </a:r>
            <a:r>
              <a:rPr lang="ru-RU" dirty="0">
                <a:latin typeface="Monotype Corsiva" pitchFamily="66" charset="0"/>
              </a:rPr>
              <a:t> стала </a:t>
            </a:r>
            <a:r>
              <a:rPr lang="ru-RU" dirty="0" err="1">
                <a:latin typeface="Monotype Corsiva" pitchFamily="66" charset="0"/>
              </a:rPr>
              <a:t>найважливішим</a:t>
            </a:r>
            <a:r>
              <a:rPr lang="ru-RU" dirty="0">
                <a:latin typeface="Monotype Corsiva" pitchFamily="66" charset="0"/>
              </a:rPr>
              <a:t> компонентом </a:t>
            </a:r>
            <a:r>
              <a:rPr lang="ru-RU" dirty="0" err="1">
                <a:latin typeface="Monotype Corsiva" pitchFamily="66" charset="0"/>
              </a:rPr>
              <a:t>нафтогазового</a:t>
            </a:r>
            <a:r>
              <a:rPr lang="ru-RU" dirty="0">
                <a:latin typeface="Monotype Corsiva" pitchFamily="66" charset="0"/>
              </a:rPr>
              <a:t> комплексу.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784"/>
            <a:ext cx="430047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411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620688"/>
            <a:ext cx="4038600" cy="5505475"/>
          </a:xfrm>
        </p:spPr>
        <p:txBody>
          <a:bodyPr>
            <a:normAutofit fontScale="92500"/>
          </a:bodyPr>
          <a:lstStyle/>
          <a:p>
            <a:r>
              <a:rPr lang="ru-RU" dirty="0" err="1">
                <a:latin typeface="Monotype Corsiva" pitchFamily="66" charset="0"/>
              </a:rPr>
              <a:t>Забруднення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гідросфери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водним</a:t>
            </a:r>
            <a:r>
              <a:rPr lang="ru-RU" dirty="0">
                <a:latin typeface="Monotype Corsiva" pitchFamily="66" charset="0"/>
              </a:rPr>
              <a:t> транспортом </a:t>
            </a:r>
            <a:r>
              <a:rPr lang="ru-RU" dirty="0" err="1">
                <a:latin typeface="Monotype Corsiva" pitchFamily="66" charset="0"/>
              </a:rPr>
              <a:t>відбувається</a:t>
            </a:r>
            <a:r>
              <a:rPr lang="ru-RU" dirty="0">
                <a:latin typeface="Monotype Corsiva" pitchFamily="66" charset="0"/>
              </a:rPr>
              <a:t> по </a:t>
            </a:r>
            <a:r>
              <a:rPr lang="ru-RU" dirty="0" err="1">
                <a:latin typeface="Monotype Corsiva" pitchFamily="66" charset="0"/>
              </a:rPr>
              <a:t>двох</a:t>
            </a:r>
            <a:r>
              <a:rPr lang="ru-RU" dirty="0">
                <a:latin typeface="Monotype Corsiva" pitchFamily="66" charset="0"/>
              </a:rPr>
              <a:t> каналах. </a:t>
            </a:r>
            <a:r>
              <a:rPr lang="ru-RU" dirty="0" err="1">
                <a:latin typeface="Monotype Corsiva" pitchFamily="66" charset="0"/>
              </a:rPr>
              <a:t>По-перше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морські</a:t>
            </a:r>
            <a:r>
              <a:rPr lang="ru-RU" dirty="0">
                <a:latin typeface="Monotype Corsiva" pitchFamily="66" charset="0"/>
              </a:rPr>
              <a:t> та </a:t>
            </a:r>
            <a:r>
              <a:rPr lang="ru-RU" dirty="0" err="1">
                <a:latin typeface="Monotype Corsiva" pitchFamily="66" charset="0"/>
              </a:rPr>
              <a:t>річкові</a:t>
            </a:r>
            <a:r>
              <a:rPr lang="ru-RU" dirty="0">
                <a:latin typeface="Monotype Corsiva" pitchFamily="66" charset="0"/>
              </a:rPr>
              <a:t> судна </a:t>
            </a:r>
            <a:r>
              <a:rPr lang="ru-RU" dirty="0" err="1">
                <a:latin typeface="Monotype Corsiva" pitchFamily="66" charset="0"/>
              </a:rPr>
              <a:t>забруднюють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її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відходами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які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отримуються</a:t>
            </a:r>
            <a:r>
              <a:rPr lang="ru-RU" dirty="0">
                <a:latin typeface="Monotype Corsiva" pitchFamily="66" charset="0"/>
              </a:rPr>
              <a:t> в </a:t>
            </a:r>
            <a:r>
              <a:rPr lang="ru-RU" dirty="0" err="1">
                <a:latin typeface="Monotype Corsiva" pitchFamily="66" charset="0"/>
              </a:rPr>
              <a:t>результаті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експлуатаційної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діяльності</a:t>
            </a:r>
            <a:r>
              <a:rPr lang="ru-RU" dirty="0">
                <a:latin typeface="Monotype Corsiva" pitchFamily="66" charset="0"/>
              </a:rPr>
              <a:t>, і, </a:t>
            </a:r>
            <a:r>
              <a:rPr lang="ru-RU" dirty="0" err="1">
                <a:latin typeface="Monotype Corsiva" pitchFamily="66" charset="0"/>
              </a:rPr>
              <a:t>по-друге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викидами</a:t>
            </a:r>
            <a:r>
              <a:rPr lang="ru-RU" dirty="0">
                <a:latin typeface="Monotype Corsiva" pitchFamily="66" charset="0"/>
              </a:rPr>
              <a:t> в </a:t>
            </a:r>
            <a:r>
              <a:rPr lang="ru-RU" dirty="0" err="1">
                <a:latin typeface="Monotype Corsiva" pitchFamily="66" charset="0"/>
              </a:rPr>
              <a:t>разі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аварій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токсичних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вантажів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здебільшого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нафти</a:t>
            </a:r>
            <a:r>
              <a:rPr lang="ru-RU" dirty="0">
                <a:latin typeface="Monotype Corsiva" pitchFamily="66" charset="0"/>
              </a:rPr>
              <a:t> і </a:t>
            </a:r>
            <a:r>
              <a:rPr lang="ru-RU" dirty="0" err="1">
                <a:latin typeface="Monotype Corsiva" pitchFamily="66" charset="0"/>
              </a:rPr>
              <a:t>нафтопродуктів</a:t>
            </a:r>
            <a:r>
              <a:rPr lang="ru-RU" dirty="0">
                <a:latin typeface="Monotype Corsiva" pitchFamily="66" charset="0"/>
              </a:rPr>
              <a:t>.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6" y="1844824"/>
            <a:ext cx="470452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095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4038600" cy="4525963"/>
          </a:xfrm>
        </p:spPr>
        <p:txBody>
          <a:bodyPr/>
          <a:lstStyle/>
          <a:p>
            <a:r>
              <a:rPr lang="ru-RU" dirty="0" err="1">
                <a:latin typeface="Monotype Corsiva" pitchFamily="66" charset="0"/>
              </a:rPr>
              <a:t>Енергетичні</a:t>
            </a:r>
            <a:r>
              <a:rPr lang="ru-RU" dirty="0">
                <a:latin typeface="Monotype Corsiva" pitchFamily="66" charset="0"/>
              </a:rPr>
              <a:t> установки суден (в основному </a:t>
            </a:r>
            <a:r>
              <a:rPr lang="ru-RU" dirty="0" err="1">
                <a:latin typeface="Monotype Corsiva" pitchFamily="66" charset="0"/>
              </a:rPr>
              <a:t>дизельні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двигуни</a:t>
            </a:r>
            <a:r>
              <a:rPr lang="ru-RU" dirty="0">
                <a:latin typeface="Monotype Corsiva" pitchFamily="66" charset="0"/>
              </a:rPr>
              <a:t>) </a:t>
            </a:r>
            <a:r>
              <a:rPr lang="ru-RU" dirty="0" err="1">
                <a:latin typeface="Monotype Corsiva" pitchFamily="66" charset="0"/>
              </a:rPr>
              <a:t>постійно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забруднюють</a:t>
            </a:r>
            <a:r>
              <a:rPr lang="ru-RU" dirty="0">
                <a:latin typeface="Monotype Corsiva" pitchFamily="66" charset="0"/>
              </a:rPr>
              <a:t> атмосферу, </a:t>
            </a:r>
            <a:r>
              <a:rPr lang="ru-RU" dirty="0" err="1">
                <a:latin typeface="Monotype Corsiva" pitchFamily="66" charset="0"/>
              </a:rPr>
              <a:t>звідки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токсичні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речовини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частково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або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майже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повністю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потрапляють</a:t>
            </a:r>
            <a:r>
              <a:rPr lang="ru-RU" dirty="0">
                <a:latin typeface="Monotype Corsiva" pitchFamily="66" charset="0"/>
              </a:rPr>
              <a:t> у води </a:t>
            </a:r>
            <a:r>
              <a:rPr lang="ru-RU" dirty="0" err="1">
                <a:latin typeface="Monotype Corsiva" pitchFamily="66" charset="0"/>
              </a:rPr>
              <a:t>річок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морів</a:t>
            </a:r>
            <a:r>
              <a:rPr lang="ru-RU" dirty="0">
                <a:latin typeface="Monotype Corsiva" pitchFamily="66" charset="0"/>
              </a:rPr>
              <a:t> і </a:t>
            </a:r>
            <a:r>
              <a:rPr lang="ru-RU" dirty="0" err="1">
                <a:latin typeface="Monotype Corsiva" pitchFamily="66" charset="0"/>
              </a:rPr>
              <a:t>океанів</a:t>
            </a:r>
            <a:r>
              <a:rPr lang="ru-RU" dirty="0">
                <a:latin typeface="Monotype Corsiva" pitchFamily="66" charset="0"/>
              </a:rPr>
              <a:t>. 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225" y="548680"/>
            <a:ext cx="47625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737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35202" y="1628800"/>
            <a:ext cx="3640669" cy="5040560"/>
          </a:xfrm>
        </p:spPr>
        <p:txBody>
          <a:bodyPr>
            <a:normAutofit/>
          </a:bodyPr>
          <a:lstStyle/>
          <a:p>
            <a:r>
              <a:rPr lang="ru-RU" dirty="0">
                <a:latin typeface="Monotype Corsiva" pitchFamily="66" charset="0"/>
              </a:rPr>
              <a:t>На танкерах, </a:t>
            </a:r>
            <a:r>
              <a:rPr lang="ru-RU" dirty="0" err="1">
                <a:latin typeface="Monotype Corsiva" pitchFamily="66" charset="0"/>
              </a:rPr>
              <a:t>що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перевозять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нафту</a:t>
            </a:r>
            <a:r>
              <a:rPr lang="ru-RU" dirty="0">
                <a:latin typeface="Monotype Corsiva" pitchFamily="66" charset="0"/>
              </a:rPr>
              <a:t> та </a:t>
            </a:r>
            <a:r>
              <a:rPr lang="ru-RU" dirty="0" err="1">
                <a:latin typeface="Monotype Corsiva" pitchFamily="66" charset="0"/>
              </a:rPr>
              <a:t>її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похідні</a:t>
            </a:r>
            <a:r>
              <a:rPr lang="ru-RU" dirty="0">
                <a:latin typeface="Monotype Corsiva" pitchFamily="66" charset="0"/>
              </a:rPr>
              <a:t>, перед кожною </a:t>
            </a:r>
            <a:r>
              <a:rPr lang="ru-RU" dirty="0" err="1">
                <a:latin typeface="Monotype Corsiva" pitchFamily="66" charset="0"/>
              </a:rPr>
              <a:t>черговою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завантаженням</a:t>
            </a:r>
            <a:r>
              <a:rPr lang="ru-RU" dirty="0">
                <a:latin typeface="Monotype Corsiva" pitchFamily="66" charset="0"/>
              </a:rPr>
              <a:t>, як правило, </a:t>
            </a:r>
            <a:r>
              <a:rPr lang="ru-RU" dirty="0" err="1">
                <a:latin typeface="Monotype Corsiva" pitchFamily="66" charset="0"/>
              </a:rPr>
              <a:t>промиваються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ємності</a:t>
            </a:r>
            <a:r>
              <a:rPr lang="ru-RU" dirty="0">
                <a:latin typeface="Monotype Corsiva" pitchFamily="66" charset="0"/>
              </a:rPr>
              <a:t> (танки) для </a:t>
            </a:r>
            <a:r>
              <a:rPr lang="ru-RU" dirty="0" err="1">
                <a:latin typeface="Monotype Corsiva" pitchFamily="66" charset="0"/>
              </a:rPr>
              <a:t>видалення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залишків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раніше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перевезеного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вантажу</a:t>
            </a:r>
            <a:r>
              <a:rPr lang="ru-RU" dirty="0">
                <a:latin typeface="Monotype Corsiva" pitchFamily="66" charset="0"/>
              </a:rPr>
              <a:t>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467" y="1628800"/>
            <a:ext cx="55245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250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476672"/>
            <a:ext cx="4038600" cy="5649491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>
                <a:latin typeface="Monotype Corsiva" pitchFamily="66" charset="0"/>
              </a:rPr>
              <a:t>Промивна</a:t>
            </a:r>
            <a:r>
              <a:rPr lang="ru-RU" dirty="0">
                <a:latin typeface="Monotype Corsiva" pitchFamily="66" charset="0"/>
              </a:rPr>
              <a:t> вода, а з нею і </a:t>
            </a:r>
            <a:r>
              <a:rPr lang="ru-RU" dirty="0" err="1">
                <a:latin typeface="Monotype Corsiva" pitchFamily="66" charset="0"/>
              </a:rPr>
              <a:t>залишки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вантажу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зазвичай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скидаються</a:t>
            </a:r>
            <a:r>
              <a:rPr lang="ru-RU" dirty="0">
                <a:latin typeface="Monotype Corsiva" pitchFamily="66" charset="0"/>
              </a:rPr>
              <a:t> за борт. </a:t>
            </a:r>
            <a:r>
              <a:rPr lang="ru-RU" dirty="0" err="1">
                <a:latin typeface="Monotype Corsiva" pitchFamily="66" charset="0"/>
              </a:rPr>
              <a:t>Крім</a:t>
            </a:r>
            <a:r>
              <a:rPr lang="ru-RU" dirty="0">
                <a:latin typeface="Monotype Corsiva" pitchFamily="66" charset="0"/>
              </a:rPr>
              <a:t> того, </a:t>
            </a:r>
            <a:r>
              <a:rPr lang="ru-RU" dirty="0" err="1">
                <a:latin typeface="Monotype Corsiva" pitchFamily="66" charset="0"/>
              </a:rPr>
              <a:t>після</a:t>
            </a:r>
            <a:r>
              <a:rPr lang="ru-RU" dirty="0">
                <a:latin typeface="Monotype Corsiva" pitchFamily="66" charset="0"/>
              </a:rPr>
              <a:t> доставки </a:t>
            </a:r>
            <a:r>
              <a:rPr lang="ru-RU" dirty="0" err="1">
                <a:latin typeface="Monotype Corsiva" pitchFamily="66" charset="0"/>
              </a:rPr>
              <a:t>нафтовантажів</a:t>
            </a:r>
            <a:r>
              <a:rPr lang="ru-RU" dirty="0">
                <a:latin typeface="Monotype Corsiva" pitchFamily="66" charset="0"/>
              </a:rPr>
              <a:t> в порти </a:t>
            </a:r>
            <a:r>
              <a:rPr lang="ru-RU" dirty="0" err="1">
                <a:latin typeface="Monotype Corsiva" pitchFamily="66" charset="0"/>
              </a:rPr>
              <a:t>призначення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танкери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найчастіше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направляються</a:t>
            </a:r>
            <a:r>
              <a:rPr lang="ru-RU" dirty="0">
                <a:latin typeface="Monotype Corsiva" pitchFamily="66" charset="0"/>
              </a:rPr>
              <a:t> до пункту нового </a:t>
            </a:r>
            <a:r>
              <a:rPr lang="ru-RU" dirty="0" err="1">
                <a:latin typeface="Monotype Corsiva" pitchFamily="66" charset="0"/>
              </a:rPr>
              <a:t>навантаження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порожніми</a:t>
            </a:r>
            <a:r>
              <a:rPr lang="ru-RU" dirty="0">
                <a:latin typeface="Monotype Corsiva" pitchFamily="66" charset="0"/>
              </a:rPr>
              <a:t>. У </a:t>
            </a:r>
            <a:r>
              <a:rPr lang="ru-RU" dirty="0" err="1">
                <a:latin typeface="Monotype Corsiva" pitchFamily="66" charset="0"/>
              </a:rPr>
              <a:t>цьому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випадку</a:t>
            </a:r>
            <a:r>
              <a:rPr lang="ru-RU" dirty="0">
                <a:latin typeface="Monotype Corsiva" pitchFamily="66" charset="0"/>
              </a:rPr>
              <a:t> для </a:t>
            </a:r>
            <a:r>
              <a:rPr lang="ru-RU" dirty="0" err="1">
                <a:latin typeface="Monotype Corsiva" pitchFamily="66" charset="0"/>
              </a:rPr>
              <a:t>забезпечення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належної</a:t>
            </a:r>
            <a:r>
              <a:rPr lang="ru-RU" dirty="0">
                <a:latin typeface="Monotype Corsiva" pitchFamily="66" charset="0"/>
              </a:rPr>
              <a:t> опади та </a:t>
            </a:r>
            <a:r>
              <a:rPr lang="ru-RU" dirty="0" err="1">
                <a:latin typeface="Monotype Corsiva" pitchFamily="66" charset="0"/>
              </a:rPr>
              <a:t>безпеки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плавання</a:t>
            </a:r>
            <a:r>
              <a:rPr lang="ru-RU" dirty="0">
                <a:latin typeface="Monotype Corsiva" pitchFamily="66" charset="0"/>
              </a:rPr>
              <a:t> танки судна </a:t>
            </a:r>
            <a:r>
              <a:rPr lang="ru-RU" dirty="0" err="1">
                <a:latin typeface="Monotype Corsiva" pitchFamily="66" charset="0"/>
              </a:rPr>
              <a:t>наповнюються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баластної</a:t>
            </a:r>
            <a:r>
              <a:rPr lang="ru-RU" dirty="0">
                <a:latin typeface="Monotype Corsiva" pitchFamily="66" charset="0"/>
              </a:rPr>
              <a:t> водою. </a:t>
            </a:r>
            <a:r>
              <a:rPr lang="ru-RU" dirty="0" err="1">
                <a:latin typeface="Monotype Corsiva" pitchFamily="66" charset="0"/>
              </a:rPr>
              <a:t>Ця</a:t>
            </a:r>
            <a:r>
              <a:rPr lang="ru-RU" dirty="0">
                <a:latin typeface="Monotype Corsiva" pitchFamily="66" charset="0"/>
              </a:rPr>
              <a:t> вода </a:t>
            </a:r>
            <a:r>
              <a:rPr lang="ru-RU" dirty="0" err="1">
                <a:latin typeface="Monotype Corsiva" pitchFamily="66" charset="0"/>
              </a:rPr>
              <a:t>забруднюється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нафтовими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залишками</a:t>
            </a:r>
            <a:r>
              <a:rPr lang="ru-RU" dirty="0">
                <a:latin typeface="Monotype Corsiva" pitchFamily="66" charset="0"/>
              </a:rPr>
              <a:t>, а перед </a:t>
            </a:r>
            <a:r>
              <a:rPr lang="ru-RU" dirty="0" err="1">
                <a:latin typeface="Monotype Corsiva" pitchFamily="66" charset="0"/>
              </a:rPr>
              <a:t>завантаженням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нафти</a:t>
            </a:r>
            <a:r>
              <a:rPr lang="ru-RU" dirty="0">
                <a:latin typeface="Monotype Corsiva" pitchFamily="66" charset="0"/>
              </a:rPr>
              <a:t> і </a:t>
            </a:r>
            <a:r>
              <a:rPr lang="ru-RU" dirty="0" err="1">
                <a:latin typeface="Monotype Corsiva" pitchFamily="66" charset="0"/>
              </a:rPr>
              <a:t>нафтопродуктів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виливається</a:t>
            </a:r>
            <a:r>
              <a:rPr lang="ru-RU" dirty="0">
                <a:latin typeface="Monotype Corsiva" pitchFamily="66" charset="0"/>
              </a:rPr>
              <a:t> в море.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28687"/>
            <a:ext cx="5011316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361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951" y="1634479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>
                <a:latin typeface="Monotype Corsiva" pitchFamily="66" charset="0"/>
              </a:rPr>
              <a:t>Відбувається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забруднення</a:t>
            </a:r>
            <a:r>
              <a:rPr lang="ru-RU" dirty="0">
                <a:latin typeface="Monotype Corsiva" pitchFamily="66" charset="0"/>
              </a:rPr>
              <a:t> океану та </a:t>
            </a:r>
            <a:r>
              <a:rPr lang="ru-RU" dirty="0" err="1">
                <a:latin typeface="Monotype Corsiva" pitchFamily="66" charset="0"/>
              </a:rPr>
              <a:t>іншими</a:t>
            </a:r>
            <a:r>
              <a:rPr lang="ru-RU" dirty="0">
                <a:latin typeface="Monotype Corsiva" pitchFamily="66" charset="0"/>
              </a:rPr>
              <a:t> видами </a:t>
            </a:r>
            <a:r>
              <a:rPr lang="ru-RU" dirty="0" err="1">
                <a:latin typeface="Monotype Corsiva" pitchFamily="66" charset="0"/>
              </a:rPr>
              <a:t>відходів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промисловості</a:t>
            </a:r>
            <a:r>
              <a:rPr lang="ru-RU" dirty="0">
                <a:latin typeface="Monotype Corsiva" pitchFamily="66" charset="0"/>
              </a:rPr>
              <a:t>. У </a:t>
            </a:r>
            <a:r>
              <a:rPr lang="ru-RU" dirty="0" err="1">
                <a:latin typeface="Monotype Corsiva" pitchFamily="66" charset="0"/>
              </a:rPr>
              <a:t>всі</a:t>
            </a:r>
            <a:r>
              <a:rPr lang="ru-RU" dirty="0">
                <a:latin typeface="Monotype Corsiva" pitchFamily="66" charset="0"/>
              </a:rPr>
              <a:t> моря </a:t>
            </a:r>
            <a:r>
              <a:rPr lang="ru-RU" dirty="0" err="1">
                <a:latin typeface="Monotype Corsiva" pitchFamily="66" charset="0"/>
              </a:rPr>
              <a:t>світу</a:t>
            </a:r>
            <a:r>
              <a:rPr lang="ru-RU" dirty="0">
                <a:latin typeface="Monotype Corsiva" pitchFamily="66" charset="0"/>
              </a:rPr>
              <a:t> скинуто </a:t>
            </a:r>
            <a:r>
              <a:rPr lang="ru-RU" dirty="0" err="1">
                <a:latin typeface="Monotype Corsiva" pitchFamily="66" charset="0"/>
              </a:rPr>
              <a:t>понад</a:t>
            </a:r>
            <a:r>
              <a:rPr lang="ru-RU" dirty="0">
                <a:latin typeface="Monotype Corsiva" pitchFamily="66" charset="0"/>
              </a:rPr>
              <a:t> 20 млрд. т </a:t>
            </a:r>
            <a:r>
              <a:rPr lang="ru-RU" dirty="0" err="1">
                <a:latin typeface="Monotype Corsiva" pitchFamily="66" charset="0"/>
              </a:rPr>
              <a:t>сміття</a:t>
            </a:r>
            <a:r>
              <a:rPr lang="ru-RU" dirty="0">
                <a:latin typeface="Monotype Corsiva" pitchFamily="66" charset="0"/>
              </a:rPr>
              <a:t>. </a:t>
            </a:r>
            <a:r>
              <a:rPr lang="ru-RU" dirty="0" err="1">
                <a:latin typeface="Monotype Corsiva" pitchFamily="66" charset="0"/>
              </a:rPr>
              <a:t>Підраховано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що</a:t>
            </a:r>
            <a:r>
              <a:rPr lang="ru-RU" dirty="0">
                <a:latin typeface="Monotype Corsiva" pitchFamily="66" charset="0"/>
              </a:rPr>
              <a:t> на 1 кв. км океану </a:t>
            </a:r>
            <a:r>
              <a:rPr lang="ru-RU" dirty="0" err="1">
                <a:latin typeface="Monotype Corsiva" pitchFamily="66" charset="0"/>
              </a:rPr>
              <a:t>припадає</a:t>
            </a:r>
            <a:r>
              <a:rPr lang="ru-RU" dirty="0">
                <a:latin typeface="Monotype Corsiva" pitchFamily="66" charset="0"/>
              </a:rPr>
              <a:t> в </a:t>
            </a:r>
            <a:r>
              <a:rPr lang="ru-RU" dirty="0" err="1">
                <a:latin typeface="Monotype Corsiva" pitchFamily="66" charset="0"/>
              </a:rPr>
              <a:t>середньому</a:t>
            </a:r>
            <a:r>
              <a:rPr lang="ru-RU" dirty="0">
                <a:latin typeface="Monotype Corsiva" pitchFamily="66" charset="0"/>
              </a:rPr>
              <a:t> 17 т </a:t>
            </a:r>
            <a:r>
              <a:rPr lang="ru-RU" dirty="0" err="1">
                <a:latin typeface="Monotype Corsiva" pitchFamily="66" charset="0"/>
              </a:rPr>
              <a:t>покидьків</a:t>
            </a:r>
            <a:r>
              <a:rPr lang="ru-RU" dirty="0">
                <a:latin typeface="Monotype Corsiva" pitchFamily="66" charset="0"/>
              </a:rPr>
              <a:t>. </a:t>
            </a:r>
            <a:r>
              <a:rPr lang="ru-RU" dirty="0" err="1">
                <a:latin typeface="Monotype Corsiva" pitchFamily="66" charset="0"/>
              </a:rPr>
              <a:t>Зафіксовано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що</a:t>
            </a:r>
            <a:r>
              <a:rPr lang="ru-RU" dirty="0">
                <a:latin typeface="Monotype Corsiva" pitchFamily="66" charset="0"/>
              </a:rPr>
              <a:t> за один день в </a:t>
            </a:r>
            <a:r>
              <a:rPr lang="ru-RU" dirty="0" err="1">
                <a:latin typeface="Monotype Corsiva" pitchFamily="66" charset="0"/>
              </a:rPr>
              <a:t>Північне</a:t>
            </a:r>
            <a:r>
              <a:rPr lang="ru-RU" dirty="0">
                <a:latin typeface="Monotype Corsiva" pitchFamily="66" charset="0"/>
              </a:rPr>
              <a:t> море </a:t>
            </a:r>
            <a:r>
              <a:rPr lang="ru-RU" dirty="0" err="1">
                <a:latin typeface="Monotype Corsiva" pitchFamily="66" charset="0"/>
              </a:rPr>
              <a:t>було</a:t>
            </a:r>
            <a:r>
              <a:rPr lang="ru-RU" dirty="0">
                <a:latin typeface="Monotype Corsiva" pitchFamily="66" charset="0"/>
              </a:rPr>
              <a:t> скинуто 98 тис. т </a:t>
            </a:r>
            <a:r>
              <a:rPr lang="ru-RU" dirty="0" err="1">
                <a:latin typeface="Monotype Corsiva" pitchFamily="66" charset="0"/>
              </a:rPr>
              <a:t>покидьків</a:t>
            </a:r>
            <a:r>
              <a:rPr lang="ru-RU" dirty="0">
                <a:latin typeface="Monotype Corsiva" pitchFamily="66" charset="0"/>
              </a:rPr>
              <a:t>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44823"/>
            <a:ext cx="5004048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017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548680"/>
            <a:ext cx="4495800" cy="619268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latin typeface="Monotype Corsiva" pitchFamily="66" charset="0"/>
              </a:rPr>
              <a:t>Підземні</a:t>
            </a:r>
            <a:r>
              <a:rPr lang="ru-RU" dirty="0">
                <a:latin typeface="Monotype Corsiva" pitchFamily="66" charset="0"/>
              </a:rPr>
              <a:t> води (особливо </a:t>
            </a:r>
            <a:r>
              <a:rPr lang="ru-RU" dirty="0" err="1">
                <a:latin typeface="Monotype Corsiva" pitchFamily="66" charset="0"/>
              </a:rPr>
              <a:t>верхніх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неглибоко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залягають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водоносних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горизонтів</a:t>
            </a:r>
            <a:r>
              <a:rPr lang="ru-RU" dirty="0">
                <a:latin typeface="Monotype Corsiva" pitchFamily="66" charset="0"/>
              </a:rPr>
              <a:t>) </a:t>
            </a:r>
            <a:r>
              <a:rPr lang="ru-RU" dirty="0" err="1">
                <a:latin typeface="Monotype Corsiva" pitchFamily="66" charset="0"/>
              </a:rPr>
              <a:t>слідом</a:t>
            </a:r>
            <a:r>
              <a:rPr lang="ru-RU" dirty="0">
                <a:latin typeface="Monotype Corsiva" pitchFamily="66" charset="0"/>
              </a:rPr>
              <a:t> за </a:t>
            </a:r>
            <a:r>
              <a:rPr lang="ru-RU" dirty="0" err="1">
                <a:latin typeface="Monotype Corsiva" pitchFamily="66" charset="0"/>
              </a:rPr>
              <a:t>іншими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елементами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навколишнього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середовища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відчувають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забруднююча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вплив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господарської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діяльності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людини</a:t>
            </a:r>
            <a:r>
              <a:rPr lang="ru-RU" dirty="0">
                <a:latin typeface="Monotype Corsiva" pitchFamily="66" charset="0"/>
              </a:rPr>
              <a:t>. </a:t>
            </a:r>
            <a:r>
              <a:rPr lang="ru-RU" dirty="0" err="1">
                <a:latin typeface="Monotype Corsiva" pitchFamily="66" charset="0"/>
              </a:rPr>
              <a:t>Підземні</a:t>
            </a:r>
            <a:r>
              <a:rPr lang="ru-RU" dirty="0">
                <a:latin typeface="Monotype Corsiva" pitchFamily="66" charset="0"/>
              </a:rPr>
              <a:t> води </a:t>
            </a:r>
            <a:r>
              <a:rPr lang="ru-RU" dirty="0" err="1">
                <a:latin typeface="Monotype Corsiva" pitchFamily="66" charset="0"/>
              </a:rPr>
              <a:t>страждають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від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забруднень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нафтових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промислів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підприємств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гірничодобувної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промисловості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полів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фільтрації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шламонакопичувачів</a:t>
            </a:r>
            <a:r>
              <a:rPr lang="ru-RU" dirty="0">
                <a:latin typeface="Monotype Corsiva" pitchFamily="66" charset="0"/>
              </a:rPr>
              <a:t> і </a:t>
            </a:r>
            <a:r>
              <a:rPr lang="ru-RU" dirty="0" err="1">
                <a:latin typeface="Monotype Corsiva" pitchFamily="66" charset="0"/>
              </a:rPr>
              <a:t>відвалів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металургійних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заводів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сховищ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хімічних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відходів</a:t>
            </a:r>
            <a:r>
              <a:rPr lang="ru-RU" dirty="0">
                <a:latin typeface="Monotype Corsiva" pitchFamily="66" charset="0"/>
              </a:rPr>
              <a:t> і добрив, </a:t>
            </a:r>
            <a:r>
              <a:rPr lang="ru-RU" dirty="0" err="1">
                <a:latin typeface="Monotype Corsiva" pitchFamily="66" charset="0"/>
              </a:rPr>
              <a:t>звалищ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тваринницьких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комплексів</a:t>
            </a:r>
            <a:r>
              <a:rPr lang="ru-RU" dirty="0">
                <a:latin typeface="Monotype Corsiva" pitchFamily="66" charset="0"/>
              </a:rPr>
              <a:t>, не </a:t>
            </a:r>
            <a:r>
              <a:rPr lang="ru-RU" dirty="0" err="1">
                <a:latin typeface="Monotype Corsiva" pitchFamily="66" charset="0"/>
              </a:rPr>
              <a:t>каналізованих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населених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пунктів</a:t>
            </a:r>
            <a:r>
              <a:rPr lang="ru-RU" dirty="0">
                <a:latin typeface="Monotype Corsiva" pitchFamily="66" charset="0"/>
              </a:rPr>
              <a:t>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2060848"/>
            <a:ext cx="451250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391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err="1">
                <a:latin typeface="Monotype Corsiva" pitchFamily="66" charset="0"/>
              </a:rPr>
              <a:t>Методи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очищення</a:t>
            </a:r>
            <a:r>
              <a:rPr lang="ru-RU" dirty="0">
                <a:latin typeface="Monotype Corsiva" pitchFamily="66" charset="0"/>
              </a:rPr>
              <a:t> вод </a:t>
            </a:r>
            <a:r>
              <a:rPr lang="ru-RU" dirty="0" err="1">
                <a:latin typeface="Monotype Corsiva" pitchFamily="66" charset="0"/>
              </a:rPr>
              <a:t>Світового</a:t>
            </a:r>
            <a:r>
              <a:rPr lang="ru-RU" dirty="0">
                <a:latin typeface="Monotype Corsiva" pitchFamily="66" charset="0"/>
              </a:rPr>
              <a:t> океану </a:t>
            </a:r>
            <a:r>
              <a:rPr lang="ru-RU" dirty="0" err="1">
                <a:latin typeface="Monotype Corsiva" pitchFamily="66" charset="0"/>
              </a:rPr>
              <a:t>від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нафти</a:t>
            </a:r>
            <a:r>
              <a:rPr lang="ru-RU" dirty="0">
                <a:latin typeface="Monotype Corsiva" pitchFamily="66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latin typeface="Monotype Corsiva" pitchFamily="66" charset="0"/>
              </a:rPr>
              <a:t>· </a:t>
            </a:r>
            <a:r>
              <a:rPr lang="ru-RU" dirty="0" err="1">
                <a:latin typeface="Monotype Corsiva" pitchFamily="66" charset="0"/>
              </a:rPr>
              <a:t>Локалізація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ділянки</a:t>
            </a:r>
            <a:r>
              <a:rPr lang="ru-RU" dirty="0">
                <a:latin typeface="Monotype Corsiva" pitchFamily="66" charset="0"/>
              </a:rPr>
              <a:t> (за </a:t>
            </a:r>
            <a:r>
              <a:rPr lang="ru-RU" dirty="0" err="1">
                <a:latin typeface="Monotype Corsiva" pitchFamily="66" charset="0"/>
              </a:rPr>
              <a:t>допомогою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плаваючих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огорож</a:t>
            </a:r>
            <a:r>
              <a:rPr lang="ru-RU" dirty="0">
                <a:latin typeface="Monotype Corsiva" pitchFamily="66" charset="0"/>
              </a:rPr>
              <a:t> - </a:t>
            </a:r>
            <a:r>
              <a:rPr lang="ru-RU" dirty="0" err="1">
                <a:latin typeface="Monotype Corsiva" pitchFamily="66" charset="0"/>
              </a:rPr>
              <a:t>бонів</a:t>
            </a:r>
            <a:r>
              <a:rPr lang="ru-RU" dirty="0">
                <a:latin typeface="Monotype Corsiva" pitchFamily="66" charset="0"/>
              </a:rPr>
              <a:t>) </a:t>
            </a:r>
          </a:p>
          <a:p>
            <a:pPr marL="0" indent="0">
              <a:buNone/>
            </a:pPr>
            <a:r>
              <a:rPr lang="ru-RU" dirty="0">
                <a:latin typeface="Monotype Corsiva" pitchFamily="66" charset="0"/>
              </a:rPr>
              <a:t>· </a:t>
            </a:r>
            <a:r>
              <a:rPr lang="ru-RU" dirty="0" err="1">
                <a:latin typeface="Monotype Corsiva" pitchFamily="66" charset="0"/>
              </a:rPr>
              <a:t>Спалювання</a:t>
            </a:r>
            <a:r>
              <a:rPr lang="ru-RU" dirty="0">
                <a:latin typeface="Monotype Corsiva" pitchFamily="66" charset="0"/>
              </a:rPr>
              <a:t> на </a:t>
            </a:r>
            <a:r>
              <a:rPr lang="ru-RU" dirty="0" err="1">
                <a:latin typeface="Monotype Corsiva" pitchFamily="66" charset="0"/>
              </a:rPr>
              <a:t>локалізованих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ділянках</a:t>
            </a:r>
            <a:r>
              <a:rPr lang="ru-RU" dirty="0">
                <a:latin typeface="Monotype Corsiva" pitchFamily="66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latin typeface="Monotype Corsiva" pitchFamily="66" charset="0"/>
              </a:rPr>
              <a:t>· </a:t>
            </a:r>
            <a:r>
              <a:rPr lang="ru-RU" dirty="0" err="1">
                <a:latin typeface="Monotype Corsiva" pitchFamily="66" charset="0"/>
              </a:rPr>
              <a:t>Видалення</a:t>
            </a:r>
            <a:r>
              <a:rPr lang="ru-RU" dirty="0">
                <a:latin typeface="Monotype Corsiva" pitchFamily="66" charset="0"/>
              </a:rPr>
              <a:t> за </a:t>
            </a:r>
            <a:r>
              <a:rPr lang="ru-RU" dirty="0" err="1">
                <a:latin typeface="Monotype Corsiva" pitchFamily="66" charset="0"/>
              </a:rPr>
              <a:t>допомогою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піску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обробленого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особливим</a:t>
            </a:r>
            <a:r>
              <a:rPr lang="ru-RU" dirty="0">
                <a:latin typeface="Monotype Corsiva" pitchFamily="66" charset="0"/>
              </a:rPr>
              <a:t> складом </a:t>
            </a:r>
          </a:p>
          <a:p>
            <a:pPr marL="0" indent="0">
              <a:buNone/>
            </a:pPr>
            <a:r>
              <a:rPr lang="ru-RU" dirty="0">
                <a:latin typeface="Monotype Corsiva" pitchFamily="66" charset="0"/>
              </a:rPr>
              <a:t>в </a:t>
            </a:r>
            <a:r>
              <a:rPr lang="ru-RU" dirty="0" err="1">
                <a:latin typeface="Monotype Corsiva" pitchFamily="66" charset="0"/>
              </a:rPr>
              <a:t>результаті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чого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нафту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прилипає</a:t>
            </a:r>
            <a:r>
              <a:rPr lang="ru-RU" dirty="0">
                <a:latin typeface="Monotype Corsiva" pitchFamily="66" charset="0"/>
              </a:rPr>
              <a:t> до зернам </a:t>
            </a:r>
            <a:r>
              <a:rPr lang="ru-RU" dirty="0" err="1">
                <a:latin typeface="Monotype Corsiva" pitchFamily="66" charset="0"/>
              </a:rPr>
              <a:t>піску</a:t>
            </a:r>
            <a:r>
              <a:rPr lang="ru-RU" dirty="0">
                <a:latin typeface="Monotype Corsiva" pitchFamily="66" charset="0"/>
              </a:rPr>
              <a:t> і </a:t>
            </a:r>
            <a:r>
              <a:rPr lang="ru-RU" dirty="0" err="1">
                <a:latin typeface="Monotype Corsiva" pitchFamily="66" charset="0"/>
              </a:rPr>
              <a:t>опускається</a:t>
            </a:r>
            <a:r>
              <a:rPr lang="ru-RU" dirty="0">
                <a:latin typeface="Monotype Corsiva" pitchFamily="66" charset="0"/>
              </a:rPr>
              <a:t> на дно.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4602088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981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690</Words>
  <Application>Microsoft Office PowerPoint</Application>
  <PresentationFormat>Экран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Глобальні проблеми світового океану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Глобальні проблеми світового океану</dc:title>
  <dc:creator>1</dc:creator>
  <cp:lastModifiedBy>1</cp:lastModifiedBy>
  <cp:revision>3</cp:revision>
  <dcterms:created xsi:type="dcterms:W3CDTF">2014-05-07T03:53:48Z</dcterms:created>
  <dcterms:modified xsi:type="dcterms:W3CDTF">2014-05-07T04:23:43Z</dcterms:modified>
</cp:coreProperties>
</file>