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9" r:id="rId3"/>
    <p:sldId id="262" r:id="rId4"/>
    <p:sldId id="257" r:id="rId5"/>
    <p:sldId id="258" r:id="rId6"/>
    <p:sldId id="264" r:id="rId7"/>
    <p:sldId id="265" r:id="rId8"/>
    <p:sldId id="259" r:id="rId9"/>
    <p:sldId id="263" r:id="rId10"/>
    <p:sldId id="260" r:id="rId11"/>
    <p:sldId id="261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DC36A-E7E2-479F-BE2F-044850186E51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384DC-3BBF-447D-8A7B-57224E1D75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92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653137"/>
            <a:ext cx="3943788" cy="2204864"/>
          </a:xfrm>
        </p:spPr>
        <p:txBody>
          <a:bodyPr/>
          <a:lstStyle/>
          <a:p>
            <a:r>
              <a:rPr lang="uk-UA" dirty="0" smtClean="0"/>
              <a:t>Підготували:</a:t>
            </a:r>
          </a:p>
          <a:p>
            <a:r>
              <a:rPr lang="uk-UA" dirty="0" smtClean="0"/>
              <a:t>Петренко Олександр</a:t>
            </a:r>
            <a:r>
              <a:rPr lang="en-US" dirty="0" smtClean="0"/>
              <a:t> </a:t>
            </a:r>
            <a:r>
              <a:rPr lang="uk-UA" dirty="0" smtClean="0"/>
              <a:t>та Соломка Олексій</a:t>
            </a:r>
          </a:p>
          <a:p>
            <a:r>
              <a:rPr lang="uk-UA" dirty="0" smtClean="0"/>
              <a:t>Учні 11-А класу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20688"/>
            <a:ext cx="7175351" cy="1793167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marL="182880" indent="0" algn="ctr">
              <a:buNone/>
            </a:pPr>
            <a:r>
              <a:rPr lang="uk-UA" sz="8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Озонові діри</a:t>
            </a:r>
            <a:endParaRPr lang="ru-RU" sz="80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604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8631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Відновлення</a:t>
            </a:r>
            <a:endParaRPr lang="ru-RU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836712"/>
            <a:ext cx="9144000" cy="28083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/>
              <a:t>людством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вжито</a:t>
            </a:r>
            <a:r>
              <a:rPr lang="ru-RU" dirty="0"/>
              <a:t> заходи з </a:t>
            </a:r>
            <a:r>
              <a:rPr lang="ru-RU" dirty="0" err="1"/>
              <a:t>обмеженню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хлор- і </a:t>
            </a:r>
            <a:r>
              <a:rPr lang="ru-RU" dirty="0" err="1"/>
              <a:t>бромвмісних</a:t>
            </a:r>
            <a:r>
              <a:rPr lang="ru-RU" dirty="0"/>
              <a:t> </a:t>
            </a:r>
            <a:r>
              <a:rPr lang="ru-RU" dirty="0" err="1"/>
              <a:t>фреонів</a:t>
            </a:r>
            <a:r>
              <a:rPr lang="ru-RU" dirty="0"/>
              <a:t> шляхом переходу на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фторвмісні</a:t>
            </a:r>
            <a:r>
              <a:rPr lang="ru-RU" dirty="0"/>
              <a:t> </a:t>
            </a:r>
            <a:r>
              <a:rPr lang="ru-RU" dirty="0" err="1"/>
              <a:t>фреони</a:t>
            </a:r>
            <a:r>
              <a:rPr lang="ru-RU" dirty="0"/>
              <a:t> (</a:t>
            </a:r>
            <a:r>
              <a:rPr lang="en-US" dirty="0"/>
              <a:t>CFC</a:t>
            </a:r>
            <a:r>
              <a:rPr lang="en-US" dirty="0" smtClean="0"/>
              <a:t>),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відновлення</a:t>
            </a:r>
            <a:r>
              <a:rPr lang="ru-RU" dirty="0"/>
              <a:t> озонового шару </a:t>
            </a:r>
            <a:r>
              <a:rPr lang="ru-RU" dirty="0" err="1"/>
              <a:t>триватиме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десятиріч</a:t>
            </a:r>
            <a:r>
              <a:rPr lang="ru-RU" dirty="0"/>
              <a:t>. Перш за все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зумовлено</a:t>
            </a:r>
            <a:r>
              <a:rPr lang="ru-RU" dirty="0"/>
              <a:t> </a:t>
            </a:r>
            <a:r>
              <a:rPr lang="ru-RU" dirty="0" err="1"/>
              <a:t>величезним</a:t>
            </a:r>
            <a:r>
              <a:rPr lang="ru-RU" dirty="0"/>
              <a:t> </a:t>
            </a:r>
            <a:r>
              <a:rPr lang="ru-RU" dirty="0" err="1"/>
              <a:t>об'ємом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накопичених</a:t>
            </a:r>
            <a:r>
              <a:rPr lang="ru-RU" dirty="0"/>
              <a:t> в </a:t>
            </a:r>
            <a:r>
              <a:rPr lang="ru-RU" dirty="0" err="1"/>
              <a:t>атмосфері</a:t>
            </a:r>
            <a:r>
              <a:rPr lang="ru-RU" dirty="0"/>
              <a:t> </a:t>
            </a:r>
            <a:r>
              <a:rPr lang="ru-RU" dirty="0" err="1"/>
              <a:t>фреонів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час </a:t>
            </a:r>
            <a:r>
              <a:rPr lang="ru-RU" dirty="0" err="1"/>
              <a:t>життя</a:t>
            </a:r>
            <a:r>
              <a:rPr lang="ru-RU" dirty="0"/>
              <a:t> десятки і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сотні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 Тому </a:t>
            </a:r>
            <a:r>
              <a:rPr lang="ru-RU" dirty="0" err="1"/>
              <a:t>затягування</a:t>
            </a:r>
            <a:r>
              <a:rPr lang="ru-RU" dirty="0"/>
              <a:t> </a:t>
            </a:r>
            <a:r>
              <a:rPr lang="ru-RU" dirty="0" err="1"/>
              <a:t>озонової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 не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чекати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 2048 </a:t>
            </a:r>
            <a:r>
              <a:rPr lang="ru-RU" dirty="0" smtClean="0"/>
              <a:t>року.</a:t>
            </a:r>
            <a:endParaRPr lang="ru-RU" dirty="0"/>
          </a:p>
        </p:txBody>
      </p:sp>
      <p:pic>
        <p:nvPicPr>
          <p:cNvPr id="4" name="Picture 2" descr="http://telegrafist.org/wp-content/uploads/2013/09/6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295649"/>
            <a:ext cx="8905875" cy="356235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87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Упередження</a:t>
            </a:r>
            <a:r>
              <a:rPr lang="ru-RU" sz="4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00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стосовно</a:t>
            </a:r>
            <a:r>
              <a:rPr lang="ru-RU" sz="4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озоновових</a:t>
            </a:r>
            <a:r>
              <a:rPr lang="ru-RU" sz="4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дір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8970" y="1340768"/>
            <a:ext cx="9162969" cy="2376264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2600" b="1" dirty="0" err="1" smtClean="0"/>
              <a:t>Озонова</a:t>
            </a:r>
            <a:r>
              <a:rPr lang="ru-RU" sz="2600" b="1" dirty="0" smtClean="0"/>
              <a:t> </a:t>
            </a:r>
            <a:r>
              <a:rPr lang="ru-RU" sz="2600" b="1" dirty="0" err="1"/>
              <a:t>діра</a:t>
            </a:r>
            <a:r>
              <a:rPr lang="ru-RU" sz="2600" b="1" dirty="0"/>
              <a:t> повинна </a:t>
            </a:r>
            <a:r>
              <a:rPr lang="ru-RU" sz="2600" b="1" dirty="0" err="1"/>
              <a:t>розташовуватися</a:t>
            </a:r>
            <a:r>
              <a:rPr lang="ru-RU" sz="2600" b="1" dirty="0"/>
              <a:t> над </a:t>
            </a:r>
            <a:r>
              <a:rPr lang="ru-RU" sz="2600" b="1" dirty="0" err="1"/>
              <a:t>джерелами</a:t>
            </a:r>
            <a:r>
              <a:rPr lang="ru-RU" sz="2600" b="1" dirty="0"/>
              <a:t> </a:t>
            </a:r>
            <a:r>
              <a:rPr lang="ru-RU" sz="2600" b="1" dirty="0" err="1" smtClean="0"/>
              <a:t>фреонів</a:t>
            </a:r>
            <a:r>
              <a:rPr lang="ru-RU" sz="2600" b="1" dirty="0" smtClean="0"/>
              <a:t>: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/>
              <a:t>хто</a:t>
            </a:r>
            <a:r>
              <a:rPr lang="ru-RU" dirty="0"/>
              <a:t> не </a:t>
            </a:r>
            <a:r>
              <a:rPr lang="ru-RU" dirty="0" err="1"/>
              <a:t>розуміє</a:t>
            </a:r>
            <a:r>
              <a:rPr lang="ru-RU" dirty="0"/>
              <a:t>,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озонова</a:t>
            </a:r>
            <a:r>
              <a:rPr lang="ru-RU" dirty="0"/>
              <a:t> </a:t>
            </a:r>
            <a:r>
              <a:rPr lang="ru-RU" dirty="0" err="1"/>
              <a:t>діра</a:t>
            </a:r>
            <a:r>
              <a:rPr lang="ru-RU" dirty="0"/>
              <a:t> </a:t>
            </a:r>
            <a:r>
              <a:rPr lang="ru-RU" dirty="0" err="1"/>
              <a:t>утворюється</a:t>
            </a:r>
            <a:r>
              <a:rPr lang="ru-RU" dirty="0"/>
              <a:t> в </a:t>
            </a:r>
            <a:r>
              <a:rPr lang="ru-RU" dirty="0" err="1"/>
              <a:t>Антарктиці</a:t>
            </a:r>
            <a:r>
              <a:rPr lang="ru-RU" dirty="0"/>
              <a:t>, у той час як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викиди</a:t>
            </a:r>
            <a:r>
              <a:rPr lang="ru-RU" dirty="0"/>
              <a:t> </a:t>
            </a:r>
            <a:r>
              <a:rPr lang="ru-RU" dirty="0" err="1"/>
              <a:t>фреонів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в </a:t>
            </a:r>
            <a:r>
              <a:rPr lang="ru-RU" dirty="0" err="1"/>
              <a:t>Північній</a:t>
            </a:r>
            <a:r>
              <a:rPr lang="ru-RU" dirty="0"/>
              <a:t> </a:t>
            </a:r>
            <a:r>
              <a:rPr lang="ru-RU" dirty="0" err="1"/>
              <a:t>півкулі</a:t>
            </a:r>
            <a:r>
              <a:rPr lang="ru-RU" dirty="0"/>
              <a:t>. </a:t>
            </a:r>
            <a:r>
              <a:rPr lang="ru-RU" dirty="0" err="1"/>
              <a:t>Річ</a:t>
            </a:r>
            <a:r>
              <a:rPr lang="ru-RU" dirty="0"/>
              <a:t> у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фреони</a:t>
            </a:r>
            <a:r>
              <a:rPr lang="ru-RU" dirty="0"/>
              <a:t> добре </a:t>
            </a:r>
            <a:r>
              <a:rPr lang="ru-RU" dirty="0" err="1"/>
              <a:t>перемішані</a:t>
            </a:r>
            <a:r>
              <a:rPr lang="ru-RU" dirty="0"/>
              <a:t> в </a:t>
            </a:r>
            <a:r>
              <a:rPr lang="ru-RU" dirty="0" err="1"/>
              <a:t>тропосфері</a:t>
            </a:r>
            <a:r>
              <a:rPr lang="ru-RU" dirty="0"/>
              <a:t> і </a:t>
            </a:r>
            <a:r>
              <a:rPr lang="ru-RU" dirty="0" err="1"/>
              <a:t>стратосфері</a:t>
            </a:r>
            <a:r>
              <a:rPr lang="ru-RU" dirty="0" smtClean="0"/>
              <a:t>. З </a:t>
            </a:r>
            <a:r>
              <a:rPr lang="ru-RU" dirty="0"/>
              <a:t>причини </a:t>
            </a:r>
            <a:r>
              <a:rPr lang="ru-RU" dirty="0" err="1"/>
              <a:t>малої</a:t>
            </a:r>
            <a:r>
              <a:rPr lang="ru-RU" dirty="0"/>
              <a:t> </a:t>
            </a:r>
            <a:r>
              <a:rPr lang="ru-RU" dirty="0" err="1"/>
              <a:t>реакційної</a:t>
            </a:r>
            <a:r>
              <a:rPr lang="ru-RU" dirty="0"/>
              <a:t> </a:t>
            </a:r>
            <a:r>
              <a:rPr lang="ru-RU" dirty="0" err="1"/>
              <a:t>здатності</a:t>
            </a:r>
            <a:r>
              <a:rPr lang="ru-RU" dirty="0"/>
              <a:t> вони практично не </a:t>
            </a:r>
            <a:r>
              <a:rPr lang="ru-RU" dirty="0" err="1"/>
              <a:t>витрачаються</a:t>
            </a:r>
            <a:r>
              <a:rPr lang="ru-RU" dirty="0"/>
              <a:t> в </a:t>
            </a:r>
            <a:r>
              <a:rPr lang="ru-RU" dirty="0" err="1"/>
              <a:t>нижніх</a:t>
            </a:r>
            <a:r>
              <a:rPr lang="ru-RU" dirty="0"/>
              <a:t> шарах </a:t>
            </a:r>
            <a:r>
              <a:rPr lang="ru-RU" dirty="0" err="1"/>
              <a:t>атмосфери</a:t>
            </a:r>
            <a:r>
              <a:rPr lang="ru-RU" dirty="0"/>
              <a:t> і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в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десятиріччя</a:t>
            </a:r>
            <a:r>
              <a:rPr lang="ru-RU" dirty="0"/>
              <a:t>. Тому вони легко </a:t>
            </a:r>
            <a:r>
              <a:rPr lang="ru-RU" dirty="0" err="1"/>
              <a:t>досягають</a:t>
            </a:r>
            <a:r>
              <a:rPr lang="ru-RU" dirty="0"/>
              <a:t> </a:t>
            </a:r>
            <a:r>
              <a:rPr lang="ru-RU" dirty="0" err="1"/>
              <a:t>верхніх</a:t>
            </a:r>
            <a:r>
              <a:rPr lang="ru-RU" dirty="0"/>
              <a:t> </a:t>
            </a:r>
            <a:r>
              <a:rPr lang="ru-RU" dirty="0" err="1"/>
              <a:t>шарів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050" name="Picture 2" descr="http://upload.wikimedia.org/wikipedia/commons/a/a6/Russia_TMO_2010216_l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8928992" cy="335244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71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3009900" cy="6844177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dirty="0" err="1"/>
              <a:t>Фреони</a:t>
            </a:r>
            <a:r>
              <a:rPr lang="ru-RU" sz="2400" b="1" dirty="0"/>
              <a:t> </a:t>
            </a:r>
            <a:r>
              <a:rPr lang="ru-RU" sz="2400" b="1" dirty="0" err="1"/>
              <a:t>дуже</a:t>
            </a:r>
            <a:r>
              <a:rPr lang="ru-RU" sz="2400" b="1" dirty="0"/>
              <a:t> </a:t>
            </a:r>
            <a:r>
              <a:rPr lang="ru-RU" sz="2400" b="1" dirty="0" err="1"/>
              <a:t>важкі</a:t>
            </a:r>
            <a:r>
              <a:rPr lang="ru-RU" sz="2400" b="1" dirty="0"/>
              <a:t>, </a:t>
            </a:r>
            <a:r>
              <a:rPr lang="ru-RU" sz="2400" b="1" dirty="0" err="1"/>
              <a:t>щоб</a:t>
            </a:r>
            <a:r>
              <a:rPr lang="ru-RU" sz="2400" b="1" dirty="0"/>
              <a:t> </a:t>
            </a:r>
            <a:r>
              <a:rPr lang="ru-RU" sz="2400" b="1" dirty="0" err="1"/>
              <a:t>досягти</a:t>
            </a:r>
            <a:r>
              <a:rPr lang="ru-RU" sz="2400" b="1" dirty="0"/>
              <a:t> </a:t>
            </a:r>
            <a:r>
              <a:rPr lang="ru-RU" sz="2400" b="1" dirty="0" err="1" smtClean="0"/>
              <a:t>стратосфери</a:t>
            </a:r>
            <a:r>
              <a:rPr lang="ru-RU" sz="2400" b="1" dirty="0" smtClean="0"/>
              <a:t>: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/>
              <a:t>стверджується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молекули</a:t>
            </a:r>
            <a:r>
              <a:rPr lang="ru-RU" dirty="0"/>
              <a:t> </a:t>
            </a:r>
            <a:r>
              <a:rPr lang="ru-RU" dirty="0" err="1"/>
              <a:t>фреонів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важчі</a:t>
            </a:r>
            <a:r>
              <a:rPr lang="ru-RU" dirty="0"/>
              <a:t> за азот (</a:t>
            </a:r>
            <a:r>
              <a:rPr lang="en-US" dirty="0"/>
              <a:t>N</a:t>
            </a:r>
            <a:r>
              <a:rPr lang="en-US" baseline="-25000" dirty="0"/>
              <a:t>2</a:t>
            </a:r>
            <a:r>
              <a:rPr lang="en-US" dirty="0"/>
              <a:t>) </a:t>
            </a:r>
            <a:r>
              <a:rPr lang="ru-RU" dirty="0"/>
              <a:t>і </a:t>
            </a:r>
            <a:r>
              <a:rPr lang="ru-RU" dirty="0" err="1"/>
              <a:t>кисень</a:t>
            </a:r>
            <a:r>
              <a:rPr lang="ru-RU" dirty="0"/>
              <a:t> (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), </a:t>
            </a:r>
            <a:r>
              <a:rPr lang="ru-RU" dirty="0"/>
              <a:t>то вони не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досягти</a:t>
            </a:r>
            <a:r>
              <a:rPr lang="ru-RU" dirty="0"/>
              <a:t> </a:t>
            </a:r>
            <a:r>
              <a:rPr lang="ru-RU" dirty="0" err="1"/>
              <a:t>стратосфери</a:t>
            </a:r>
            <a:r>
              <a:rPr lang="ru-RU" dirty="0"/>
              <a:t> в </a:t>
            </a:r>
            <a:r>
              <a:rPr lang="ru-RU" dirty="0" err="1"/>
              <a:t>значних</a:t>
            </a:r>
            <a:r>
              <a:rPr lang="ru-RU" dirty="0"/>
              <a:t> </a:t>
            </a:r>
            <a:r>
              <a:rPr lang="ru-RU" dirty="0" err="1"/>
              <a:t>кількостях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/>
              <a:t>атмосферні</a:t>
            </a:r>
            <a:r>
              <a:rPr lang="ru-RU" dirty="0"/>
              <a:t> гази </a:t>
            </a:r>
            <a:r>
              <a:rPr lang="ru-RU" dirty="0" err="1"/>
              <a:t>перемішуються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, а не </a:t>
            </a:r>
            <a:r>
              <a:rPr lang="ru-RU" dirty="0" err="1"/>
              <a:t>розшаровуються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сортуються</a:t>
            </a:r>
            <a:r>
              <a:rPr lang="ru-RU" dirty="0"/>
              <a:t> по </a:t>
            </a:r>
            <a:r>
              <a:rPr lang="ru-RU" dirty="0" err="1"/>
              <a:t>вазі</a:t>
            </a:r>
            <a:r>
              <a:rPr lang="ru-RU" dirty="0"/>
              <a:t>.</a:t>
            </a:r>
          </a:p>
        </p:txBody>
      </p:sp>
      <p:pic>
        <p:nvPicPr>
          <p:cNvPr id="1026" name="Picture 2" descr="http://content.onliner.by/news/2013/08/default/68d4b4edc85cdc4df51095243316f9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476672"/>
            <a:ext cx="6134100" cy="612068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3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796136" y="0"/>
            <a:ext cx="3376286" cy="6858000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dirty="0"/>
              <a:t>Озон </a:t>
            </a:r>
            <a:r>
              <a:rPr lang="ru-RU" sz="2400" b="1" dirty="0" err="1"/>
              <a:t>руйнується</a:t>
            </a:r>
            <a:r>
              <a:rPr lang="ru-RU" sz="2400" b="1" dirty="0"/>
              <a:t> </a:t>
            </a:r>
            <a:r>
              <a:rPr lang="ru-RU" sz="2400" b="1" dirty="0" err="1"/>
              <a:t>тільки</a:t>
            </a:r>
            <a:r>
              <a:rPr lang="ru-RU" sz="2400" b="1" dirty="0"/>
              <a:t> над </a:t>
            </a:r>
            <a:r>
              <a:rPr lang="ru-RU" sz="2400" b="1" dirty="0" err="1" smtClean="0"/>
              <a:t>Антарктикою</a:t>
            </a:r>
            <a:r>
              <a:rPr lang="uk-UA" sz="2400" b="1" dirty="0" smtClean="0"/>
              <a:t>:</a:t>
            </a:r>
            <a:endParaRPr lang="ru-RU" sz="2400" b="1" dirty="0" smtClean="0"/>
          </a:p>
          <a:p>
            <a:pPr marL="45720" indent="0">
              <a:buNone/>
            </a:pP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/>
              <a:t>неправильно,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озону </a:t>
            </a:r>
            <a:r>
              <a:rPr lang="ru-RU" dirty="0" err="1"/>
              <a:t>падає</a:t>
            </a:r>
            <a:r>
              <a:rPr lang="ru-RU" dirty="0"/>
              <a:t> </a:t>
            </a:r>
            <a:r>
              <a:rPr lang="ru-RU" dirty="0" err="1"/>
              <a:t>всюди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показують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довготривалих</a:t>
            </a:r>
            <a:r>
              <a:rPr lang="ru-RU" dirty="0"/>
              <a:t> </a:t>
            </a:r>
            <a:r>
              <a:rPr lang="ru-RU" dirty="0" err="1"/>
              <a:t>вимірювань</a:t>
            </a:r>
            <a:r>
              <a:rPr lang="ru-RU" dirty="0"/>
              <a:t> </a:t>
            </a:r>
            <a:r>
              <a:rPr lang="ru-RU" dirty="0" err="1"/>
              <a:t>концентрації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точках </a:t>
            </a:r>
            <a:r>
              <a:rPr lang="ru-RU" dirty="0" err="1"/>
              <a:t>планети</a:t>
            </a:r>
            <a:r>
              <a:rPr lang="ru-RU" dirty="0"/>
              <a:t>. Ви можете </a:t>
            </a:r>
            <a:r>
              <a:rPr lang="ru-RU" dirty="0" err="1"/>
              <a:t>подивитися</a:t>
            </a:r>
            <a:r>
              <a:rPr lang="ru-RU" dirty="0"/>
              <a:t> на </a:t>
            </a:r>
            <a:r>
              <a:rPr lang="ru-RU" dirty="0" err="1"/>
              <a:t>графік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концентрації</a:t>
            </a:r>
            <a:r>
              <a:rPr lang="ru-RU" dirty="0"/>
              <a:t> озону над </a:t>
            </a:r>
            <a:r>
              <a:rPr lang="ru-RU" dirty="0" err="1"/>
              <a:t>Аросою</a:t>
            </a:r>
            <a:r>
              <a:rPr lang="ru-RU" dirty="0"/>
              <a:t> в </a:t>
            </a:r>
            <a:r>
              <a:rPr lang="ru-RU" dirty="0" err="1"/>
              <a:t>Швейцарії</a:t>
            </a:r>
            <a:r>
              <a:rPr lang="ru-RU" dirty="0"/>
              <a:t> </a:t>
            </a:r>
            <a:r>
              <a:rPr lang="ru-RU" dirty="0" err="1" smtClean="0"/>
              <a:t>ліворуч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&amp;Fcy;&amp;acy;&amp;jcy;&amp;lcy;:Ozone at Arosa Switzerland 1926-199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5842378" cy="590465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20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4211960" cy="6858000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ru-RU" sz="2600" b="1" dirty="0" err="1"/>
              <a:t>Основні</a:t>
            </a:r>
            <a:r>
              <a:rPr lang="ru-RU" sz="2600" b="1" dirty="0"/>
              <a:t> </a:t>
            </a:r>
            <a:r>
              <a:rPr lang="ru-RU" sz="2600" b="1" dirty="0" err="1"/>
              <a:t>джерела</a:t>
            </a:r>
            <a:r>
              <a:rPr lang="ru-RU" sz="2600" b="1" dirty="0"/>
              <a:t> </a:t>
            </a:r>
            <a:r>
              <a:rPr lang="ru-RU" sz="2600" b="1" dirty="0" err="1"/>
              <a:t>галогенів</a:t>
            </a:r>
            <a:r>
              <a:rPr lang="ru-RU" sz="2600" b="1" dirty="0"/>
              <a:t> </a:t>
            </a:r>
            <a:r>
              <a:rPr lang="ru-RU" sz="2600" b="1" dirty="0" err="1"/>
              <a:t>природні</a:t>
            </a:r>
            <a:r>
              <a:rPr lang="ru-RU" sz="2600" b="1" dirty="0"/>
              <a:t>, а не </a:t>
            </a:r>
            <a:r>
              <a:rPr lang="ru-RU" sz="2600" b="1" dirty="0" err="1" smtClean="0"/>
              <a:t>антропогенні</a:t>
            </a:r>
            <a:r>
              <a:rPr lang="ru-RU" sz="2600" b="1" dirty="0" smtClean="0"/>
              <a:t>:</a:t>
            </a:r>
          </a:p>
          <a:p>
            <a:pPr marL="45720" indent="0">
              <a:buNone/>
            </a:pPr>
            <a:r>
              <a:rPr lang="ru-RU" dirty="0" smtClean="0"/>
              <a:t>Є </a:t>
            </a:r>
            <a:r>
              <a:rPr lang="ru-RU" dirty="0"/>
              <a:t>думка,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 smtClean="0"/>
              <a:t>галогенів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з'єднання</a:t>
            </a:r>
            <a:r>
              <a:rPr lang="ru-RU" dirty="0"/>
              <a:t>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стійкі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фреони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метилхлорид</a:t>
            </a:r>
            <a:r>
              <a:rPr lang="ru-RU" dirty="0"/>
              <a:t> (</a:t>
            </a:r>
            <a:r>
              <a:rPr lang="en-US" dirty="0"/>
              <a:t>CH</a:t>
            </a:r>
            <a:r>
              <a:rPr lang="en-US" baseline="-25000" dirty="0"/>
              <a:t>3</a:t>
            </a:r>
            <a:r>
              <a:rPr lang="en-US" dirty="0"/>
              <a:t>Cl)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атмосферний</a:t>
            </a:r>
            <a:r>
              <a:rPr lang="ru-RU" dirty="0"/>
              <a:t> час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порядка року, в </a:t>
            </a:r>
            <a:r>
              <a:rPr lang="ru-RU" dirty="0" err="1"/>
              <a:t>порівнянні</a:t>
            </a:r>
            <a:r>
              <a:rPr lang="ru-RU" dirty="0"/>
              <a:t> з десятками і сотнями </a:t>
            </a:r>
            <a:r>
              <a:rPr lang="ru-RU" dirty="0" err="1"/>
              <a:t>років</a:t>
            </a:r>
            <a:r>
              <a:rPr lang="ru-RU" dirty="0"/>
              <a:t> для </a:t>
            </a:r>
            <a:r>
              <a:rPr lang="ru-RU" dirty="0" err="1"/>
              <a:t>фреонів</a:t>
            </a:r>
            <a:r>
              <a:rPr lang="ru-RU" dirty="0"/>
              <a:t>. Тому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внесок</a:t>
            </a:r>
            <a:r>
              <a:rPr lang="ru-RU" dirty="0"/>
              <a:t> в </a:t>
            </a:r>
            <a:r>
              <a:rPr lang="ru-RU" dirty="0" err="1"/>
              <a:t>руйнування</a:t>
            </a:r>
            <a:r>
              <a:rPr lang="ru-RU" dirty="0"/>
              <a:t> стратосферного озону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малий</a:t>
            </a:r>
            <a:r>
              <a:rPr lang="ru-RU" dirty="0"/>
              <a:t>.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рідкісне</a:t>
            </a:r>
            <a:r>
              <a:rPr lang="ru-RU" dirty="0"/>
              <a:t> за </a:t>
            </a:r>
            <a:r>
              <a:rPr lang="ru-RU" dirty="0" err="1"/>
              <a:t>своєю</a:t>
            </a:r>
            <a:r>
              <a:rPr lang="ru-RU" dirty="0"/>
              <a:t> силою </a:t>
            </a:r>
            <a:r>
              <a:rPr lang="ru-RU" dirty="0" err="1"/>
              <a:t>виверження</a:t>
            </a:r>
            <a:r>
              <a:rPr lang="ru-RU" dirty="0"/>
              <a:t> вулкана </a:t>
            </a:r>
            <a:r>
              <a:rPr lang="ru-RU" dirty="0" err="1"/>
              <a:t>Пінатубо</a:t>
            </a:r>
            <a:r>
              <a:rPr lang="ru-RU" dirty="0"/>
              <a:t> в </a:t>
            </a:r>
            <a:r>
              <a:rPr lang="ru-RU" dirty="0" err="1"/>
              <a:t>червні</a:t>
            </a:r>
            <a:r>
              <a:rPr lang="ru-RU" dirty="0"/>
              <a:t> 1991 року </a:t>
            </a:r>
            <a:r>
              <a:rPr lang="ru-RU" dirty="0" err="1"/>
              <a:t>викликало</a:t>
            </a:r>
            <a:r>
              <a:rPr lang="ru-RU" dirty="0"/>
              <a:t> </a:t>
            </a:r>
            <a:r>
              <a:rPr lang="ru-RU" dirty="0" err="1"/>
              <a:t>падіння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озону не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галогенів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вивільняються</a:t>
            </a:r>
            <a:r>
              <a:rPr lang="ru-RU" dirty="0"/>
              <a:t>, а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сірчанокислих</a:t>
            </a:r>
            <a:r>
              <a:rPr lang="ru-RU" dirty="0"/>
              <a:t> </a:t>
            </a:r>
            <a:r>
              <a:rPr lang="ru-RU" dirty="0" err="1"/>
              <a:t>аерозолів</a:t>
            </a:r>
            <a:r>
              <a:rPr lang="ru-RU" dirty="0"/>
              <a:t> (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baseline="30000" dirty="0"/>
              <a:t>2+</a:t>
            </a:r>
            <a:r>
              <a:rPr lang="en-US" dirty="0"/>
              <a:t>), </a:t>
            </a:r>
            <a:r>
              <a:rPr lang="ru-RU" dirty="0" err="1"/>
              <a:t>поверхня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каталізувала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</a:t>
            </a:r>
            <a:r>
              <a:rPr lang="ru-RU" dirty="0" err="1"/>
              <a:t>руйнування</a:t>
            </a:r>
            <a:r>
              <a:rPr lang="ru-RU" dirty="0"/>
              <a:t> озону. На </a:t>
            </a:r>
            <a:r>
              <a:rPr lang="ru-RU" dirty="0" err="1"/>
              <a:t>щастя</a:t>
            </a:r>
            <a:r>
              <a:rPr lang="ru-RU" dirty="0"/>
              <a:t>, </a:t>
            </a:r>
            <a:r>
              <a:rPr lang="ru-RU" dirty="0" err="1"/>
              <a:t>вже</a:t>
            </a:r>
            <a:r>
              <a:rPr lang="ru-RU" dirty="0"/>
              <a:t> через три роки практично вся </a:t>
            </a:r>
            <a:r>
              <a:rPr lang="ru-RU" dirty="0" err="1"/>
              <a:t>маса</a:t>
            </a:r>
            <a:r>
              <a:rPr lang="ru-RU" dirty="0"/>
              <a:t> </a:t>
            </a:r>
            <a:r>
              <a:rPr lang="ru-RU" dirty="0" err="1"/>
              <a:t>вулканічних</a:t>
            </a:r>
            <a:r>
              <a:rPr lang="ru-RU" dirty="0"/>
              <a:t> </a:t>
            </a:r>
            <a:r>
              <a:rPr lang="ru-RU" dirty="0" err="1"/>
              <a:t>аерозолів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видалена</a:t>
            </a:r>
            <a:r>
              <a:rPr lang="ru-RU" dirty="0"/>
              <a:t> з </a:t>
            </a:r>
            <a:r>
              <a:rPr lang="ru-RU" dirty="0" err="1"/>
              <a:t>атмосфери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ttp://mainfun.ru/images/01/volcano/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96" y="552516"/>
            <a:ext cx="5027204" cy="587727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13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Озон</a:t>
            </a:r>
            <a:endParaRPr lang="ru-RU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692696"/>
            <a:ext cx="5004048" cy="6165304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uk-UA" dirty="0" smtClean="0"/>
              <a:t>   На </a:t>
            </a:r>
            <a:r>
              <a:rPr lang="uk-UA" dirty="0"/>
              <a:t>відміну від інших атмосферних складових озон з’явився в атмосфері винятково хімічним шляхом і є наймолодшим атмосферним компонентом</a:t>
            </a:r>
            <a:r>
              <a:rPr lang="uk-UA" dirty="0" smtClean="0"/>
              <a:t>. Практично </a:t>
            </a:r>
            <a:r>
              <a:rPr lang="uk-UA" dirty="0"/>
              <a:t>єдиним джерелом озону в атмосфері є </a:t>
            </a:r>
            <a:r>
              <a:rPr lang="uk-UA" dirty="0" err="1"/>
              <a:t>фотодисоціація</a:t>
            </a:r>
            <a:r>
              <a:rPr lang="uk-UA" dirty="0"/>
              <a:t> молекулярного кисню на атоми з наступним швидким присипанням атома до молекули 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uk-UA" dirty="0"/>
              <a:t>з утворенням молекули </a:t>
            </a:r>
            <a:r>
              <a:rPr lang="uk-UA" dirty="0" smtClean="0"/>
              <a:t>озону. Отже, на Землі озон виникає при сильному електричному розряді.</a:t>
            </a:r>
          </a:p>
          <a:p>
            <a:pPr marL="45720" indent="0">
              <a:buNone/>
            </a:pPr>
            <a:r>
              <a:rPr lang="uk-UA" dirty="0" smtClean="0"/>
              <a:t> </a:t>
            </a:r>
            <a:r>
              <a:rPr lang="uk-UA" b="1" i="1" dirty="0"/>
              <a:t>Властивості озону:</a:t>
            </a:r>
            <a:endParaRPr lang="uk-UA" dirty="0"/>
          </a:p>
          <a:p>
            <a:pPr marL="45720" indent="0">
              <a:buNone/>
            </a:pPr>
            <a:r>
              <a:rPr lang="uk-UA" dirty="0"/>
              <a:t>- Здатність поглинати біологічно небезпечне ультрафіолетове випромінювання Сонця.</a:t>
            </a:r>
          </a:p>
          <a:p>
            <a:pPr marL="45720" indent="0">
              <a:buNone/>
            </a:pPr>
            <a:r>
              <a:rPr lang="uk-UA" dirty="0"/>
              <a:t>- Озон – найсильніший </a:t>
            </a:r>
            <a:r>
              <a:rPr lang="uk-UA" dirty="0" err="1"/>
              <a:t>окислювач</a:t>
            </a:r>
            <a:r>
              <a:rPr lang="uk-UA" dirty="0"/>
              <a:t> (просто кажучи – отрута), тому приземний озон небезпечний.</a:t>
            </a:r>
          </a:p>
          <a:p>
            <a:pPr marL="45720" indent="0">
              <a:buNone/>
            </a:pPr>
            <a:r>
              <a:rPr lang="uk-UA" dirty="0"/>
              <a:t>- Здатність поглинати інфрачервоне випромінювання земної поверхні.</a:t>
            </a:r>
          </a:p>
          <a:p>
            <a:pPr marL="45720" indent="0">
              <a:buNone/>
            </a:pPr>
            <a:r>
              <a:rPr lang="uk-UA" dirty="0"/>
              <a:t>- Здатність прямим і непрямим чином впливати на хімічний склад атмосфери.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028" name="Picture 4" descr="http://bucuriasind.md/wp-content/gallery/metod/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121" y="764704"/>
            <a:ext cx="4220879" cy="576064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2551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Фреони</a:t>
            </a:r>
            <a:endParaRPr lang="ru-RU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75856" y="980728"/>
            <a:ext cx="5900014" cy="295232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uk-UA" b="1" dirty="0" smtClean="0"/>
              <a:t>   </a:t>
            </a:r>
            <a:r>
              <a:rPr lang="vi-VN" b="1" dirty="0" smtClean="0"/>
              <a:t>Фрео́ни</a:t>
            </a:r>
            <a:r>
              <a:rPr lang="vi-VN" dirty="0" smtClean="0"/>
              <a:t> </a:t>
            </a:r>
            <a:r>
              <a:rPr lang="vi-VN" dirty="0"/>
              <a:t>група галогеномістких речовин, які киплять при кімнатній температурі, високолеткі, інертні біля поверхні Землі, використовуються в холодильній промисловості і як розпилювачі в аерозольних упаковках. Наприклад, фреон дифлуородихлорометан </a:t>
            </a:r>
            <a:r>
              <a:rPr lang="en-US" dirty="0"/>
              <a:t>CF</a:t>
            </a:r>
            <a:r>
              <a:rPr lang="en-US" baseline="-25000" dirty="0"/>
              <a:t>2</a:t>
            </a:r>
            <a:r>
              <a:rPr lang="en-US" dirty="0"/>
              <a:t>Cl</a:t>
            </a:r>
            <a:r>
              <a:rPr lang="en-US" baseline="-25000" dirty="0"/>
              <a:t>2</a:t>
            </a:r>
            <a:r>
              <a:rPr lang="en-US" dirty="0"/>
              <a:t> — </a:t>
            </a:r>
            <a:r>
              <a:rPr lang="vi-VN" dirty="0"/>
              <a:t>рідина, що кипить при мінус </a:t>
            </a:r>
            <a:r>
              <a:rPr lang="vi-VN" dirty="0" smtClean="0"/>
              <a:t>29,8°С</a:t>
            </a:r>
            <a:r>
              <a:rPr lang="uk-UA" dirty="0" smtClean="0"/>
              <a:t>. </a:t>
            </a:r>
            <a:r>
              <a:rPr lang="vi-VN" dirty="0" smtClean="0"/>
              <a:t>Застосовується </a:t>
            </a:r>
            <a:r>
              <a:rPr lang="vi-VN" dirty="0"/>
              <a:t>в холодильних машинах.</a:t>
            </a:r>
          </a:p>
          <a:p>
            <a:endParaRPr lang="ru-RU" dirty="0"/>
          </a:p>
        </p:txBody>
      </p:sp>
      <p:pic>
        <p:nvPicPr>
          <p:cNvPr id="1028" name="Picture 4" descr="http://3.alkpn.ru/system/picture/16416/tstsu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6489"/>
            <a:ext cx="3730126" cy="260952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reemarket.kiev.ua/images_message/1212/283931/866492/15432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8" y="836712"/>
            <a:ext cx="3082770" cy="315747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lgblog.ru/wp-content/uploads/2013/10/LG-na-vyistavke-IFA-2013.-CHast-I.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559" y="3771066"/>
            <a:ext cx="5207441" cy="310606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77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692696"/>
            <a:ext cx="9148401" cy="220486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b="1" dirty="0" smtClean="0"/>
              <a:t>   </a:t>
            </a:r>
            <a:r>
              <a:rPr lang="ru-RU" dirty="0" err="1" smtClean="0"/>
              <a:t>Озонова</a:t>
            </a:r>
            <a:r>
              <a:rPr lang="ru-RU" dirty="0" smtClean="0"/>
              <a:t> </a:t>
            </a:r>
            <a:r>
              <a:rPr lang="ru-RU" dirty="0" err="1"/>
              <a:t>діра</a:t>
            </a:r>
            <a:r>
              <a:rPr lang="ru-RU" dirty="0"/>
              <a:t> — </a:t>
            </a:r>
            <a:r>
              <a:rPr lang="ru-RU" dirty="0" err="1"/>
              <a:t>локальне</a:t>
            </a:r>
            <a:r>
              <a:rPr lang="ru-RU" dirty="0"/>
              <a:t> </a:t>
            </a:r>
            <a:r>
              <a:rPr lang="ru-RU" dirty="0" err="1"/>
              <a:t>падіння</a:t>
            </a:r>
            <a:r>
              <a:rPr lang="ru-RU" dirty="0"/>
              <a:t> </a:t>
            </a:r>
            <a:r>
              <a:rPr lang="ru-RU" dirty="0" err="1"/>
              <a:t>концентрації</a:t>
            </a:r>
            <a:r>
              <a:rPr lang="ru-RU" dirty="0"/>
              <a:t> озону в </a:t>
            </a:r>
            <a:r>
              <a:rPr lang="ru-RU" dirty="0" err="1"/>
              <a:t>стратосфері</a:t>
            </a:r>
            <a:r>
              <a:rPr lang="ru-RU" dirty="0"/>
              <a:t> на 10—40%. </a:t>
            </a:r>
            <a:r>
              <a:rPr lang="ru-RU" dirty="0" smtClean="0"/>
              <a:t>Причини </a:t>
            </a:r>
            <a:r>
              <a:rPr lang="ru-RU" dirty="0" err="1" smtClean="0"/>
              <a:t>утворення</a:t>
            </a:r>
            <a:r>
              <a:rPr lang="ru-RU" dirty="0" smtClean="0"/>
              <a:t>:</a:t>
            </a:r>
            <a:endParaRPr lang="ru-RU" dirty="0" smtClean="0"/>
          </a:p>
          <a:p>
            <a:pPr>
              <a:buFontTx/>
              <a:buChar char="-"/>
            </a:pPr>
            <a:r>
              <a:rPr lang="uk-UA" dirty="0" smtClean="0"/>
              <a:t>запуски </a:t>
            </a:r>
            <a:r>
              <a:rPr lang="uk-UA" dirty="0"/>
              <a:t>космічних </a:t>
            </a:r>
            <a:r>
              <a:rPr lang="uk-UA" dirty="0" smtClean="0"/>
              <a:t>ракет</a:t>
            </a:r>
            <a:r>
              <a:rPr lang="en-US" dirty="0" smtClean="0"/>
              <a:t>;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uk-UA" dirty="0" smtClean="0"/>
              <a:t>літаки</a:t>
            </a:r>
            <a:r>
              <a:rPr lang="en-US" dirty="0" smtClean="0"/>
              <a:t>;</a:t>
            </a:r>
          </a:p>
          <a:p>
            <a:pPr>
              <a:buFontTx/>
              <a:buChar char="-"/>
            </a:pPr>
            <a:r>
              <a:rPr lang="uk-UA" dirty="0"/>
              <a:t>окиси </a:t>
            </a:r>
            <a:r>
              <a:rPr lang="uk-UA" dirty="0" smtClean="0"/>
              <a:t>азоту</a:t>
            </a:r>
            <a:r>
              <a:rPr lang="en-US" dirty="0" smtClean="0"/>
              <a:t>;</a:t>
            </a:r>
          </a:p>
          <a:p>
            <a:pPr>
              <a:buFontTx/>
              <a:buChar char="-"/>
            </a:pPr>
            <a:r>
              <a:rPr lang="uk-UA" dirty="0" smtClean="0"/>
              <a:t>фреони.</a:t>
            </a:r>
            <a:endParaRPr lang="ru-RU" dirty="0"/>
          </a:p>
        </p:txBody>
      </p:sp>
      <p:pic>
        <p:nvPicPr>
          <p:cNvPr id="1026" name="Picture 2" descr="http://vidomosti-ua.com/photo/original-1300693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8172400" cy="39954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25120"/>
            <a:ext cx="38164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Визначення</a:t>
            </a:r>
            <a:endParaRPr lang="ru-RU" sz="4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530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Історія</a:t>
            </a:r>
            <a:endParaRPr lang="ru-RU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60032" y="1052736"/>
            <a:ext cx="4287772" cy="580526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 smtClean="0"/>
              <a:t>  </a:t>
            </a:r>
            <a:r>
              <a:rPr lang="ru-RU" sz="2800" dirty="0" err="1" smtClean="0"/>
              <a:t>Озонова</a:t>
            </a:r>
            <a:r>
              <a:rPr lang="ru-RU" sz="2800" dirty="0" smtClean="0"/>
              <a:t> </a:t>
            </a:r>
            <a:r>
              <a:rPr lang="ru-RU" sz="2800" dirty="0" err="1" smtClean="0"/>
              <a:t>діра</a:t>
            </a:r>
            <a:r>
              <a:rPr lang="ru-RU" sz="2800" dirty="0" smtClean="0"/>
              <a:t> </a:t>
            </a:r>
            <a:r>
              <a:rPr lang="ru-RU" sz="2800" dirty="0" err="1" smtClean="0"/>
              <a:t>діаметром</a:t>
            </a:r>
            <a:r>
              <a:rPr lang="ru-RU" sz="2800" dirty="0" smtClean="0"/>
              <a:t> </a:t>
            </a:r>
            <a:r>
              <a:rPr lang="ru-RU" sz="2800" dirty="0" err="1" smtClean="0"/>
              <a:t>понад</a:t>
            </a:r>
            <a:r>
              <a:rPr lang="ru-RU" sz="2800" dirty="0" smtClean="0"/>
              <a:t> 1 000 км </a:t>
            </a:r>
            <a:r>
              <a:rPr lang="ru-RU" sz="2800" dirty="0" err="1" smtClean="0"/>
              <a:t>вперше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була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відкрита</a:t>
            </a:r>
            <a:r>
              <a:rPr lang="ru-RU" sz="2800" dirty="0" smtClean="0"/>
              <a:t> 1985 року в </a:t>
            </a:r>
            <a:r>
              <a:rPr lang="ru-RU" sz="2800" dirty="0" err="1" smtClean="0"/>
              <a:t>Південній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півкулі</a:t>
            </a:r>
            <a:r>
              <a:rPr lang="ru-RU" sz="2800" dirty="0" smtClean="0"/>
              <a:t> над </a:t>
            </a:r>
            <a:r>
              <a:rPr lang="ru-RU" sz="2800" dirty="0" err="1" smtClean="0"/>
              <a:t>Антарктидою</a:t>
            </a:r>
            <a:r>
              <a:rPr lang="ru-RU" sz="2800" dirty="0" smtClean="0"/>
              <a:t> </a:t>
            </a:r>
            <a:r>
              <a:rPr lang="ru-RU" sz="2800" dirty="0" err="1" smtClean="0"/>
              <a:t>групою</a:t>
            </a:r>
            <a:r>
              <a:rPr lang="ru-RU" sz="2800" dirty="0" smtClean="0"/>
              <a:t> </a:t>
            </a:r>
            <a:r>
              <a:rPr lang="ru-RU" sz="2800" dirty="0" err="1" smtClean="0"/>
              <a:t>британських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вчених</a:t>
            </a:r>
            <a:r>
              <a:rPr lang="ru-RU" sz="2800" dirty="0" smtClean="0"/>
              <a:t>. Вона </a:t>
            </a:r>
            <a:r>
              <a:rPr lang="ru-RU" sz="2800" dirty="0" err="1" smtClean="0"/>
              <a:t>з'являлася</a:t>
            </a:r>
            <a:r>
              <a:rPr lang="ru-RU" sz="2800" dirty="0" smtClean="0"/>
              <a:t> у </a:t>
            </a:r>
            <a:r>
              <a:rPr lang="ru-RU" sz="2800" dirty="0" err="1" smtClean="0"/>
              <a:t>серпні</a:t>
            </a:r>
            <a:r>
              <a:rPr lang="ru-RU" sz="2800" dirty="0" smtClean="0"/>
              <a:t> і до </a:t>
            </a:r>
            <a:r>
              <a:rPr lang="ru-RU" sz="2800" dirty="0" err="1" smtClean="0"/>
              <a:t>грудня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січня</a:t>
            </a:r>
            <a:r>
              <a:rPr lang="ru-RU" sz="2800" dirty="0" smtClean="0"/>
              <a:t> </a:t>
            </a:r>
            <a:r>
              <a:rPr lang="ru-RU" sz="2800" dirty="0" err="1" smtClean="0"/>
              <a:t>зникала</a:t>
            </a:r>
            <a:r>
              <a:rPr lang="ru-RU" sz="2800" dirty="0" smtClean="0"/>
              <a:t>. Над </a:t>
            </a:r>
            <a:r>
              <a:rPr lang="ru-RU" sz="2800" dirty="0" err="1" smtClean="0"/>
              <a:t>Північною</a:t>
            </a:r>
            <a:r>
              <a:rPr lang="ru-RU" sz="2800" dirty="0" smtClean="0"/>
              <a:t> </a:t>
            </a:r>
            <a:r>
              <a:rPr lang="ru-RU" sz="2800" dirty="0" err="1" smtClean="0"/>
              <a:t>півкулею</a:t>
            </a:r>
            <a:r>
              <a:rPr lang="ru-RU" sz="2800" dirty="0" smtClean="0"/>
              <a:t> в </a:t>
            </a:r>
            <a:r>
              <a:rPr lang="ru-RU" sz="2800" dirty="0" err="1" smtClean="0"/>
              <a:t>Арктиці</a:t>
            </a:r>
            <a:r>
              <a:rPr lang="ru-RU" sz="2800" dirty="0" smtClean="0"/>
              <a:t> </a:t>
            </a:r>
            <a:r>
              <a:rPr lang="ru-RU" sz="2800" dirty="0" err="1" smtClean="0"/>
              <a:t>утворювалася</a:t>
            </a:r>
            <a:r>
              <a:rPr lang="ru-RU" sz="2800" dirty="0" smtClean="0"/>
              <a:t> </a:t>
            </a:r>
            <a:r>
              <a:rPr lang="ru-RU" sz="2800" dirty="0" err="1" smtClean="0"/>
              <a:t>інша</a:t>
            </a:r>
            <a:r>
              <a:rPr lang="ru-RU" sz="2800" dirty="0" smtClean="0"/>
              <a:t> </a:t>
            </a:r>
            <a:r>
              <a:rPr lang="ru-RU" sz="2800" dirty="0" err="1" smtClean="0"/>
              <a:t>діра</a:t>
            </a:r>
            <a:r>
              <a:rPr lang="ru-RU" sz="2800" dirty="0" smtClean="0"/>
              <a:t>, </a:t>
            </a:r>
            <a:r>
              <a:rPr lang="ru-RU" sz="2800" dirty="0" err="1" smtClean="0"/>
              <a:t>значно</a:t>
            </a:r>
            <a:r>
              <a:rPr lang="ru-RU" sz="2800" dirty="0" smtClean="0"/>
              <a:t> </a:t>
            </a:r>
            <a:r>
              <a:rPr lang="ru-RU" sz="2800" dirty="0" err="1" smtClean="0"/>
              <a:t>менших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розмірів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2050" name="Picture 2" descr="&amp;Fcy;&amp;acy;&amp;jcy;&amp;lcy;:NASA and NOAA Announce Ozone Hole is a Double Record Brea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5" y="764704"/>
            <a:ext cx="496855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6184660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Озонова</a:t>
            </a:r>
            <a:r>
              <a:rPr lang="ru-RU" sz="1600" dirty="0"/>
              <a:t> </a:t>
            </a:r>
            <a:r>
              <a:rPr lang="ru-RU" sz="1600" dirty="0" err="1"/>
              <a:t>діра</a:t>
            </a:r>
            <a:r>
              <a:rPr lang="ru-RU" sz="1600" dirty="0"/>
              <a:t> над </a:t>
            </a:r>
            <a:r>
              <a:rPr lang="ru-RU" sz="1600" dirty="0" err="1"/>
              <a:t>Антарктидою</a:t>
            </a:r>
            <a:r>
              <a:rPr lang="ru-RU" sz="1600" dirty="0"/>
              <a:t> 2006 </a:t>
            </a:r>
            <a:r>
              <a:rPr lang="ru-RU" sz="1600" dirty="0" err="1"/>
              <a:t>рік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78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Антарктична</a:t>
            </a:r>
            <a:r>
              <a:rPr lang="ru-RU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«</a:t>
            </a:r>
            <a:r>
              <a:rPr lang="ru-RU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озонова</a:t>
            </a:r>
            <a:r>
              <a:rPr lang="ru-RU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діра</a:t>
            </a:r>
            <a:r>
              <a:rPr lang="ru-RU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484784"/>
            <a:ext cx="4788024" cy="53732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err="1"/>
              <a:t>Антарктична</a:t>
            </a:r>
            <a:r>
              <a:rPr lang="ru-RU" dirty="0"/>
              <a:t> «</a:t>
            </a:r>
            <a:r>
              <a:rPr lang="ru-RU" dirty="0" err="1"/>
              <a:t>озонова</a:t>
            </a:r>
            <a:r>
              <a:rPr lang="ru-RU" dirty="0"/>
              <a:t> </a:t>
            </a:r>
            <a:r>
              <a:rPr lang="ru-RU" dirty="0" err="1"/>
              <a:t>діра</a:t>
            </a:r>
            <a:r>
              <a:rPr lang="ru-RU" dirty="0"/>
              <a:t>» </a:t>
            </a:r>
            <a:r>
              <a:rPr lang="ru-RU" dirty="0" err="1"/>
              <a:t>існує</a:t>
            </a:r>
            <a:r>
              <a:rPr lang="ru-RU" dirty="0"/>
              <a:t> не </a:t>
            </a:r>
            <a:r>
              <a:rPr lang="ru-RU" dirty="0" err="1"/>
              <a:t>постійно</a:t>
            </a:r>
            <a:r>
              <a:rPr lang="ru-RU" dirty="0"/>
              <a:t>. </a:t>
            </a:r>
            <a:r>
              <a:rPr lang="ru-RU" dirty="0" err="1"/>
              <a:t>Низькі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антарктичної</a:t>
            </a:r>
            <a:r>
              <a:rPr lang="ru-RU" dirty="0"/>
              <a:t> </a:t>
            </a:r>
            <a:r>
              <a:rPr lang="ru-RU" dirty="0" err="1"/>
              <a:t>зими</a:t>
            </a:r>
            <a:r>
              <a:rPr lang="ru-RU" dirty="0"/>
              <a:t> </a:t>
            </a:r>
            <a:r>
              <a:rPr lang="ru-RU" dirty="0" err="1"/>
              <a:t>приводять</a:t>
            </a:r>
            <a:r>
              <a:rPr lang="ru-RU" dirty="0"/>
              <a:t> до </a:t>
            </a:r>
            <a:r>
              <a:rPr lang="ru-RU" dirty="0" err="1"/>
              <a:t>утворення</a:t>
            </a:r>
            <a:r>
              <a:rPr lang="ru-RU" dirty="0"/>
              <a:t> полярного </a:t>
            </a:r>
            <a:r>
              <a:rPr lang="ru-RU" dirty="0" err="1"/>
              <a:t>вихору</a:t>
            </a:r>
            <a:r>
              <a:rPr lang="ru-RU" dirty="0"/>
              <a:t>. </a:t>
            </a:r>
            <a:r>
              <a:rPr lang="ru-RU" dirty="0" err="1"/>
              <a:t>Повітря</a:t>
            </a:r>
            <a:r>
              <a:rPr lang="ru-RU" dirty="0"/>
              <a:t> </a:t>
            </a:r>
            <a:r>
              <a:rPr lang="ru-RU" dirty="0" err="1"/>
              <a:t>усередині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вихору</a:t>
            </a:r>
            <a:r>
              <a:rPr lang="ru-RU" dirty="0"/>
              <a:t> </a:t>
            </a:r>
            <a:r>
              <a:rPr lang="ru-RU" dirty="0" err="1"/>
              <a:t>рухається</a:t>
            </a:r>
            <a:r>
              <a:rPr lang="ru-RU" dirty="0"/>
              <a:t> </a:t>
            </a:r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dirty="0" err="1"/>
              <a:t>замкнутими</a:t>
            </a:r>
            <a:r>
              <a:rPr lang="ru-RU" dirty="0"/>
              <a:t> </a:t>
            </a:r>
            <a:r>
              <a:rPr lang="ru-RU" dirty="0" err="1"/>
              <a:t>траєкторіями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Південного</a:t>
            </a:r>
            <a:r>
              <a:rPr lang="ru-RU" dirty="0"/>
              <a:t> полюса. В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полярна</a:t>
            </a:r>
            <a:r>
              <a:rPr lang="ru-RU" dirty="0"/>
              <a:t> область не </a:t>
            </a:r>
            <a:r>
              <a:rPr lang="ru-RU" dirty="0" err="1"/>
              <a:t>освітлюється</a:t>
            </a:r>
            <a:r>
              <a:rPr lang="ru-RU" dirty="0"/>
              <a:t> </a:t>
            </a:r>
            <a:r>
              <a:rPr lang="ru-RU" dirty="0" err="1"/>
              <a:t>Сонцем</a:t>
            </a:r>
            <a:r>
              <a:rPr lang="ru-RU" dirty="0"/>
              <a:t>, і там озон не </a:t>
            </a:r>
            <a:r>
              <a:rPr lang="ru-RU" dirty="0" err="1"/>
              <a:t>утворюється</a:t>
            </a:r>
            <a:r>
              <a:rPr lang="ru-RU" dirty="0"/>
              <a:t>. З </a:t>
            </a:r>
            <a:r>
              <a:rPr lang="ru-RU" dirty="0" err="1"/>
              <a:t>настанням</a:t>
            </a:r>
            <a:r>
              <a:rPr lang="ru-RU" dirty="0"/>
              <a:t> </a:t>
            </a:r>
            <a:r>
              <a:rPr lang="ru-RU" dirty="0" err="1"/>
              <a:t>літа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озону </a:t>
            </a:r>
            <a:r>
              <a:rPr lang="ru-RU" dirty="0" err="1"/>
              <a:t>збільшується</a:t>
            </a:r>
            <a:r>
              <a:rPr lang="ru-RU" dirty="0"/>
              <a:t> і </a:t>
            </a:r>
            <a:r>
              <a:rPr lang="ru-RU" dirty="0" err="1"/>
              <a:t>знову</a:t>
            </a:r>
            <a:r>
              <a:rPr lang="ru-RU" dirty="0"/>
              <a:t> приходить до </a:t>
            </a:r>
            <a:r>
              <a:rPr lang="ru-RU" dirty="0" err="1"/>
              <a:t>норми</a:t>
            </a:r>
            <a:r>
              <a:rPr lang="ru-RU" dirty="0"/>
              <a:t>.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коливання</a:t>
            </a:r>
            <a:r>
              <a:rPr lang="ru-RU" dirty="0"/>
              <a:t> </a:t>
            </a:r>
            <a:r>
              <a:rPr lang="ru-RU" dirty="0" err="1"/>
              <a:t>концентрації</a:t>
            </a:r>
            <a:r>
              <a:rPr lang="ru-RU" dirty="0"/>
              <a:t> озону над </a:t>
            </a:r>
            <a:r>
              <a:rPr lang="ru-RU" dirty="0" err="1"/>
              <a:t>Антарктикою</a:t>
            </a:r>
            <a:r>
              <a:rPr lang="ru-RU" dirty="0"/>
              <a:t> — </a:t>
            </a:r>
            <a:r>
              <a:rPr lang="ru-RU" dirty="0" err="1"/>
              <a:t>сезонні</a:t>
            </a:r>
            <a:r>
              <a:rPr lang="ru-RU" dirty="0"/>
              <a:t>.</a:t>
            </a:r>
            <a:endParaRPr lang="ru-RU" b="1" dirty="0"/>
          </a:p>
          <a:p>
            <a:endParaRPr lang="ru-RU" dirty="0"/>
          </a:p>
        </p:txBody>
      </p:sp>
      <p:pic>
        <p:nvPicPr>
          <p:cNvPr id="4098" name="Picture 2" descr="http://dlyakota.ru/uploads/posts/2012-10/dlyakota.ru_fotopodborki_holodnaya-antarktida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499992" cy="460851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0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129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Згубна дія фреонів</a:t>
            </a:r>
            <a:endParaRPr lang="ru-RU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24744"/>
            <a:ext cx="9036496" cy="2016224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 </a:t>
            </a:r>
            <a:r>
              <a:rPr lang="vi-VN" sz="2800" dirty="0"/>
              <a:t>У </a:t>
            </a:r>
            <a:r>
              <a:rPr lang="vi-VN" sz="2800" dirty="0" smtClean="0"/>
              <a:t>стратосфері</a:t>
            </a:r>
            <a:r>
              <a:rPr lang="uk-UA" sz="2800" dirty="0" smtClean="0"/>
              <a:t> фреони</a:t>
            </a:r>
            <a:r>
              <a:rPr lang="vi-VN" sz="2800" dirty="0" smtClean="0"/>
              <a:t> </a:t>
            </a:r>
            <a:r>
              <a:rPr lang="vi-VN" sz="2800" dirty="0"/>
              <a:t>піддаються фотохімічному розкладу з виділенням іонів хлору, які є каталізатором хімічних реакцій, що руйнують молекули озону.</a:t>
            </a:r>
            <a:endParaRPr lang="ru-RU" sz="2800" dirty="0"/>
          </a:p>
        </p:txBody>
      </p:sp>
      <p:pic>
        <p:nvPicPr>
          <p:cNvPr id="3074" name="Picture 2" descr="http://upload.wikimedia.org/wikipedia/commons/3/30/Halogene_Chemistry_in_the_Atmosphe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24944"/>
            <a:ext cx="9144000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1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4777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Наслідки</a:t>
            </a:r>
            <a:endParaRPr lang="ru-RU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08520" y="980728"/>
            <a:ext cx="4104456" cy="5877272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sz="2800" b="1" dirty="0" err="1" smtClean="0"/>
              <a:t>Негативні</a:t>
            </a:r>
            <a:r>
              <a:rPr lang="ru-RU" dirty="0" smtClean="0"/>
              <a:t>: </a:t>
            </a:r>
            <a:r>
              <a:rPr lang="ru-RU" sz="2800" dirty="0" err="1" smtClean="0"/>
              <a:t>Ослаблення</a:t>
            </a:r>
            <a:r>
              <a:rPr lang="ru-RU" sz="2800" dirty="0" smtClean="0"/>
              <a:t> </a:t>
            </a:r>
            <a:r>
              <a:rPr lang="ru-RU" sz="2800" dirty="0"/>
              <a:t>озонового шару </a:t>
            </a:r>
            <a:r>
              <a:rPr lang="ru-RU" sz="2800" dirty="0" err="1"/>
              <a:t>посилює</a:t>
            </a:r>
            <a:r>
              <a:rPr lang="ru-RU" sz="2800" dirty="0"/>
              <a:t> </a:t>
            </a:r>
            <a:r>
              <a:rPr lang="ru-RU" sz="2800" dirty="0" err="1"/>
              <a:t>потік</a:t>
            </a:r>
            <a:r>
              <a:rPr lang="ru-RU" sz="2800" dirty="0"/>
              <a:t> </a:t>
            </a:r>
            <a:r>
              <a:rPr lang="ru-RU" sz="2800" dirty="0" err="1"/>
              <a:t>сонячної</a:t>
            </a:r>
            <a:r>
              <a:rPr lang="ru-RU" sz="2800" dirty="0"/>
              <a:t> </a:t>
            </a:r>
            <a:r>
              <a:rPr lang="ru-RU" sz="2800" dirty="0" err="1"/>
              <a:t>радіації</a:t>
            </a:r>
            <a:r>
              <a:rPr lang="ru-RU" sz="2800" dirty="0"/>
              <a:t> на землю і </a:t>
            </a:r>
            <a:r>
              <a:rPr lang="ru-RU" sz="2800" dirty="0" err="1"/>
              <a:t>викликає</a:t>
            </a:r>
            <a:r>
              <a:rPr lang="ru-RU" sz="2800" dirty="0"/>
              <a:t> у людей </a:t>
            </a:r>
            <a:r>
              <a:rPr lang="ru-RU" sz="2800" dirty="0" err="1"/>
              <a:t>зростання</a:t>
            </a:r>
            <a:r>
              <a:rPr lang="ru-RU" sz="2800" dirty="0"/>
              <a:t> числа </a:t>
            </a:r>
            <a:r>
              <a:rPr lang="ru-RU" sz="2800" dirty="0" err="1"/>
              <a:t>ракових</a:t>
            </a:r>
            <a:r>
              <a:rPr lang="ru-RU" sz="2800" dirty="0"/>
              <a:t> </a:t>
            </a:r>
            <a:r>
              <a:rPr lang="ru-RU" sz="2800" dirty="0" err="1"/>
              <a:t>утворень</a:t>
            </a:r>
            <a:r>
              <a:rPr lang="ru-RU" sz="2800" dirty="0"/>
              <a:t> </a:t>
            </a:r>
            <a:r>
              <a:rPr lang="ru-RU" sz="2800" dirty="0" err="1" smtClean="0"/>
              <a:t>шкіри</a:t>
            </a:r>
            <a:r>
              <a:rPr lang="ru-RU" sz="2800" dirty="0" smtClean="0"/>
              <a:t>.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підвищеного</a:t>
            </a:r>
            <a:r>
              <a:rPr lang="ru-RU" sz="2800" dirty="0"/>
              <a:t> </a:t>
            </a:r>
            <a:r>
              <a:rPr lang="ru-RU" sz="2800" dirty="0" err="1"/>
              <a:t>рівня</a:t>
            </a:r>
            <a:r>
              <a:rPr lang="ru-RU" sz="2800" dirty="0"/>
              <a:t> </a:t>
            </a:r>
            <a:r>
              <a:rPr lang="ru-RU" sz="2800" dirty="0" err="1"/>
              <a:t>випромінювання</a:t>
            </a:r>
            <a:r>
              <a:rPr lang="ru-RU" sz="2800" dirty="0"/>
              <a:t> </a:t>
            </a:r>
            <a:r>
              <a:rPr lang="ru-RU" sz="2800" dirty="0" err="1"/>
              <a:t>страждають</a:t>
            </a:r>
            <a:r>
              <a:rPr lang="ru-RU" sz="2800" dirty="0"/>
              <a:t> </a:t>
            </a:r>
            <a:r>
              <a:rPr lang="ru-RU" sz="2800" dirty="0" err="1"/>
              <a:t>рослини</a:t>
            </a:r>
            <a:r>
              <a:rPr lang="ru-RU" sz="2800" dirty="0"/>
              <a:t> і </a:t>
            </a:r>
            <a:r>
              <a:rPr lang="ru-RU" sz="2800" dirty="0" err="1"/>
              <a:t>тварини</a:t>
            </a:r>
            <a:r>
              <a:rPr lang="ru-RU" sz="2800" dirty="0"/>
              <a:t>.</a:t>
            </a:r>
          </a:p>
        </p:txBody>
      </p:sp>
      <p:pic>
        <p:nvPicPr>
          <p:cNvPr id="2050" name="Picture 2" descr="http://www.sostav.ru/articles/rus/2011/11.03/news/images/3lig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732708"/>
            <a:ext cx="4631942" cy="309711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ostav.ru/articles/rus/2011/11.03/news/images/3liga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3826024"/>
            <a:ext cx="4644016" cy="302433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99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0" y="764704"/>
            <a:ext cx="4573844" cy="561662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b="1" dirty="0" err="1" smtClean="0"/>
              <a:t>Позитивні</a:t>
            </a:r>
            <a:r>
              <a:rPr lang="ru-RU" b="1" dirty="0" smtClean="0"/>
              <a:t>: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гігантської</a:t>
            </a:r>
            <a:r>
              <a:rPr lang="ru-RU" dirty="0"/>
              <a:t> </a:t>
            </a:r>
            <a:r>
              <a:rPr lang="ru-RU" dirty="0" err="1"/>
              <a:t>озонової</a:t>
            </a:r>
            <a:r>
              <a:rPr lang="ru-RU" dirty="0"/>
              <a:t> </a:t>
            </a:r>
            <a:r>
              <a:rPr lang="ru-RU" dirty="0" err="1"/>
              <a:t>діри</a:t>
            </a:r>
            <a:r>
              <a:rPr lang="ru-RU" dirty="0"/>
              <a:t> над </a:t>
            </a:r>
            <a:r>
              <a:rPr lang="ru-RU" dirty="0" err="1"/>
              <a:t>Антарктидою</a:t>
            </a:r>
            <a:r>
              <a:rPr lang="ru-RU" dirty="0"/>
              <a:t> </a:t>
            </a:r>
            <a:r>
              <a:rPr lang="ru-RU" dirty="0" err="1"/>
              <a:t>гальмується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нагрівання</a:t>
            </a:r>
            <a:r>
              <a:rPr lang="ru-RU" dirty="0"/>
              <a:t> </a:t>
            </a:r>
            <a:r>
              <a:rPr lang="ru-RU" dirty="0" err="1"/>
              <a:t>планети.Втім</a:t>
            </a:r>
            <a:r>
              <a:rPr lang="ru-RU" dirty="0"/>
              <a:t>, в </a:t>
            </a:r>
            <a:r>
              <a:rPr lang="ru-RU" dirty="0" err="1"/>
              <a:t>даний</a:t>
            </a:r>
            <a:r>
              <a:rPr lang="ru-RU" dirty="0"/>
              <a:t> час </a:t>
            </a:r>
            <a:r>
              <a:rPr lang="ru-RU" dirty="0" err="1"/>
              <a:t>озоновий</a:t>
            </a:r>
            <a:r>
              <a:rPr lang="ru-RU" dirty="0"/>
              <a:t> шар на </a:t>
            </a:r>
            <a:r>
              <a:rPr lang="ru-RU" dirty="0" err="1"/>
              <a:t>півдні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відновлюється</a:t>
            </a:r>
            <a:r>
              <a:rPr lang="ru-RU" dirty="0"/>
              <a:t> та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вітру</a:t>
            </a:r>
            <a:r>
              <a:rPr lang="ru-RU" dirty="0"/>
              <a:t> там </a:t>
            </a:r>
            <a:r>
              <a:rPr lang="ru-RU" dirty="0" err="1"/>
              <a:t>знижується</a:t>
            </a:r>
            <a:r>
              <a:rPr lang="ru-RU" dirty="0"/>
              <a:t>. </a:t>
            </a:r>
            <a:r>
              <a:rPr lang="ru-RU" dirty="0" err="1"/>
              <a:t>Грунтуючись</a:t>
            </a:r>
            <a:r>
              <a:rPr lang="ru-RU" dirty="0"/>
              <a:t> на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фахівці</a:t>
            </a:r>
            <a:r>
              <a:rPr lang="ru-RU" dirty="0"/>
              <a:t> </a:t>
            </a:r>
            <a:r>
              <a:rPr lang="ru-RU" dirty="0" err="1"/>
              <a:t>прогнозують</a:t>
            </a:r>
            <a:r>
              <a:rPr lang="ru-RU" dirty="0"/>
              <a:t> </a:t>
            </a:r>
            <a:r>
              <a:rPr lang="ru-RU" dirty="0" err="1"/>
              <a:t>поступове</a:t>
            </a:r>
            <a:r>
              <a:rPr lang="ru-RU" dirty="0"/>
              <a:t> </a:t>
            </a:r>
            <a:r>
              <a:rPr lang="ru-RU" dirty="0" err="1"/>
              <a:t>потепління</a:t>
            </a:r>
            <a:r>
              <a:rPr lang="ru-RU" dirty="0"/>
              <a:t> в </a:t>
            </a:r>
            <a:r>
              <a:rPr lang="ru-RU" dirty="0" err="1"/>
              <a:t>Південній</a:t>
            </a:r>
            <a:r>
              <a:rPr lang="ru-RU" dirty="0"/>
              <a:t> </a:t>
            </a:r>
            <a:r>
              <a:rPr lang="ru-RU" dirty="0" err="1"/>
              <a:t>півкулі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висновки</a:t>
            </a:r>
            <a:r>
              <a:rPr lang="ru-RU" dirty="0"/>
              <a:t> </a:t>
            </a:r>
            <a:r>
              <a:rPr lang="ru-RU" dirty="0" err="1"/>
              <a:t>зроблені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метеорологів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збиралися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20 </a:t>
            </a:r>
            <a:r>
              <a:rPr lang="ru-RU" dirty="0" err="1"/>
              <a:t>років.Як</a:t>
            </a:r>
            <a:r>
              <a:rPr lang="ru-RU" dirty="0"/>
              <a:t> </a:t>
            </a:r>
            <a:r>
              <a:rPr lang="ru-RU" dirty="0" err="1"/>
              <a:t>стверджують</a:t>
            </a:r>
            <a:r>
              <a:rPr lang="ru-RU" dirty="0"/>
              <a:t> </a:t>
            </a:r>
            <a:r>
              <a:rPr lang="ru-RU" dirty="0" err="1"/>
              <a:t>фахівці</a:t>
            </a:r>
            <a:r>
              <a:rPr lang="ru-RU" dirty="0"/>
              <a:t> </a:t>
            </a:r>
            <a:r>
              <a:rPr lang="ru-RU" dirty="0" err="1"/>
              <a:t>Наукового</a:t>
            </a:r>
            <a:r>
              <a:rPr lang="ru-RU" dirty="0"/>
              <a:t> </a:t>
            </a:r>
            <a:r>
              <a:rPr lang="ru-RU" dirty="0" err="1"/>
              <a:t>комітету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Антарктиди</a:t>
            </a:r>
            <a:r>
              <a:rPr lang="ru-RU" dirty="0"/>
              <a:t> (</a:t>
            </a:r>
            <a:r>
              <a:rPr lang="en-US" dirty="0"/>
              <a:t>SCAR), </a:t>
            </a:r>
            <a:r>
              <a:rPr lang="ru-RU" dirty="0" err="1"/>
              <a:t>події</a:t>
            </a:r>
            <a:r>
              <a:rPr lang="ru-RU" dirty="0"/>
              <a:t> </a:t>
            </a:r>
            <a:r>
              <a:rPr lang="ru-RU" dirty="0" err="1"/>
              <a:t>дійсно</a:t>
            </a:r>
            <a:r>
              <a:rPr lang="ru-RU" dirty="0"/>
              <a:t> </a:t>
            </a:r>
            <a:r>
              <a:rPr lang="ru-RU" dirty="0" err="1"/>
              <a:t>пішли</a:t>
            </a:r>
            <a:r>
              <a:rPr lang="ru-RU" dirty="0"/>
              <a:t> б за </a:t>
            </a:r>
            <a:r>
              <a:rPr lang="ru-RU" dirty="0" err="1"/>
              <a:t>найпесимістичнішим</a:t>
            </a:r>
            <a:r>
              <a:rPr lang="ru-RU" dirty="0"/>
              <a:t> </a:t>
            </a:r>
            <a:r>
              <a:rPr lang="ru-RU" dirty="0" err="1"/>
              <a:t>сценарієм</a:t>
            </a:r>
            <a:r>
              <a:rPr lang="ru-RU" dirty="0"/>
              <a:t>, </a:t>
            </a:r>
            <a:r>
              <a:rPr lang="ru-RU" dirty="0" err="1"/>
              <a:t>якби</a:t>
            </a:r>
            <a:r>
              <a:rPr lang="ru-RU" dirty="0"/>
              <a:t> не та сама </a:t>
            </a:r>
            <a:r>
              <a:rPr lang="ru-RU" dirty="0" err="1"/>
              <a:t>озонова</a:t>
            </a:r>
            <a:r>
              <a:rPr lang="ru-RU" dirty="0"/>
              <a:t> </a:t>
            </a:r>
            <a:r>
              <a:rPr lang="ru-RU" dirty="0" err="1"/>
              <a:t>діра.Але</a:t>
            </a:r>
            <a:r>
              <a:rPr lang="ru-RU" dirty="0"/>
              <a:t> </a:t>
            </a:r>
            <a:r>
              <a:rPr lang="ru-RU" dirty="0" err="1"/>
              <a:t>тепер</a:t>
            </a:r>
            <a:r>
              <a:rPr lang="ru-RU" dirty="0"/>
              <a:t> вона, як </a:t>
            </a:r>
            <a:r>
              <a:rPr lang="ru-RU" dirty="0" err="1"/>
              <a:t>згадано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, </a:t>
            </a:r>
            <a:r>
              <a:rPr lang="ru-RU" dirty="0" err="1"/>
              <a:t>скорочується</a:t>
            </a:r>
            <a:r>
              <a:rPr lang="ru-RU" dirty="0"/>
              <a:t>, і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посприяти</a:t>
            </a:r>
            <a:r>
              <a:rPr lang="ru-RU" dirty="0"/>
              <a:t> </a:t>
            </a:r>
            <a:r>
              <a:rPr lang="ru-RU" dirty="0" err="1"/>
              <a:t>прискоренню</a:t>
            </a:r>
            <a:r>
              <a:rPr lang="ru-RU" dirty="0"/>
              <a:t> </a:t>
            </a:r>
            <a:r>
              <a:rPr lang="ru-RU" dirty="0" err="1"/>
              <a:t>потепління</a:t>
            </a:r>
            <a:r>
              <a:rPr lang="ru-RU" dirty="0"/>
              <a:t>.</a:t>
            </a:r>
          </a:p>
        </p:txBody>
      </p:sp>
      <p:pic>
        <p:nvPicPr>
          <p:cNvPr id="2052" name="Picture 4" descr="http://www.fullhdoboi.ru/_ph/9/8063177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99" y="860051"/>
            <a:ext cx="4587699" cy="568863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4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439</TotalTime>
  <Words>751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Озонові діри</vt:lpstr>
      <vt:lpstr>Озон</vt:lpstr>
      <vt:lpstr>Фреони</vt:lpstr>
      <vt:lpstr>Презентация PowerPoint</vt:lpstr>
      <vt:lpstr>Історія</vt:lpstr>
      <vt:lpstr>Антарктична «озонова діра»</vt:lpstr>
      <vt:lpstr>Згубна дія фреонів</vt:lpstr>
      <vt:lpstr>Наслідки</vt:lpstr>
      <vt:lpstr>Презентация PowerPoint</vt:lpstr>
      <vt:lpstr>Відновлення</vt:lpstr>
      <vt:lpstr>Упередження стосовно озоновових дір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Озонові діри</dc:title>
  <dc:creator>Саня</dc:creator>
  <cp:lastModifiedBy>Саня</cp:lastModifiedBy>
  <cp:revision>31</cp:revision>
  <dcterms:created xsi:type="dcterms:W3CDTF">2013-11-09T12:32:18Z</dcterms:created>
  <dcterms:modified xsi:type="dcterms:W3CDTF">2013-11-17T18:04:16Z</dcterms:modified>
</cp:coreProperties>
</file>