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95" r:id="rId12"/>
    <p:sldId id="269" r:id="rId13"/>
    <p:sldId id="270" r:id="rId14"/>
    <p:sldId id="271" r:id="rId15"/>
    <p:sldId id="274" r:id="rId16"/>
    <p:sldId id="276" r:id="rId17"/>
    <p:sldId id="281" r:id="rId18"/>
    <p:sldId id="278" r:id="rId19"/>
    <p:sldId id="279" r:id="rId20"/>
    <p:sldId id="280" r:id="rId21"/>
    <p:sldId id="290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142852"/>
            <a:ext cx="8458200" cy="4000528"/>
          </a:xfrm>
        </p:spPr>
        <p:txBody>
          <a:bodyPr/>
          <a:lstStyle/>
          <a:p>
            <a:r>
              <a:rPr lang="uk-UA" sz="5500" b="1" dirty="0" smtClean="0">
                <a:solidFill>
                  <a:schemeClr val="tx2">
                    <a:lumMod val="75000"/>
                  </a:schemeClr>
                </a:solidFill>
              </a:rPr>
              <a:t>Презентація на тему: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u="heavy" cap="all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Franklin Gothic Book" pitchFamily="34" charset="0"/>
              </a:rPr>
              <a:t>“</a:t>
            </a:r>
            <a:r>
              <a:rPr lang="uk-UA" u="heavy" cap="all" noProof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Franklin Gothic Book" pitchFamily="34" charset="0"/>
              </a:rPr>
              <a:t>Металургійний</a:t>
            </a:r>
            <a:r>
              <a:rPr lang="uk-UA" u="heavy" cap="all" dirty="0" smtClean="0">
                <a:solidFill>
                  <a:schemeClr val="tx2">
                    <a:lumMod val="50000"/>
                  </a:schemeClr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Franklin Gothic Book" pitchFamily="34" charset="0"/>
              </a:rPr>
              <a:t> комплекс </a:t>
            </a:r>
            <a:r>
              <a:rPr lang="uk-UA" u="heavy" cap="all" noProof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Franklin Gothic Book" pitchFamily="34" charset="0"/>
              </a:rPr>
              <a:t>світу</a:t>
            </a:r>
            <a:r>
              <a:rPr lang="uk-UA" u="heavy" cap="all" noProof="1" smtClean="0">
                <a:solidFill>
                  <a:schemeClr val="tx2">
                    <a:lumMod val="50000"/>
                  </a:schemeClr>
                </a:solidFill>
                <a:uFill>
                  <a:solidFill>
                    <a:schemeClr val="tx2">
                      <a:lumMod val="50000"/>
                    </a:schemeClr>
                  </a:solidFill>
                </a:uFill>
                <a:latin typeface="Franklin Gothic Book" pitchFamily="34" charset="0"/>
              </a:rPr>
              <a:t>”</a:t>
            </a:r>
            <a:endParaRPr lang="uk-UA" u="heavy" cap="all" noProof="1">
              <a:solidFill>
                <a:schemeClr val="tx2">
                  <a:lumMod val="50000"/>
                </a:schemeClr>
              </a:solidFill>
              <a:uFill>
                <a:solidFill>
                  <a:schemeClr val="tx2">
                    <a:lumMod val="50000"/>
                  </a:schemeClr>
                </a:solidFill>
              </a:uFill>
              <a:latin typeface="Franklin Gothic Boo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857884" y="3357562"/>
            <a:ext cx="3128962" cy="2469832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</a:t>
            </a:r>
          </a:p>
          <a:p>
            <a:r>
              <a:rPr lang="uk-UA" i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Молокова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Ірина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Documents and Settings\Hakker\Рабочий стол\Новая папка (5)\картинки металургия\art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46474"/>
            <a:ext cx="5286380" cy="3511526"/>
          </a:xfrm>
          <a:prstGeom prst="rect">
            <a:avLst/>
          </a:prstGeom>
          <a:noFill/>
        </p:spPr>
      </p:pic>
      <p:pic>
        <p:nvPicPr>
          <p:cNvPr id="1028" name="Picture 4" descr="C:\Documents and Settings\Hakker\Рабочий стол\Новая папка (5)\картинки металургия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29132"/>
            <a:ext cx="3229466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7635901" cy="42640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Найбільша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сталі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Японія</a:t>
            </a:r>
            <a:r>
              <a:rPr lang="ru-RU" dirty="0" smtClean="0">
                <a:solidFill>
                  <a:schemeClr val="tx1"/>
                </a:solidFill>
              </a:rPr>
              <a:t> та Китай разом - 105 - 107 млн.т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США - 97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 smtClean="0">
                <a:solidFill>
                  <a:schemeClr val="tx1"/>
                </a:solidFill>
              </a:rPr>
              <a:t>Росія</a:t>
            </a:r>
            <a:r>
              <a:rPr lang="ru-RU" dirty="0" smtClean="0">
                <a:solidFill>
                  <a:schemeClr val="tx1"/>
                </a:solidFill>
              </a:rPr>
              <a:t> - 58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>
                <a:solidFill>
                  <a:schemeClr val="tx1"/>
                </a:solidFill>
              </a:rPr>
              <a:t>Північна</a:t>
            </a:r>
            <a:r>
              <a:rPr lang="ru-RU" dirty="0" smtClean="0">
                <a:solidFill>
                  <a:schemeClr val="tx1"/>
                </a:solidFill>
              </a:rPr>
              <a:t> Корея 58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Швидко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металургійний</a:t>
            </a:r>
            <a:r>
              <a:rPr lang="ru-RU" dirty="0" smtClean="0">
                <a:solidFill>
                  <a:schemeClr val="tx1"/>
                </a:solidFill>
              </a:rPr>
              <a:t> комплекс в </a:t>
            </a:r>
            <a:r>
              <a:rPr lang="ru-RU" dirty="0" err="1" smtClean="0">
                <a:solidFill>
                  <a:schemeClr val="tx1"/>
                </a:solidFill>
              </a:rPr>
              <a:t>Бразилії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Індії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Мексиці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Аргентині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Венесуелі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Documents and Settings\Hakker\Рабочий стол\Новая папка (5)\картинки металургия\300x168_195034_italy-jobs-at-risk-due-to-ilva-st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85860"/>
            <a:ext cx="2928958" cy="2286016"/>
          </a:xfrm>
          <a:prstGeom prst="rect">
            <a:avLst/>
          </a:prstGeom>
          <a:noFill/>
        </p:spPr>
      </p:pic>
      <p:pic>
        <p:nvPicPr>
          <p:cNvPr id="14339" name="Picture 3" descr="C:\Documents and Settings\Hakker\Рабочий стол\Новая папка (5)\картинки металургия\c92a0eb103_93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3714776" cy="2428892"/>
          </a:xfrm>
          <a:prstGeom prst="rect">
            <a:avLst/>
          </a:prstGeom>
          <a:noFill/>
        </p:spPr>
      </p:pic>
      <p:pic>
        <p:nvPicPr>
          <p:cNvPr id="14340" name="Picture 4" descr="C:\Documents and Settings\Hakker\Рабочий стол\Новая папка (5)\картинки металургия\1327612183____ll_ch__-zb_lshuye-svoyu-produktivn_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01888"/>
            <a:ext cx="4000496" cy="2713260"/>
          </a:xfrm>
          <a:prstGeom prst="rect">
            <a:avLst/>
          </a:prstGeom>
          <a:noFill/>
        </p:spPr>
      </p:pic>
      <p:pic>
        <p:nvPicPr>
          <p:cNvPr id="14342" name="Picture 6" descr="C:\Documents and Settings\Hakker\Рабочий стол\Новая папка (5)\картинки металургия\defaul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14290"/>
            <a:ext cx="3071834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Hakker\Рабочий стол\Новая папка (5)\картинки металургия\dynamika-vyrobnytstva-stali-u-svi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642918"/>
            <a:ext cx="7778777" cy="44069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Тенденції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Зростає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(початок 90-х - 15%, </a:t>
            </a:r>
            <a:r>
              <a:rPr lang="ru-RU" dirty="0" err="1" smtClean="0">
                <a:solidFill>
                  <a:schemeClr val="tx1"/>
                </a:solidFill>
              </a:rPr>
              <a:t>кінець</a:t>
            </a:r>
            <a:r>
              <a:rPr lang="ru-RU" dirty="0" smtClean="0">
                <a:solidFill>
                  <a:schemeClr val="tx1"/>
                </a:solidFill>
              </a:rPr>
              <a:t> 90-х - 20%)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З'являються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способи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порошкова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 smtClean="0">
                <a:solidFill>
                  <a:schemeClr val="tx1"/>
                </a:solidFill>
              </a:rPr>
              <a:t>Найбільші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експортери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продукції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найбільшими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імпортерами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Японія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Німеччина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Бенілюксу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Франція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Італія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Великобританія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Південна</a:t>
            </a:r>
            <a:r>
              <a:rPr lang="ru-RU" dirty="0" smtClean="0">
                <a:solidFill>
                  <a:schemeClr val="tx1"/>
                </a:solidFill>
              </a:rPr>
              <a:t> Корея).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На </a:t>
            </a:r>
            <a:r>
              <a:rPr lang="ru-RU" dirty="0" err="1" smtClean="0">
                <a:solidFill>
                  <a:schemeClr val="tx1"/>
                </a:solidFill>
              </a:rPr>
              <a:t>асортимент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продукції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впливає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специфіка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господарства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 (США </a:t>
            </a:r>
            <a:r>
              <a:rPr lang="ru-RU" dirty="0" err="1" smtClean="0">
                <a:solidFill>
                  <a:schemeClr val="tx1"/>
                </a:solidFill>
              </a:rPr>
              <a:t>виробляє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більше</a:t>
            </a:r>
            <a:r>
              <a:rPr lang="ru-RU" dirty="0" smtClean="0">
                <a:solidFill>
                  <a:schemeClr val="tx1"/>
                </a:solidFill>
              </a:rPr>
              <a:t> тонколистового прокату,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пов'язано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розвитком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машинобудування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Японія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середньолистового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товстолистового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пов'язано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суднобудуванням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Галузь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розміщується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ізольованими</a:t>
            </a:r>
            <a:r>
              <a:rPr lang="ru-RU" dirty="0" smtClean="0">
                <a:solidFill>
                  <a:schemeClr val="tx1"/>
                </a:solidFill>
              </a:rPr>
              <a:t> центрами, а великими районами (</a:t>
            </a:r>
            <a:r>
              <a:rPr lang="ru-RU" dirty="0" err="1" smtClean="0">
                <a:solidFill>
                  <a:schemeClr val="tx1"/>
                </a:solidFill>
              </a:rPr>
              <a:t>Клівленд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Детроїд</a:t>
            </a:r>
            <a:r>
              <a:rPr lang="ru-RU" dirty="0" smtClean="0">
                <a:solidFill>
                  <a:schemeClr val="tx1"/>
                </a:solidFill>
              </a:rPr>
              <a:t> - Чикаго, </a:t>
            </a:r>
            <a:r>
              <a:rPr lang="ru-RU" dirty="0" err="1" smtClean="0">
                <a:solidFill>
                  <a:schemeClr val="tx1"/>
                </a:solidFill>
              </a:rPr>
              <a:t>Рейнсько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Вестфальський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Придніпровський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Кольорова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7696" y="2857496"/>
            <a:ext cx="4686304" cy="3829064"/>
          </a:xfrm>
        </p:spPr>
        <p:txBody>
          <a:bodyPr>
            <a:normAutofit/>
          </a:bodyPr>
          <a:lstStyle/>
          <a:p>
            <a:r>
              <a:rPr lang="ru-RU" sz="2200" dirty="0" err="1" smtClean="0"/>
              <a:t>Кольорові</a:t>
            </a:r>
            <a:r>
              <a:rPr lang="ru-RU" sz="2200" dirty="0" smtClean="0"/>
              <a:t> </a:t>
            </a:r>
            <a:r>
              <a:rPr lang="ru-RU" sz="2200" dirty="0" smtClean="0"/>
              <a:t>метали </a:t>
            </a:r>
            <a:r>
              <a:rPr lang="ru-RU" sz="2200" dirty="0" err="1" smtClean="0"/>
              <a:t>посідають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особливе</a:t>
            </a:r>
            <a:r>
              <a:rPr lang="ru-RU" sz="2200" dirty="0" smtClean="0"/>
              <a:t> </a:t>
            </a:r>
            <a:r>
              <a:rPr lang="ru-RU" sz="2200" dirty="0" err="1" smtClean="0"/>
              <a:t>місце</a:t>
            </a:r>
            <a:r>
              <a:rPr lang="ru-RU" sz="2200" dirty="0" smtClean="0"/>
              <a:t>. </a:t>
            </a:r>
            <a:r>
              <a:rPr lang="ru-RU" sz="2200" dirty="0" err="1" smtClean="0"/>
              <a:t>Нові</a:t>
            </a:r>
            <a:r>
              <a:rPr lang="ru-RU" sz="2200" dirty="0" smtClean="0"/>
              <a:t> </a:t>
            </a:r>
            <a:r>
              <a:rPr lang="ru-RU" sz="2200" dirty="0" err="1" smtClean="0"/>
              <a:t>й</a:t>
            </a:r>
            <a:r>
              <a:rPr lang="ru-RU" sz="2200" dirty="0" smtClean="0"/>
              <a:t> </a:t>
            </a:r>
            <a:r>
              <a:rPr lang="ru-RU" sz="2200" dirty="0" err="1" smtClean="0"/>
              <a:t>новітні</a:t>
            </a:r>
            <a:r>
              <a:rPr lang="ru-RU" sz="2200" dirty="0" smtClean="0"/>
              <a:t> </a:t>
            </a:r>
            <a:r>
              <a:rPr lang="ru-RU" sz="2200" dirty="0" err="1" smtClean="0"/>
              <a:t>галузі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промисловості</a:t>
            </a:r>
            <a:r>
              <a:rPr lang="ru-RU" sz="2200" dirty="0" smtClean="0"/>
              <a:t> - </a:t>
            </a:r>
            <a:r>
              <a:rPr lang="ru-RU" sz="2200" dirty="0" err="1" smtClean="0"/>
              <a:t>передусім</a:t>
            </a:r>
            <a:r>
              <a:rPr lang="ru-RU" sz="2200" dirty="0" smtClean="0"/>
              <a:t> </a:t>
            </a:r>
            <a:r>
              <a:rPr lang="ru-RU" sz="2200" dirty="0" err="1" smtClean="0"/>
              <a:t>машинобудування</a:t>
            </a:r>
            <a:r>
              <a:rPr lang="ru-RU" sz="2200" dirty="0" smtClean="0"/>
              <a:t> - </a:t>
            </a:r>
            <a:r>
              <a:rPr lang="ru-RU" sz="2200" dirty="0" err="1" smtClean="0"/>
              <a:t>неможливо</a:t>
            </a:r>
            <a:r>
              <a:rPr lang="ru-RU" sz="2200" dirty="0" smtClean="0"/>
              <a:t> </a:t>
            </a:r>
            <a:r>
              <a:rPr lang="ru-RU" sz="2200" dirty="0" err="1" smtClean="0"/>
              <a:t>уявити</a:t>
            </a:r>
            <a:r>
              <a:rPr lang="ru-RU" sz="2200" dirty="0" smtClean="0"/>
              <a:t> без </a:t>
            </a:r>
            <a:r>
              <a:rPr lang="ru-RU" sz="2200" dirty="0" err="1" smtClean="0"/>
              <a:t>кольорових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металів</a:t>
            </a:r>
            <a:r>
              <a:rPr lang="ru-RU" sz="2200" dirty="0" smtClean="0"/>
              <a:t>. </a:t>
            </a:r>
            <a:r>
              <a:rPr lang="ru-RU" sz="2200" dirty="0" err="1" smtClean="0"/>
              <a:t>Це</a:t>
            </a:r>
            <a:r>
              <a:rPr lang="ru-RU" sz="2200" dirty="0" smtClean="0"/>
              <a:t>, в першу </a:t>
            </a:r>
            <a:r>
              <a:rPr lang="ru-RU" sz="2200" dirty="0" err="1" smtClean="0"/>
              <a:t>чергу</a:t>
            </a:r>
            <a:r>
              <a:rPr lang="ru-RU" sz="2200" dirty="0" smtClean="0"/>
              <a:t>, </a:t>
            </a:r>
            <a:r>
              <a:rPr lang="ru-RU" sz="2200" dirty="0" err="1" smtClean="0"/>
              <a:t>радіотехнічна</a:t>
            </a:r>
            <a:r>
              <a:rPr lang="ru-RU" sz="2200" dirty="0" smtClean="0"/>
              <a:t>, </a:t>
            </a:r>
            <a:r>
              <a:rPr lang="ru-RU" sz="2200" dirty="0" err="1" smtClean="0"/>
              <a:t>електротехнічна</a:t>
            </a:r>
            <a:r>
              <a:rPr lang="ru-RU" sz="2200" dirty="0" smtClean="0"/>
              <a:t>, </a:t>
            </a:r>
            <a:r>
              <a:rPr lang="ru-RU" sz="2200" dirty="0" err="1" smtClean="0"/>
              <a:t>авіаційна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промисловість</a:t>
            </a:r>
            <a:r>
              <a:rPr lang="ru-RU" sz="2200" dirty="0" smtClean="0"/>
              <a:t>, </a:t>
            </a:r>
            <a:r>
              <a:rPr lang="ru-RU" sz="2200" dirty="0" err="1" smtClean="0"/>
              <a:t>електроніка</a:t>
            </a:r>
            <a:r>
              <a:rPr lang="ru-RU" sz="2200" dirty="0" smtClean="0"/>
              <a:t>.</a:t>
            </a:r>
            <a:endParaRPr lang="ru-RU" dirty="0"/>
          </a:p>
        </p:txBody>
      </p:sp>
      <p:pic>
        <p:nvPicPr>
          <p:cNvPr id="15363" name="Picture 3" descr="C:\Documents and Settings\Hakker\Рабочий стол\Новая папка (5)\картинки металургия\jaguar_xkr-s-2012_20120411_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857232"/>
            <a:ext cx="3579806" cy="2071702"/>
          </a:xfrm>
          <a:prstGeom prst="rect">
            <a:avLst/>
          </a:prstGeom>
          <a:noFill/>
        </p:spPr>
      </p:pic>
      <p:pic>
        <p:nvPicPr>
          <p:cNvPr id="15364" name="Picture 4" descr="C:\Documents and Settings\Hakker\Рабочий стол\Новая папка (5)\картинки металургия\3396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3786214" cy="2928958"/>
          </a:xfrm>
          <a:prstGeom prst="rect">
            <a:avLst/>
          </a:prstGeom>
          <a:noFill/>
        </p:spPr>
      </p:pic>
      <p:pic>
        <p:nvPicPr>
          <p:cNvPr id="15365" name="Picture 5" descr="C:\Documents and Settings\Hakker\Рабочий стол\Новая папка (5)\картинки металургия\HydroJe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000504"/>
            <a:ext cx="2857488" cy="2857496"/>
          </a:xfrm>
          <a:prstGeom prst="rect">
            <a:avLst/>
          </a:prstGeom>
          <a:noFill/>
        </p:spPr>
      </p:pic>
      <p:pic>
        <p:nvPicPr>
          <p:cNvPr id="15366" name="Picture 6" descr="C:\Documents and Settings\Hakker\Рабочий стол\Новая папка (5)\картинки металургия\171024_471601_1333438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000500"/>
            <a:ext cx="1905000" cy="2857500"/>
          </a:xfrm>
          <a:prstGeom prst="rect">
            <a:avLst/>
          </a:prstGeom>
          <a:noFill/>
        </p:spPr>
      </p:pic>
      <p:pic>
        <p:nvPicPr>
          <p:cNvPr id="15367" name="Picture 7" descr="C:\Documents and Settings\Hakker\Рабочий стол\Новая папка (5)\картинки металургия\02_02_10_rotguss_kapillar_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572141"/>
            <a:ext cx="4190993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42910" y="5357813"/>
            <a:ext cx="7772400" cy="1500187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Однак</a:t>
            </a:r>
            <a:r>
              <a:rPr lang="ru-RU" dirty="0" smtClean="0">
                <a:solidFill>
                  <a:schemeClr val="tx1"/>
                </a:solidFill>
              </a:rPr>
              <a:t> руд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металів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планеті</a:t>
            </a:r>
            <a:r>
              <a:rPr lang="ru-RU" dirty="0" smtClean="0">
                <a:solidFill>
                  <a:schemeClr val="tx1"/>
                </a:solidFill>
              </a:rPr>
              <a:t> мало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поділені</a:t>
            </a:r>
            <a:r>
              <a:rPr lang="ru-RU" dirty="0" smtClean="0">
                <a:solidFill>
                  <a:schemeClr val="tx1"/>
                </a:solidFill>
              </a:rPr>
              <a:t> вони за </a:t>
            </a:r>
            <a:r>
              <a:rPr lang="ru-RU" dirty="0" err="1" smtClean="0">
                <a:solidFill>
                  <a:schemeClr val="tx1"/>
                </a:solidFill>
              </a:rPr>
              <a:t>територією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дуже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нерівномірно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Лише</a:t>
            </a:r>
            <a:r>
              <a:rPr lang="ru-RU" dirty="0" smtClean="0">
                <a:solidFill>
                  <a:schemeClr val="tx1"/>
                </a:solidFill>
              </a:rPr>
              <a:t> США та </a:t>
            </a:r>
            <a:r>
              <a:rPr lang="ru-RU" dirty="0" err="1" smtClean="0">
                <a:solidFill>
                  <a:schemeClr val="tx1"/>
                </a:solidFill>
              </a:rPr>
              <a:t>Росія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задовольнябть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свої</a:t>
            </a:r>
            <a:r>
              <a:rPr lang="ru-RU" dirty="0" smtClean="0">
                <a:solidFill>
                  <a:schemeClr val="tx1"/>
                </a:solidFill>
              </a:rPr>
              <a:t> потреби у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металах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рахунок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розробки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власних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родовищ</a:t>
            </a:r>
            <a:r>
              <a:rPr lang="ru-RU" dirty="0" smtClean="0">
                <a:solidFill>
                  <a:schemeClr val="tx1"/>
                </a:solidFill>
              </a:rPr>
              <a:t>, а </a:t>
            </a:r>
            <a:r>
              <a:rPr lang="ru-RU" dirty="0" err="1" smtClean="0">
                <a:solidFill>
                  <a:schemeClr val="tx1"/>
                </a:solidFill>
              </a:rPr>
              <a:t>решта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тією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мірою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залежить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імортної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мінеральної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сировини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Documents and Settings\Hakker\Рабочий стол\Новая папка (5)\картинки металургия\500px-Географія9(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357167"/>
            <a:ext cx="7923241" cy="4049734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Типи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розміщення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виплавці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Сировинний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глиноземні</a:t>
            </a:r>
            <a:r>
              <a:rPr lang="ru-RU" dirty="0" smtClean="0">
                <a:solidFill>
                  <a:schemeClr val="tx1"/>
                </a:solidFill>
              </a:rPr>
              <a:t> заводи, </a:t>
            </a:r>
            <a:r>
              <a:rPr lang="ru-RU" dirty="0" err="1" smtClean="0">
                <a:solidFill>
                  <a:schemeClr val="tx1"/>
                </a:solidFill>
              </a:rPr>
              <a:t>центри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первинної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свинцево-цинкові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Енергетичний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виплавка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 smtClean="0">
                <a:solidFill>
                  <a:schemeClr val="tx1"/>
                </a:solidFill>
              </a:rPr>
              <a:t>Споживацький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пояснюється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технологічними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особливостями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металів</a:t>
            </a:r>
            <a:r>
              <a:rPr lang="ru-RU" dirty="0" smtClean="0">
                <a:solidFill>
                  <a:schemeClr val="tx1"/>
                </a:solidFill>
              </a:rPr>
              <a:t>. Для </a:t>
            </a:r>
            <a:r>
              <a:rPr lang="ru-RU" dirty="0" err="1" smtClean="0">
                <a:solidFill>
                  <a:schemeClr val="tx1"/>
                </a:solidFill>
              </a:rPr>
              <a:t>одержання</a:t>
            </a:r>
            <a:r>
              <a:rPr lang="ru-RU" dirty="0" smtClean="0">
                <a:solidFill>
                  <a:schemeClr val="tx1"/>
                </a:solidFill>
              </a:rPr>
              <a:t> 1 т </a:t>
            </a:r>
            <a:r>
              <a:rPr lang="ru-RU" dirty="0" err="1" smtClean="0">
                <a:solidFill>
                  <a:schemeClr val="tx1"/>
                </a:solidFill>
              </a:rPr>
              <a:t>чорнової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міді</a:t>
            </a:r>
            <a:r>
              <a:rPr lang="ru-RU" dirty="0" smtClean="0">
                <a:solidFill>
                  <a:schemeClr val="tx1"/>
                </a:solidFill>
              </a:rPr>
              <a:t> треба 100 т </a:t>
            </a:r>
            <a:r>
              <a:rPr lang="ru-RU" dirty="0" err="1" smtClean="0">
                <a:solidFill>
                  <a:schemeClr val="tx1"/>
                </a:solidFill>
              </a:rPr>
              <a:t>руди</a:t>
            </a:r>
            <a:r>
              <a:rPr lang="ru-RU" dirty="0" smtClean="0">
                <a:solidFill>
                  <a:schemeClr val="tx1"/>
                </a:solidFill>
              </a:rPr>
              <a:t>, 800 кВт/год </a:t>
            </a:r>
            <a:r>
              <a:rPr lang="ru-RU" dirty="0" err="1" smtClean="0">
                <a:solidFill>
                  <a:schemeClr val="tx1"/>
                </a:solidFill>
              </a:rPr>
              <a:t>електроенергії</a:t>
            </a:r>
            <a:r>
              <a:rPr lang="ru-RU" dirty="0" smtClean="0">
                <a:solidFill>
                  <a:schemeClr val="tx1"/>
                </a:solidFill>
              </a:rPr>
              <a:t>, 2 т </a:t>
            </a:r>
            <a:r>
              <a:rPr lang="ru-RU" dirty="0" err="1" smtClean="0">
                <a:solidFill>
                  <a:schemeClr val="tx1"/>
                </a:solidFill>
              </a:rPr>
              <a:t>палива</a:t>
            </a:r>
            <a:r>
              <a:rPr lang="ru-RU" dirty="0" smtClean="0">
                <a:solidFill>
                  <a:schemeClr val="tx1"/>
                </a:solidFill>
              </a:rPr>
              <a:t>, 500 м куб води.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Documents and Settings\Hakker\Рабочий стол\Новая папка (5)\картинки металургия\t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3249559" cy="2500307"/>
          </a:xfrm>
          <a:prstGeom prst="rect">
            <a:avLst/>
          </a:prstGeom>
          <a:noFill/>
        </p:spPr>
      </p:pic>
      <p:pic>
        <p:nvPicPr>
          <p:cNvPr id="19459" name="Picture 3" descr="C:\Documents and Settings\Hakker\Рабочий стол\Новая папка (5)\картинки металургия\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429132"/>
            <a:ext cx="2533654" cy="2428868"/>
          </a:xfrm>
          <a:prstGeom prst="rect">
            <a:avLst/>
          </a:prstGeom>
          <a:noFill/>
        </p:spPr>
      </p:pic>
      <p:pic>
        <p:nvPicPr>
          <p:cNvPr id="19460" name="Picture 4" descr="C:\Documents and Settings\Hakker\Рабочий стол\Новая папка (5)\картинки металургия\3836865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2557457" cy="1928808"/>
          </a:xfrm>
          <a:prstGeom prst="rect">
            <a:avLst/>
          </a:prstGeom>
          <a:noFill/>
        </p:spPr>
      </p:pic>
      <p:pic>
        <p:nvPicPr>
          <p:cNvPr id="19461" name="Picture 5" descr="C:\Documents and Settings\Hakker\Рабочий стол\Новая папка (5)\картинки металургия\78-1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5922" y="4429133"/>
            <a:ext cx="2548078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5500726" cy="44069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Стадії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металів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Збагачення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руди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вилучення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породи).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Виплавка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чорнового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Очистка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шкідливих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домішків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рафінування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кострукційних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6386" name="Picture 2" descr="C:\Documents and Settings\Hakker\Рабочий стол\Новая папка (5)\картинки металургия\showcase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66"/>
            <a:ext cx="4429156" cy="1728791"/>
          </a:xfrm>
          <a:prstGeom prst="rect">
            <a:avLst/>
          </a:prstGeom>
          <a:noFill/>
        </p:spPr>
      </p:pic>
      <p:pic>
        <p:nvPicPr>
          <p:cNvPr id="16387" name="Picture 3" descr="C:\Documents and Settings\Hakker\Рабочий стол\Новая папка (5)\картинки металургия\uluchshila-svoi-pozic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3810000" cy="2381250"/>
          </a:xfrm>
          <a:prstGeom prst="rect">
            <a:avLst/>
          </a:prstGeom>
          <a:noFill/>
        </p:spPr>
      </p:pic>
      <p:pic>
        <p:nvPicPr>
          <p:cNvPr id="16388" name="Picture 4" descr="C:\Documents and Settings\Hakker\Рабочий стол\Новая папка (5)\картинки металургия\image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979365"/>
            <a:ext cx="3786214" cy="2773981"/>
          </a:xfrm>
          <a:prstGeom prst="rect">
            <a:avLst/>
          </a:prstGeom>
          <a:noFill/>
        </p:spPr>
      </p:pic>
      <p:pic>
        <p:nvPicPr>
          <p:cNvPr id="16389" name="Picture 5" descr="C:\Documents and Settings\Hakker\Рабочий стол\Новая папка (5)\картинки металургия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9085" y="4786322"/>
            <a:ext cx="4972071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772400" cy="136207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Алюмінієва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000349"/>
            <a:ext cx="4000529" cy="3857651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Фізико-хімічні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властивості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алюмінію</a:t>
            </a:r>
            <a:r>
              <a:rPr lang="ru-RU" dirty="0" smtClean="0">
                <a:solidFill>
                  <a:schemeClr val="tx1"/>
                </a:solidFill>
              </a:rPr>
              <a:t> широко </a:t>
            </a:r>
            <a:r>
              <a:rPr lang="ru-RU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dirty="0" smtClean="0">
                <a:solidFill>
                  <a:schemeClr val="tx1"/>
                </a:solidFill>
              </a:rPr>
              <a:t>. У </a:t>
            </a:r>
            <a:r>
              <a:rPr lang="ru-RU" dirty="0" err="1" smtClean="0">
                <a:solidFill>
                  <a:schemeClr val="tx1"/>
                </a:solidFill>
              </a:rPr>
              <a:t>світовому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відомо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500 тис. </a:t>
            </a:r>
            <a:r>
              <a:rPr lang="ru-RU" dirty="0" err="1" smtClean="0">
                <a:solidFill>
                  <a:schemeClr val="tx1"/>
                </a:solidFill>
              </a:rPr>
              <a:t>виробів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алюмінію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сплавів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Алюміній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займає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помітне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місце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електротехніці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чорній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авіабудівництві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електропромисловості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електроніці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харчовій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військовій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багатьох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галузях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Documents and Settings\Hakker\Рабочий стол\Новая папка (5)\картинки металургия\alloy_wheels_a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2143140" cy="2143140"/>
          </a:xfrm>
          <a:prstGeom prst="rect">
            <a:avLst/>
          </a:prstGeom>
          <a:noFill/>
        </p:spPr>
      </p:pic>
      <p:pic>
        <p:nvPicPr>
          <p:cNvPr id="12291" name="Picture 3" descr="C:\Documents and Settings\Hakker\Рабочий стол\Новая папка (5)\картинки металургия\bf51f52f25e1fe730e75212a14aa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142984"/>
            <a:ext cx="3929090" cy="2419352"/>
          </a:xfrm>
          <a:prstGeom prst="rect">
            <a:avLst/>
          </a:prstGeom>
          <a:noFill/>
        </p:spPr>
      </p:pic>
      <p:pic>
        <p:nvPicPr>
          <p:cNvPr id="12292" name="Picture 4" descr="C:\Documents and Settings\Hakker\Рабочий стол\Новая папка (5)\картинки металургия\image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638550"/>
            <a:ext cx="2857500" cy="3219450"/>
          </a:xfrm>
          <a:prstGeom prst="rect">
            <a:avLst/>
          </a:prstGeom>
          <a:noFill/>
        </p:spPr>
      </p:pic>
      <p:pic>
        <p:nvPicPr>
          <p:cNvPr id="12293" name="Picture 5" descr="C:\Documents and Settings\Hakker\Рабочий стол\Новая папка (5)\картинки металургия\DeziM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214686"/>
            <a:ext cx="3214678" cy="13255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1" y="0"/>
            <a:ext cx="7500990" cy="6857999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Об'єм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алюмінію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останні</a:t>
            </a:r>
            <a:r>
              <a:rPr lang="ru-RU" dirty="0" smtClean="0">
                <a:solidFill>
                  <a:schemeClr val="tx1"/>
                </a:solidFill>
              </a:rPr>
              <a:t> 100 </a:t>
            </a:r>
            <a:r>
              <a:rPr lang="ru-RU" dirty="0" err="1" smtClean="0">
                <a:solidFill>
                  <a:schemeClr val="tx1"/>
                </a:solidFill>
              </a:rPr>
              <a:t>років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зріс</a:t>
            </a:r>
            <a:r>
              <a:rPr lang="ru-RU" dirty="0" smtClean="0">
                <a:solidFill>
                  <a:schemeClr val="tx1"/>
                </a:solidFill>
              </a:rPr>
              <a:t> в 10000 </a:t>
            </a:r>
            <a:r>
              <a:rPr lang="ru-RU" dirty="0" err="1" smtClean="0">
                <a:solidFill>
                  <a:schemeClr val="tx1"/>
                </a:solidFill>
              </a:rPr>
              <a:t>разів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становить 20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Європа</a:t>
            </a:r>
            <a:r>
              <a:rPr lang="ru-RU" dirty="0" smtClean="0">
                <a:solidFill>
                  <a:schemeClr val="tx1"/>
                </a:solidFill>
              </a:rPr>
              <a:t> 6,6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Північна</a:t>
            </a:r>
            <a:r>
              <a:rPr lang="ru-RU" dirty="0" smtClean="0">
                <a:solidFill>
                  <a:schemeClr val="tx1"/>
                </a:solidFill>
              </a:rPr>
              <a:t> Америка 6,4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 smtClean="0">
                <a:solidFill>
                  <a:schemeClr val="tx1"/>
                </a:solidFill>
              </a:rPr>
              <a:t>Латинська</a:t>
            </a:r>
            <a:r>
              <a:rPr lang="ru-RU" dirty="0" smtClean="0">
                <a:solidFill>
                  <a:schemeClr val="tx1"/>
                </a:solidFill>
              </a:rPr>
              <a:t> Америка 2,1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err="1" smtClean="0">
                <a:solidFill>
                  <a:schemeClr val="tx1"/>
                </a:solidFill>
              </a:rPr>
              <a:t>Азія</a:t>
            </a:r>
            <a:r>
              <a:rPr lang="ru-RU" dirty="0" smtClean="0">
                <a:solidFill>
                  <a:schemeClr val="tx1"/>
                </a:solidFill>
              </a:rPr>
              <a:t> 1,7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 </a:t>
            </a:r>
            <a:r>
              <a:rPr lang="ru-RU" dirty="0" err="1" smtClean="0">
                <a:solidFill>
                  <a:schemeClr val="tx1"/>
                </a:solidFill>
              </a:rPr>
              <a:t>Австралія</a:t>
            </a:r>
            <a:r>
              <a:rPr lang="ru-RU" dirty="0" smtClean="0">
                <a:solidFill>
                  <a:schemeClr val="tx1"/>
                </a:solidFill>
              </a:rPr>
              <a:t> 1,7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6. Африка 0,9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Найбільші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експортери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Росія</a:t>
            </a:r>
            <a:r>
              <a:rPr lang="ru-RU" dirty="0" smtClean="0">
                <a:solidFill>
                  <a:schemeClr val="tx1"/>
                </a:solidFill>
              </a:rPr>
              <a:t>, Канада, </a:t>
            </a:r>
            <a:r>
              <a:rPr lang="ru-RU" dirty="0" err="1" smtClean="0">
                <a:solidFill>
                  <a:schemeClr val="tx1"/>
                </a:solidFill>
              </a:rPr>
              <a:t>Австралія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Норвегія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Найбільші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імпортери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Японія</a:t>
            </a:r>
            <a:r>
              <a:rPr lang="ru-RU" dirty="0" smtClean="0">
                <a:solidFill>
                  <a:schemeClr val="tx1"/>
                </a:solidFill>
              </a:rPr>
              <a:t>, США, </a:t>
            </a:r>
            <a:r>
              <a:rPr lang="ru-RU" dirty="0" err="1" smtClean="0">
                <a:solidFill>
                  <a:schemeClr val="tx1"/>
                </a:solidFill>
              </a:rPr>
              <a:t>Німеччина</a:t>
            </a:r>
            <a:r>
              <a:rPr lang="ru-RU" dirty="0" smtClean="0">
                <a:solidFill>
                  <a:schemeClr val="tx1"/>
                </a:solidFill>
              </a:rPr>
              <a:t> (25% - </a:t>
            </a:r>
            <a:r>
              <a:rPr lang="ru-RU" dirty="0" err="1" smtClean="0">
                <a:solidFill>
                  <a:schemeClr val="tx1"/>
                </a:solidFill>
              </a:rPr>
              <a:t>алюмінію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виплавляється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вторинної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сировини</a:t>
            </a:r>
            <a:r>
              <a:rPr lang="ru-RU" dirty="0" smtClean="0">
                <a:solidFill>
                  <a:schemeClr val="tx1"/>
                </a:solidFill>
              </a:rPr>
              <a:t>). </a:t>
            </a:r>
          </a:p>
          <a:p>
            <a:endParaRPr lang="ru-RU" dirty="0"/>
          </a:p>
        </p:txBody>
      </p:sp>
      <p:pic>
        <p:nvPicPr>
          <p:cNvPr id="13314" name="Picture 2" descr="C:\Documents and Settings\Hakker\Рабочий стол\Новая папка (5)\картинки металургия\kpp_lin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2143116"/>
            <a:ext cx="4476750" cy="2952750"/>
          </a:xfrm>
          <a:prstGeom prst="rect">
            <a:avLst/>
          </a:prstGeom>
          <a:noFill/>
        </p:spPr>
      </p:pic>
      <p:pic>
        <p:nvPicPr>
          <p:cNvPr id="13315" name="Picture 3" descr="C:\Documents and Settings\Hakker\Рабочий стол\Новая папка (5)\картинки металургия\alu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3081342" cy="1428760"/>
          </a:xfrm>
          <a:prstGeom prst="rect">
            <a:avLst/>
          </a:prstGeom>
          <a:noFill/>
        </p:spPr>
      </p:pic>
      <p:pic>
        <p:nvPicPr>
          <p:cNvPr id="13316" name="Picture 4" descr="C:\Documents and Settings\Hakker\Рабочий стол\Новая папка (5)\картинки металургия\x_5684f3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0"/>
            <a:ext cx="1500166" cy="1989109"/>
          </a:xfrm>
          <a:prstGeom prst="rect">
            <a:avLst/>
          </a:prstGeom>
          <a:noFill/>
        </p:spPr>
      </p:pic>
      <p:pic>
        <p:nvPicPr>
          <p:cNvPr id="13317" name="Picture 5" descr="C:\Documents and Settings\Hakker\Рабочий стол\Новая папка (5)\картинки металургия\HydroJe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5" y="5125593"/>
            <a:ext cx="1857356" cy="17324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Міделиварна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85853" y="4500570"/>
            <a:ext cx="7858148" cy="235743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Міді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природі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порівняно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багато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240 </a:t>
            </a:r>
            <a:r>
              <a:rPr lang="ru-RU" dirty="0" err="1" smtClean="0">
                <a:solidFill>
                  <a:schemeClr val="tx1"/>
                </a:solidFill>
              </a:rPr>
              <a:t>мінералів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проте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всі</a:t>
            </a:r>
            <a:r>
              <a:rPr lang="ru-RU" dirty="0" smtClean="0">
                <a:solidFill>
                  <a:schemeClr val="tx1"/>
                </a:solidFill>
              </a:rPr>
              <a:t> вони </a:t>
            </a:r>
            <a:r>
              <a:rPr lang="ru-RU" dirty="0" err="1" smtClean="0">
                <a:solidFill>
                  <a:schemeClr val="tx1"/>
                </a:solidFill>
              </a:rPr>
              <a:t>мають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промислове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значення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Власне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мідь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руді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рідко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перевищує</a:t>
            </a:r>
            <a:r>
              <a:rPr lang="ru-RU" dirty="0" smtClean="0">
                <a:solidFill>
                  <a:schemeClr val="tx1"/>
                </a:solidFill>
              </a:rPr>
              <a:t> 1-2%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тому </a:t>
            </a:r>
            <a:r>
              <a:rPr lang="ru-RU" dirty="0" err="1" smtClean="0">
                <a:solidFill>
                  <a:schemeClr val="tx1"/>
                </a:solidFill>
              </a:rPr>
              <a:t>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потребують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збагачення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50 держав </a:t>
            </a:r>
            <a:r>
              <a:rPr lang="ru-RU" dirty="0" err="1" smtClean="0">
                <a:solidFill>
                  <a:schemeClr val="tx1"/>
                </a:solidFill>
              </a:rPr>
              <a:t>має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мідну</a:t>
            </a:r>
            <a:r>
              <a:rPr lang="ru-RU" dirty="0" smtClean="0">
                <a:solidFill>
                  <a:schemeClr val="tx1"/>
                </a:solidFill>
              </a:rPr>
              <a:t> руду. Але </a:t>
            </a:r>
            <a:r>
              <a:rPr lang="ru-RU" dirty="0" err="1" smtClean="0">
                <a:solidFill>
                  <a:schemeClr val="tx1"/>
                </a:solidFill>
              </a:rPr>
              <a:t>переважна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покладів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припадає</a:t>
            </a:r>
            <a:r>
              <a:rPr lang="ru-RU" dirty="0" smtClean="0">
                <a:solidFill>
                  <a:schemeClr val="tx1"/>
                </a:solidFill>
              </a:rPr>
              <a:t> на Казахстан, </a:t>
            </a:r>
            <a:r>
              <a:rPr lang="ru-RU" dirty="0" err="1" smtClean="0">
                <a:solidFill>
                  <a:schemeClr val="tx1"/>
                </a:solidFill>
              </a:rPr>
              <a:t>Росію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Чилі</a:t>
            </a:r>
            <a:r>
              <a:rPr lang="ru-RU" dirty="0" smtClean="0">
                <a:solidFill>
                  <a:schemeClr val="tx1"/>
                </a:solidFill>
              </a:rPr>
              <a:t>, США, </a:t>
            </a:r>
            <a:r>
              <a:rPr lang="ru-RU" dirty="0" err="1" smtClean="0">
                <a:solidFill>
                  <a:schemeClr val="tx1"/>
                </a:solidFill>
              </a:rPr>
              <a:t>Замбію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Заїр</a:t>
            </a:r>
            <a:r>
              <a:rPr lang="ru-RU" dirty="0" smtClean="0">
                <a:solidFill>
                  <a:schemeClr val="tx1"/>
                </a:solidFill>
              </a:rPr>
              <a:t>, Перу, Канаду, Польщу, Панаму, ФРН, </a:t>
            </a:r>
            <a:r>
              <a:rPr lang="ru-RU" dirty="0" err="1" smtClean="0">
                <a:solidFill>
                  <a:schemeClr val="tx1"/>
                </a:solidFill>
              </a:rPr>
              <a:t>Болгарію</a:t>
            </a:r>
            <a:r>
              <a:rPr lang="ru-RU" dirty="0" smtClean="0">
                <a:solidFill>
                  <a:schemeClr val="tx1"/>
                </a:solidFill>
              </a:rPr>
              <a:t>, Кубу.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Documents and Settings\Hakker\Рабочий стол\Новая папка (5)\картинки металургия\1289994288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214842" cy="3500462"/>
          </a:xfrm>
          <a:prstGeom prst="rect">
            <a:avLst/>
          </a:prstGeom>
          <a:noFill/>
        </p:spPr>
      </p:pic>
      <p:pic>
        <p:nvPicPr>
          <p:cNvPr id="17411" name="Picture 3" descr="C:\Documents and Settings\Hakker\Рабочий стол\Новая папка (5)\картинки металургия\Руда_мід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142984"/>
            <a:ext cx="4714876" cy="31530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/>
          <a:lstStyle/>
          <a:p>
            <a:r>
              <a:rPr lang="uk-UA" dirty="0" smtClean="0"/>
              <a:t>Загальна характеристика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4143381"/>
            <a:ext cx="7772400" cy="271462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Чорні та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кольорові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метали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займають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провідне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конструкційних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металів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Вони широко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машинобудуванні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будівництві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транспорті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винятку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галузях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господарства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витримуючи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гостру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конкуренцію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збоку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пласмас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кераміки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композитів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сучасних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матеріалів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Та на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противагу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недалекому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минулому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нині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виробництвом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чавуну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прокату не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судять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економічну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могутність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Documents and Settings\Hakker\Рабочий стол\Новая папка (5)\картинки металургия\0cd9638ebc_91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2857500" cy="2143125"/>
          </a:xfrm>
          <a:prstGeom prst="rect">
            <a:avLst/>
          </a:prstGeom>
          <a:noFill/>
        </p:spPr>
      </p:pic>
      <p:pic>
        <p:nvPicPr>
          <p:cNvPr id="2051" name="Picture 3" descr="C:\Documents and Settings\Hakker\Рабочий стол\Новая папка (5)\картинки металургия\pf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3333746" cy="2500310"/>
          </a:xfrm>
          <a:prstGeom prst="rect">
            <a:avLst/>
          </a:prstGeom>
          <a:noFill/>
        </p:spPr>
      </p:pic>
      <p:pic>
        <p:nvPicPr>
          <p:cNvPr id="2052" name="Picture 4" descr="C:\Documents and Settings\Hakker\Рабочий стол\Новая папка (5)\картинки металургия\Автобус-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357430"/>
            <a:ext cx="2381256" cy="17859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29027" y="2500306"/>
            <a:ext cx="5214973" cy="4143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приблизно</a:t>
            </a:r>
            <a:r>
              <a:rPr lang="ru-RU" dirty="0" smtClean="0">
                <a:solidFill>
                  <a:schemeClr val="tx1"/>
                </a:solidFill>
              </a:rPr>
              <a:t> 240 </a:t>
            </a:r>
            <a:r>
              <a:rPr lang="ru-RU" dirty="0" err="1" smtClean="0">
                <a:solidFill>
                  <a:schemeClr val="tx1"/>
                </a:solidFill>
              </a:rPr>
              <a:t>мінералів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містять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лише</a:t>
            </a:r>
            <a:r>
              <a:rPr lang="ru-RU" dirty="0" smtClean="0">
                <a:solidFill>
                  <a:schemeClr val="tx1"/>
                </a:solidFill>
              </a:rPr>
              <a:t> 18 </a:t>
            </a:r>
            <a:r>
              <a:rPr lang="ru-RU" dirty="0" err="1" smtClean="0">
                <a:solidFill>
                  <a:schemeClr val="tx1"/>
                </a:solidFill>
              </a:rPr>
              <a:t>мають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промислове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значення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потребує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великої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кількості</a:t>
            </a:r>
            <a:r>
              <a:rPr lang="ru-RU" dirty="0" smtClean="0">
                <a:solidFill>
                  <a:schemeClr val="tx1"/>
                </a:solidFill>
              </a:rPr>
              <a:t> тепла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енергії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тому </a:t>
            </a:r>
            <a:r>
              <a:rPr lang="ru-RU" dirty="0" err="1" smtClean="0">
                <a:solidFill>
                  <a:schemeClr val="tx1"/>
                </a:solidFill>
              </a:rPr>
              <a:t>воно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орієнтовано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паливо-енергетичну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промисловість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Проте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паливно-енергетичний</a:t>
            </a:r>
            <a:r>
              <a:rPr lang="ru-RU" dirty="0" smtClean="0">
                <a:solidFill>
                  <a:schemeClr val="tx1"/>
                </a:solidFill>
              </a:rPr>
              <a:t> комплекс </a:t>
            </a:r>
            <a:r>
              <a:rPr lang="ru-RU" dirty="0" err="1" smtClean="0">
                <a:solidFill>
                  <a:schemeClr val="tx1"/>
                </a:solidFill>
              </a:rPr>
              <a:t>зосереджений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розвинутих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, а тому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міді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відбувається</a:t>
            </a:r>
            <a:r>
              <a:rPr lang="ru-RU" dirty="0" smtClean="0">
                <a:solidFill>
                  <a:schemeClr val="tx1"/>
                </a:solidFill>
              </a:rPr>
              <a:t> там же: у США, </a:t>
            </a:r>
            <a:r>
              <a:rPr lang="ru-RU" dirty="0" err="1" smtClean="0">
                <a:solidFill>
                  <a:schemeClr val="tx1"/>
                </a:solidFill>
              </a:rPr>
              <a:t>Японії</a:t>
            </a:r>
            <a:r>
              <a:rPr lang="ru-RU" dirty="0" smtClean="0">
                <a:solidFill>
                  <a:schemeClr val="tx1"/>
                </a:solidFill>
              </a:rPr>
              <a:t>, ФРН, </a:t>
            </a:r>
            <a:r>
              <a:rPr lang="ru-RU" dirty="0" err="1" smtClean="0">
                <a:solidFill>
                  <a:schemeClr val="tx1"/>
                </a:solidFill>
              </a:rPr>
              <a:t>Канаді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Росії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Хоча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високий</a:t>
            </a:r>
            <a:r>
              <a:rPr lang="ru-RU" dirty="0" smtClean="0">
                <a:solidFill>
                  <a:schemeClr val="tx1"/>
                </a:solidFill>
              </a:rPr>
              <a:t> попит на </a:t>
            </a:r>
            <a:r>
              <a:rPr lang="ru-RU" dirty="0" err="1" smtClean="0">
                <a:solidFill>
                  <a:schemeClr val="tx1"/>
                </a:solidFill>
              </a:rPr>
              <a:t>цей</a:t>
            </a:r>
            <a:r>
              <a:rPr lang="ru-RU" dirty="0" smtClean="0">
                <a:solidFill>
                  <a:schemeClr val="tx1"/>
                </a:solidFill>
              </a:rPr>
              <a:t> метал дав </a:t>
            </a:r>
            <a:r>
              <a:rPr lang="ru-RU" dirty="0" err="1" smtClean="0">
                <a:solidFill>
                  <a:schemeClr val="tx1"/>
                </a:solidFill>
              </a:rPr>
              <a:t>змогу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розширити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Чилі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Китаї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Польщі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18434" name="Picture 2" descr="C:\Documents and Settings\Hakker\Рабочий стол\Новая папка (5)\картинки металургия\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14290"/>
            <a:ext cx="3786214" cy="2571744"/>
          </a:xfrm>
          <a:prstGeom prst="rect">
            <a:avLst/>
          </a:prstGeom>
          <a:noFill/>
        </p:spPr>
      </p:pic>
      <p:pic>
        <p:nvPicPr>
          <p:cNvPr id="18435" name="Picture 3" descr="C:\Documents and Settings\Hakker\Рабочий стол\Новая папка (5)\картинки металургия\12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3357618" cy="3184524"/>
          </a:xfrm>
          <a:prstGeom prst="rect">
            <a:avLst/>
          </a:prstGeom>
          <a:noFill/>
        </p:spPr>
      </p:pic>
      <p:pic>
        <p:nvPicPr>
          <p:cNvPr id="18436" name="Picture 4" descr="C:\Documents and Settings\Hakker\Рабочий стол\Новая папка (5)\картинки металургия\20057-1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66888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2063737" cy="52229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Срібло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857752" y="0"/>
            <a:ext cx="4286248" cy="6858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Срібло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відноситься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благородних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металів</a:t>
            </a:r>
            <a:r>
              <a:rPr lang="ru-RU" dirty="0" smtClean="0">
                <a:solidFill>
                  <a:schemeClr val="tx1"/>
                </a:solidFill>
              </a:rPr>
              <a:t>. Попит на </a:t>
            </a:r>
            <a:r>
              <a:rPr lang="ru-RU" dirty="0" err="1" smtClean="0">
                <a:solidFill>
                  <a:schemeClr val="tx1"/>
                </a:solidFill>
              </a:rPr>
              <a:t>срібло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світі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постійно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зростає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хоч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видобуток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останні</a:t>
            </a:r>
            <a:r>
              <a:rPr lang="ru-RU" dirty="0" smtClean="0">
                <a:solidFill>
                  <a:schemeClr val="tx1"/>
                </a:solidFill>
              </a:rPr>
              <a:t> три роки </a:t>
            </a:r>
            <a:r>
              <a:rPr lang="ru-RU" dirty="0" err="1" smtClean="0">
                <a:solidFill>
                  <a:schemeClr val="tx1"/>
                </a:solidFill>
              </a:rPr>
              <a:t>знизився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Основними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споживачами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срібла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електротехніка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стоматологія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фотографія</a:t>
            </a:r>
            <a:r>
              <a:rPr lang="ru-RU" dirty="0" smtClean="0">
                <a:solidFill>
                  <a:schemeClr val="tx1"/>
                </a:solidFill>
              </a:rPr>
              <a:t>; </a:t>
            </a:r>
            <a:r>
              <a:rPr lang="ru-RU" dirty="0" err="1" smtClean="0">
                <a:solidFill>
                  <a:schemeClr val="tx1"/>
                </a:solidFill>
              </a:rPr>
              <a:t>срібло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виготовлення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акумуляторних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батарейок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каталізаторів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запаси </a:t>
            </a:r>
            <a:r>
              <a:rPr lang="ru-RU" dirty="0" err="1" smtClean="0">
                <a:solidFill>
                  <a:schemeClr val="tx1"/>
                </a:solidFill>
              </a:rPr>
              <a:t>оцінюються</a:t>
            </a:r>
            <a:r>
              <a:rPr lang="ru-RU" dirty="0" smtClean="0">
                <a:solidFill>
                  <a:schemeClr val="tx1"/>
                </a:solidFill>
              </a:rPr>
              <a:t> у 280 тис т. У </a:t>
            </a:r>
            <a:r>
              <a:rPr lang="ru-RU" dirty="0" err="1" smtClean="0">
                <a:solidFill>
                  <a:schemeClr val="tx1"/>
                </a:solidFill>
              </a:rPr>
              <a:t>Канаді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Мексиці</a:t>
            </a:r>
            <a:r>
              <a:rPr lang="ru-RU" dirty="0" smtClean="0">
                <a:solidFill>
                  <a:schemeClr val="tx1"/>
                </a:solidFill>
              </a:rPr>
              <a:t> - по 37 тис т, у США - 31 тис т. </a:t>
            </a:r>
            <a:r>
              <a:rPr lang="ru-RU" dirty="0" err="1" smtClean="0">
                <a:solidFill>
                  <a:schemeClr val="tx1"/>
                </a:solidFill>
              </a:rPr>
              <a:t>Серед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добуваючих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назвати</a:t>
            </a:r>
            <a:r>
              <a:rPr lang="ru-RU" dirty="0" smtClean="0">
                <a:solidFill>
                  <a:schemeClr val="tx1"/>
                </a:solidFill>
              </a:rPr>
              <a:t> Мексику, Перу, США, </a:t>
            </a:r>
            <a:r>
              <a:rPr lang="ru-RU" dirty="0" err="1" smtClean="0">
                <a:solidFill>
                  <a:schemeClr val="tx1"/>
                </a:solidFill>
              </a:rPr>
              <a:t>Австралію</a:t>
            </a:r>
            <a:r>
              <a:rPr lang="ru-RU" dirty="0" smtClean="0">
                <a:solidFill>
                  <a:schemeClr val="tx1"/>
                </a:solidFill>
              </a:rPr>
              <a:t> та Канаду.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Надалі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очікується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розширення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видобутку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срібла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рахунок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родовищ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Австралії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Індонезії</a:t>
            </a:r>
            <a:r>
              <a:rPr lang="ru-RU" dirty="0" smtClean="0">
                <a:solidFill>
                  <a:schemeClr val="tx1"/>
                </a:solidFill>
              </a:rPr>
              <a:t>, США та </a:t>
            </a:r>
            <a:r>
              <a:rPr lang="ru-RU" dirty="0" err="1" smtClean="0">
                <a:solidFill>
                  <a:schemeClr val="tx1"/>
                </a:solidFill>
              </a:rPr>
              <a:t>Китаї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Documents and Settings\Hakker\Рабочий стол\Новая папка (5)\картинки металургия\11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117599" cy="2820997"/>
          </a:xfrm>
          <a:prstGeom prst="rect">
            <a:avLst/>
          </a:prstGeom>
          <a:noFill/>
        </p:spPr>
      </p:pic>
      <p:pic>
        <p:nvPicPr>
          <p:cNvPr id="20483" name="Picture 3" descr="C:\Documents and Settings\Hakker\Рабочий стол\Новая папка (5)\картинки металургия\kolloidnoe_serebro_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2285984" cy="2643182"/>
          </a:xfrm>
          <a:prstGeom prst="rect">
            <a:avLst/>
          </a:prstGeom>
          <a:noFill/>
        </p:spPr>
      </p:pic>
      <p:pic>
        <p:nvPicPr>
          <p:cNvPr id="20484" name="Picture 4" descr="C:\Documents and Settings\Hakker\Рабочий стол\Новая папка (5)\картинки металургия\28148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572008"/>
            <a:ext cx="2127250" cy="2076450"/>
          </a:xfrm>
          <a:prstGeom prst="rect">
            <a:avLst/>
          </a:prstGeom>
          <a:noFill/>
        </p:spPr>
      </p:pic>
      <p:pic>
        <p:nvPicPr>
          <p:cNvPr id="20485" name="Picture 5" descr="C:\Documents and Settings\Hakker\Рабочий стол\Новая папка (5)\картинки металургия\item_19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04"/>
            <a:ext cx="1655366" cy="21240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2206613" cy="73661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Золото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785925"/>
            <a:ext cx="8137555" cy="26209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усьому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світі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налічується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близько</a:t>
            </a:r>
            <a:r>
              <a:rPr lang="ru-RU" dirty="0" smtClean="0">
                <a:solidFill>
                  <a:schemeClr val="tx1"/>
                </a:solidFill>
              </a:rPr>
              <a:t> 100 тис т золота: 36 тис т - у </a:t>
            </a:r>
            <a:r>
              <a:rPr lang="ru-RU" dirty="0" err="1" smtClean="0">
                <a:solidFill>
                  <a:schemeClr val="tx1"/>
                </a:solidFill>
              </a:rPr>
              <a:t>централізованих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скарбницях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належать урядам, </a:t>
            </a:r>
            <a:r>
              <a:rPr lang="ru-RU" dirty="0" err="1" smtClean="0">
                <a:solidFill>
                  <a:schemeClr val="tx1"/>
                </a:solidFill>
              </a:rPr>
              <a:t>центральним</a:t>
            </a:r>
            <a:r>
              <a:rPr lang="ru-RU" dirty="0" smtClean="0">
                <a:solidFill>
                  <a:schemeClr val="tx1"/>
                </a:solidFill>
              </a:rPr>
              <a:t> банкам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міжнародним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організаціям</a:t>
            </a:r>
            <a:r>
              <a:rPr lang="ru-RU" dirty="0" smtClean="0">
                <a:solidFill>
                  <a:schemeClr val="tx1"/>
                </a:solidFill>
              </a:rPr>
              <a:t>, 20 тис т - </a:t>
            </a:r>
            <a:r>
              <a:rPr lang="ru-RU" dirty="0" err="1" smtClean="0">
                <a:solidFill>
                  <a:schemeClr val="tx1"/>
                </a:solidFill>
              </a:rPr>
              <a:t>зливки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монети</a:t>
            </a:r>
            <a:r>
              <a:rPr lang="ru-RU" dirty="0" smtClean="0">
                <a:solidFill>
                  <a:schemeClr val="tx1"/>
                </a:solidFill>
              </a:rPr>
              <a:t> у приватному </a:t>
            </a:r>
            <a:r>
              <a:rPr lang="ru-RU" dirty="0" err="1" smtClean="0">
                <a:solidFill>
                  <a:schemeClr val="tx1"/>
                </a:solidFill>
              </a:rPr>
              <a:t>володінні</a:t>
            </a:r>
            <a:r>
              <a:rPr lang="ru-RU" dirty="0" smtClean="0">
                <a:solidFill>
                  <a:schemeClr val="tx1"/>
                </a:solidFill>
              </a:rPr>
              <a:t>, 44 тис т - </a:t>
            </a:r>
            <a:r>
              <a:rPr lang="ru-RU" dirty="0" err="1" smtClean="0">
                <a:solidFill>
                  <a:schemeClr val="tx1"/>
                </a:solidFill>
              </a:rPr>
              <a:t>ювелірні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тощо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Останнім</a:t>
            </a:r>
            <a:r>
              <a:rPr lang="ru-RU" dirty="0" smtClean="0">
                <a:solidFill>
                  <a:schemeClr val="tx1"/>
                </a:solidFill>
              </a:rPr>
              <a:t> часом золото </a:t>
            </a:r>
            <a:r>
              <a:rPr lang="ru-RU" dirty="0" err="1" smtClean="0">
                <a:solidFill>
                  <a:schemeClr val="tx1"/>
                </a:solidFill>
              </a:rPr>
              <a:t>дедалі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більше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використовується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 сплавах </a:t>
            </a:r>
            <a:r>
              <a:rPr lang="ru-RU" dirty="0" err="1" smtClean="0">
                <a:solidFill>
                  <a:schemeClr val="tx1"/>
                </a:solidFill>
              </a:rPr>
              <a:t>воно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застосовується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ракетній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техніці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атомній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авіаційній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промисловості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електротехніці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радіотехніці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приладобудуванні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Documents and Settings\Hakker\Рабочий стол\Новая папка (5)\картинки металургия\kolon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3829046" cy="2714620"/>
          </a:xfrm>
          <a:prstGeom prst="rect">
            <a:avLst/>
          </a:prstGeom>
          <a:noFill/>
        </p:spPr>
      </p:pic>
      <p:pic>
        <p:nvPicPr>
          <p:cNvPr id="21507" name="Picture 3" descr="C:\Documents and Settings\Hakker\Рабочий стол\Новая папка (5)\картинки металургия\113830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000504"/>
            <a:ext cx="3722941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5495925"/>
            <a:ext cx="7772400" cy="136207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. До </a:t>
            </a:r>
            <a:r>
              <a:rPr lang="ru-RU" sz="1800" dirty="0" err="1" smtClean="0"/>
              <a:t>найбагатших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 за </a:t>
            </a:r>
            <a:r>
              <a:rPr lang="ru-RU" sz="1800" dirty="0" err="1" smtClean="0"/>
              <a:t>покладами</a:t>
            </a:r>
            <a:r>
              <a:rPr lang="ru-RU" sz="1800" dirty="0" smtClean="0"/>
              <a:t> належать ПАР, </a:t>
            </a:r>
            <a:r>
              <a:rPr lang="ru-RU" sz="1800" dirty="0" err="1" smtClean="0"/>
              <a:t>Росія</a:t>
            </a:r>
            <a:r>
              <a:rPr lang="ru-RU" sz="1800" dirty="0" smtClean="0"/>
              <a:t>, </a:t>
            </a:r>
            <a:r>
              <a:rPr lang="ru-RU" sz="1800" dirty="0" err="1" smtClean="0"/>
              <a:t>Танзанія</a:t>
            </a:r>
            <a:r>
              <a:rPr lang="ru-RU" sz="1800" dirty="0" smtClean="0"/>
              <a:t>, </a:t>
            </a:r>
            <a:r>
              <a:rPr lang="ru-RU" sz="1800" dirty="0" err="1" smtClean="0"/>
              <a:t>Намібія</a:t>
            </a:r>
            <a:r>
              <a:rPr lang="ru-RU" sz="1800" dirty="0" smtClean="0"/>
              <a:t>, Мексика, </a:t>
            </a:r>
            <a:r>
              <a:rPr lang="ru-RU" sz="1800" dirty="0" err="1" smtClean="0"/>
              <a:t>Бразилія</a:t>
            </a:r>
            <a:r>
              <a:rPr lang="ru-RU" sz="1800" dirty="0" smtClean="0"/>
              <a:t>, </a:t>
            </a:r>
            <a:r>
              <a:rPr lang="ru-RU" sz="1800" dirty="0" err="1" smtClean="0"/>
              <a:t>Колумбія</a:t>
            </a:r>
            <a:r>
              <a:rPr lang="ru-RU" sz="1800" dirty="0" smtClean="0"/>
              <a:t>, Гана, Канада, </a:t>
            </a:r>
            <a:r>
              <a:rPr lang="ru-RU" sz="1800" dirty="0" err="1" smtClean="0"/>
              <a:t>Австралія</a:t>
            </a:r>
            <a:r>
              <a:rPr lang="ru-RU" sz="1800" dirty="0" smtClean="0"/>
              <a:t>, </a:t>
            </a:r>
            <a:r>
              <a:rPr lang="ru-RU" sz="1800" dirty="0" err="1" smtClean="0"/>
              <a:t>Індія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як 90% </a:t>
            </a:r>
            <a:r>
              <a:rPr lang="ru-RU" sz="1800" dirty="0" err="1" smtClean="0"/>
              <a:t>видобутку</a:t>
            </a:r>
            <a:r>
              <a:rPr lang="ru-RU" sz="1800" dirty="0" smtClean="0"/>
              <a:t> золота </a:t>
            </a:r>
            <a:r>
              <a:rPr lang="ru-RU" sz="1800" dirty="0" err="1" smtClean="0"/>
              <a:t>припадає</a:t>
            </a:r>
            <a:r>
              <a:rPr lang="ru-RU" sz="1800" dirty="0" smtClean="0"/>
              <a:t> на </a:t>
            </a:r>
            <a:r>
              <a:rPr lang="ru-RU" sz="1800" dirty="0" err="1" smtClean="0"/>
              <a:t>шість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 - ПАР, </a:t>
            </a:r>
            <a:r>
              <a:rPr lang="ru-RU" sz="1800" dirty="0" err="1" smtClean="0"/>
              <a:t>Росію</a:t>
            </a:r>
            <a:r>
              <a:rPr lang="ru-RU" sz="1800" dirty="0" smtClean="0"/>
              <a:t>, Канаду, США, </a:t>
            </a:r>
            <a:r>
              <a:rPr lang="ru-RU" sz="1800" dirty="0" err="1" smtClean="0"/>
              <a:t>Австралію</a:t>
            </a:r>
            <a:r>
              <a:rPr lang="ru-RU" sz="1800" dirty="0" smtClean="0"/>
              <a:t>, Китай.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8066117" cy="15494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Золото </a:t>
            </a:r>
            <a:r>
              <a:rPr lang="ru-RU" dirty="0" err="1" smtClean="0">
                <a:solidFill>
                  <a:schemeClr val="tx1"/>
                </a:solidFill>
              </a:rPr>
              <a:t>належить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рідкисних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елементів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земної</a:t>
            </a:r>
            <a:r>
              <a:rPr lang="ru-RU" dirty="0" smtClean="0">
                <a:solidFill>
                  <a:schemeClr val="tx1"/>
                </a:solidFill>
              </a:rPr>
              <a:t> кори.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поклади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відомі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майже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усіх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світу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але</a:t>
            </a:r>
            <a:r>
              <a:rPr lang="ru-RU" dirty="0" smtClean="0">
                <a:solidFill>
                  <a:schemeClr val="tx1"/>
                </a:solidFill>
              </a:rPr>
              <a:t> про запаси </a:t>
            </a:r>
            <a:r>
              <a:rPr lang="ru-RU" dirty="0" err="1" smtClean="0">
                <a:solidFill>
                  <a:schemeClr val="tx1"/>
                </a:solidFill>
              </a:rPr>
              <a:t>можна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висновувати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лише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непрямими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показниками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передусім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за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рівнем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видобутку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2530" name="Picture 2" descr="C:\Documents and Settings\Hakker\Рабочий стол\Новая папка (5)\картинки металургия\A19-14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643338" cy="2714644"/>
          </a:xfrm>
          <a:prstGeom prst="rect">
            <a:avLst/>
          </a:prstGeom>
          <a:noFill/>
        </p:spPr>
      </p:pic>
      <p:pic>
        <p:nvPicPr>
          <p:cNvPr id="22531" name="Picture 3" descr="C:\Documents and Settings\Hakker\Рабочий стол\Новая папка (5)\картинки металургия\ChorneZoloto_23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38" y="1714488"/>
            <a:ext cx="3500462" cy="3723476"/>
          </a:xfrm>
          <a:prstGeom prst="rect">
            <a:avLst/>
          </a:prstGeom>
          <a:noFill/>
        </p:spPr>
      </p:pic>
      <p:pic>
        <p:nvPicPr>
          <p:cNvPr id="22532" name="Picture 4" descr="C:\Documents and Settings\Hakker\Рабочий стол\Новая папка (5)\картинки металургия\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6"/>
            <a:ext cx="2000264" cy="1565272"/>
          </a:xfrm>
          <a:prstGeom prst="rect">
            <a:avLst/>
          </a:prstGeom>
          <a:noFill/>
        </p:spPr>
      </p:pic>
      <p:pic>
        <p:nvPicPr>
          <p:cNvPr id="22533" name="Picture 5" descr="C:\Documents and Settings\Hakker\Рабочий стол\Новая папка (5)\картинки металургия\Zoloti-mone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00504"/>
            <a:ext cx="2643186" cy="1500198"/>
          </a:xfrm>
          <a:prstGeom prst="rect">
            <a:avLst/>
          </a:prstGeom>
          <a:noFill/>
        </p:spPr>
      </p:pic>
      <p:pic>
        <p:nvPicPr>
          <p:cNvPr id="22534" name="Picture 6" descr="C:\Documents and Settings\Hakker\Рабочий стол\Новая папка (5)\картинки металургия\798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000240"/>
            <a:ext cx="1833562" cy="16430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7"/>
            <a:ext cx="2786082" cy="85725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Висновки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7923241" cy="271464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Значення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економіки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важко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недооцінити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пояснюється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тим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металургія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тільки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впливає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розвиток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усіх</a:t>
            </a:r>
            <a:r>
              <a:rPr lang="ru-RU" dirty="0" smtClean="0">
                <a:solidFill>
                  <a:schemeClr val="tx1"/>
                </a:solidFill>
              </a:rPr>
              <a:t> без </a:t>
            </a:r>
            <a:r>
              <a:rPr lang="ru-RU" dirty="0" err="1" smtClean="0">
                <a:solidFill>
                  <a:schemeClr val="tx1"/>
                </a:solidFill>
              </a:rPr>
              <a:t>виключення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галузей</a:t>
            </a:r>
            <a:r>
              <a:rPr lang="ru-RU" dirty="0" smtClean="0">
                <a:solidFill>
                  <a:schemeClr val="tx1"/>
                </a:solidFill>
              </a:rPr>
              <a:t> народного </a:t>
            </a:r>
            <a:r>
              <a:rPr lang="ru-RU" dirty="0" err="1" smtClean="0">
                <a:solidFill>
                  <a:schemeClr val="tx1"/>
                </a:solidFill>
              </a:rPr>
              <a:t>господарства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базою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формування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але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являється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важливою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експортоутворюючою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галуззю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значною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мірою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визначає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потенціал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Documents and Settings\Hakker\Рабочий стол\Новая папка (5)\картинки металургия\phpZNyXF3Xc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67256"/>
            <a:ext cx="3286116" cy="2190744"/>
          </a:xfrm>
          <a:prstGeom prst="rect">
            <a:avLst/>
          </a:prstGeom>
          <a:noFill/>
        </p:spPr>
      </p:pic>
      <p:pic>
        <p:nvPicPr>
          <p:cNvPr id="23555" name="Picture 3" descr="C:\Documents and Settings\Hakker\Рабочий стол\Новая папка (5)\картинки металургия\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14818"/>
            <a:ext cx="3557591" cy="2349562"/>
          </a:xfrm>
          <a:prstGeom prst="rect">
            <a:avLst/>
          </a:prstGeom>
          <a:noFill/>
        </p:spPr>
      </p:pic>
      <p:pic>
        <p:nvPicPr>
          <p:cNvPr id="23556" name="Picture 4" descr="C:\Documents and Settings\Hakker\Рабочий стол\Новая папка (5)\картинки металургия\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214686"/>
            <a:ext cx="2698756" cy="1428760"/>
          </a:xfrm>
          <a:prstGeom prst="rect">
            <a:avLst/>
          </a:prstGeom>
          <a:noFill/>
        </p:spPr>
      </p:pic>
      <p:pic>
        <p:nvPicPr>
          <p:cNvPr id="23557" name="Picture 5" descr="C:\Documents and Settings\Hakker\Рабочий стол\Новая папка (5)\картинки металургия\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000372"/>
            <a:ext cx="228598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0"/>
            <a:ext cx="8072494" cy="685800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</a:rPr>
              <a:t>Список </a:t>
            </a:r>
            <a:r>
              <a:rPr lang="ru-RU" sz="1800" i="1" dirty="0" err="1" smtClean="0">
                <a:solidFill>
                  <a:schemeClr val="tx1"/>
                </a:solidFill>
              </a:rPr>
              <a:t>використаної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літератури</a:t>
            </a:r>
            <a:r>
              <a:rPr lang="ru-RU" sz="1800" i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1. Паламарчук М.М., Паламарчук О.М. - </a:t>
            </a:r>
            <a:r>
              <a:rPr lang="ru-RU" sz="1800" i="1" dirty="0" err="1" smtClean="0">
                <a:solidFill>
                  <a:schemeClr val="tx1"/>
                </a:solidFill>
              </a:rPr>
              <a:t>Економічно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і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соціальна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географія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України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з</a:t>
            </a:r>
            <a:r>
              <a:rPr lang="ru-RU" sz="1800" i="1" dirty="0" smtClean="0">
                <a:solidFill>
                  <a:schemeClr val="tx1"/>
                </a:solidFill>
              </a:rPr>
              <a:t> основами </a:t>
            </a:r>
            <a:r>
              <a:rPr lang="ru-RU" sz="1800" i="1" dirty="0" err="1" smtClean="0">
                <a:solidFill>
                  <a:schemeClr val="tx1"/>
                </a:solidFill>
              </a:rPr>
              <a:t>теорії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</a:rPr>
              <a:t>Посібник</a:t>
            </a:r>
            <a:r>
              <a:rPr lang="ru-RU" sz="1800" i="1" dirty="0" smtClean="0">
                <a:solidFill>
                  <a:schemeClr val="tx1"/>
                </a:solidFill>
              </a:rPr>
              <a:t> для </a:t>
            </a:r>
            <a:r>
              <a:rPr lang="ru-RU" sz="1800" i="1" dirty="0" err="1" smtClean="0">
                <a:solidFill>
                  <a:schemeClr val="tx1"/>
                </a:solidFill>
              </a:rPr>
              <a:t>викладачів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економічних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і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географічних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факультетів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вузів</a:t>
            </a:r>
            <a:r>
              <a:rPr lang="ru-RU" sz="1800" i="1" dirty="0" smtClean="0">
                <a:solidFill>
                  <a:schemeClr val="tx1"/>
                </a:solidFill>
              </a:rPr>
              <a:t>, </a:t>
            </a:r>
            <a:r>
              <a:rPr lang="ru-RU" sz="1800" i="1" dirty="0" err="1" smtClean="0">
                <a:solidFill>
                  <a:schemeClr val="tx1"/>
                </a:solidFill>
              </a:rPr>
              <a:t>наукових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працівників</a:t>
            </a:r>
            <a:r>
              <a:rPr lang="ru-RU" sz="1800" i="1" dirty="0" smtClean="0">
                <a:solidFill>
                  <a:schemeClr val="tx1"/>
                </a:solidFill>
              </a:rPr>
              <a:t>, </a:t>
            </a:r>
            <a:r>
              <a:rPr lang="ru-RU" sz="1800" i="1" dirty="0" err="1" smtClean="0">
                <a:solidFill>
                  <a:schemeClr val="tx1"/>
                </a:solidFill>
              </a:rPr>
              <a:t>аспірантів</a:t>
            </a:r>
            <a:r>
              <a:rPr lang="ru-RU" sz="1800" i="1" dirty="0" smtClean="0">
                <a:solidFill>
                  <a:schemeClr val="tx1"/>
                </a:solidFill>
              </a:rPr>
              <a:t>/М.М. Паламарчук, О.М. Паламарчук. - К.: </a:t>
            </a:r>
            <a:r>
              <a:rPr lang="ru-RU" sz="1800" i="1" dirty="0" err="1" smtClean="0">
                <a:solidFill>
                  <a:schemeClr val="tx1"/>
                </a:solidFill>
              </a:rPr>
              <a:t>Знання</a:t>
            </a:r>
            <a:r>
              <a:rPr lang="ru-RU" sz="1800" i="1" dirty="0" smtClean="0">
                <a:solidFill>
                  <a:schemeClr val="tx1"/>
                </a:solidFill>
              </a:rPr>
              <a:t>, 1998 - 416 с.: - </a:t>
            </a:r>
            <a:r>
              <a:rPr lang="ru-RU" sz="1800" i="1" dirty="0" err="1" smtClean="0">
                <a:solidFill>
                  <a:schemeClr val="tx1"/>
                </a:solidFill>
              </a:rPr>
              <a:t>Бібліографія</a:t>
            </a:r>
            <a:r>
              <a:rPr lang="ru-RU" sz="1800" i="1" dirty="0" smtClean="0">
                <a:solidFill>
                  <a:schemeClr val="tx1"/>
                </a:solidFill>
              </a:rPr>
              <a:t> с. 406-412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2. </a:t>
            </a:r>
            <a:r>
              <a:rPr lang="ru-RU" sz="1800" i="1" dirty="0" err="1" smtClean="0">
                <a:solidFill>
                  <a:schemeClr val="tx1"/>
                </a:solidFill>
              </a:rPr>
              <a:t>Соціально-економічна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географія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України</a:t>
            </a:r>
            <a:r>
              <a:rPr lang="ru-RU" sz="1800" i="1" dirty="0" smtClean="0">
                <a:solidFill>
                  <a:schemeClr val="tx1"/>
                </a:solidFill>
              </a:rPr>
              <a:t>: </a:t>
            </a:r>
            <a:r>
              <a:rPr lang="ru-RU" sz="1800" i="1" dirty="0" err="1" smtClean="0">
                <a:solidFill>
                  <a:schemeClr val="tx1"/>
                </a:solidFill>
              </a:rPr>
              <a:t>Навч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</a:rPr>
              <a:t>Посібник</a:t>
            </a:r>
            <a:r>
              <a:rPr lang="ru-RU" sz="1800" i="1" dirty="0" smtClean="0">
                <a:solidFill>
                  <a:schemeClr val="tx1"/>
                </a:solidFill>
              </a:rPr>
              <a:t> /За ред. проф. </a:t>
            </a:r>
            <a:r>
              <a:rPr lang="ru-RU" sz="1800" i="1" dirty="0" err="1" smtClean="0">
                <a:solidFill>
                  <a:schemeClr val="tx1"/>
                </a:solidFill>
              </a:rPr>
              <a:t>Шаблія</a:t>
            </a:r>
            <a:r>
              <a:rPr lang="ru-RU" sz="1800" i="1" dirty="0" smtClean="0">
                <a:solidFill>
                  <a:schemeClr val="tx1"/>
                </a:solidFill>
              </a:rPr>
              <a:t> О.І. - </a:t>
            </a:r>
            <a:r>
              <a:rPr lang="ru-RU" sz="1800" i="1" dirty="0" err="1" smtClean="0">
                <a:solidFill>
                  <a:schemeClr val="tx1"/>
                </a:solidFill>
              </a:rPr>
              <a:t>Львів</a:t>
            </a:r>
            <a:r>
              <a:rPr lang="ru-RU" sz="1800" i="1" dirty="0" smtClean="0">
                <a:solidFill>
                  <a:schemeClr val="tx1"/>
                </a:solidFill>
              </a:rPr>
              <a:t>: </a:t>
            </a:r>
            <a:r>
              <a:rPr lang="ru-RU" sz="1800" i="1" dirty="0" err="1" smtClean="0">
                <a:solidFill>
                  <a:schemeClr val="tx1"/>
                </a:solidFill>
              </a:rPr>
              <a:t>Світ</a:t>
            </a:r>
            <a:r>
              <a:rPr lang="ru-RU" sz="1800" i="1" dirty="0" smtClean="0">
                <a:solidFill>
                  <a:schemeClr val="tx1"/>
                </a:solidFill>
              </a:rPr>
              <a:t>. 1994. - 608 с., </a:t>
            </a:r>
            <a:r>
              <a:rPr lang="ru-RU" sz="1800" i="1" dirty="0" err="1" smtClean="0">
                <a:solidFill>
                  <a:schemeClr val="tx1"/>
                </a:solidFill>
              </a:rPr>
              <a:t>іл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3. </a:t>
            </a:r>
            <a:r>
              <a:rPr lang="ru-RU" sz="1800" i="1" dirty="0" err="1" smtClean="0">
                <a:solidFill>
                  <a:schemeClr val="tx1"/>
                </a:solidFill>
              </a:rPr>
              <a:t>Економічна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і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соціальна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географія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світу</a:t>
            </a:r>
            <a:r>
              <a:rPr lang="ru-RU" sz="1800" i="1" dirty="0" smtClean="0">
                <a:solidFill>
                  <a:schemeClr val="tx1"/>
                </a:solidFill>
              </a:rPr>
              <a:t>: Проб. </a:t>
            </a:r>
            <a:r>
              <a:rPr lang="ru-RU" sz="1800" i="1" dirty="0" err="1" smtClean="0">
                <a:solidFill>
                  <a:schemeClr val="tx1"/>
                </a:solidFill>
              </a:rPr>
              <a:t>підруч</a:t>
            </a:r>
            <a:r>
              <a:rPr lang="ru-RU" sz="1800" i="1" dirty="0" smtClean="0">
                <a:solidFill>
                  <a:schemeClr val="tx1"/>
                </a:solidFill>
              </a:rPr>
              <a:t>. Для 10 </a:t>
            </a:r>
            <a:r>
              <a:rPr lang="ru-RU" sz="1800" i="1" dirty="0" err="1" smtClean="0">
                <a:solidFill>
                  <a:schemeClr val="tx1"/>
                </a:solidFill>
              </a:rPr>
              <a:t>кл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</a:rPr>
              <a:t>серед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</a:rPr>
              <a:t>шк</a:t>
            </a:r>
            <a:r>
              <a:rPr lang="ru-RU" sz="1800" i="1" dirty="0" smtClean="0">
                <a:solidFill>
                  <a:schemeClr val="tx1"/>
                </a:solidFill>
              </a:rPr>
              <a:t>./Б.П. </a:t>
            </a:r>
            <a:r>
              <a:rPr lang="ru-RU" sz="1800" i="1" dirty="0" err="1" smtClean="0">
                <a:solidFill>
                  <a:schemeClr val="tx1"/>
                </a:solidFill>
              </a:rPr>
              <a:t>Яценко</a:t>
            </a:r>
            <a:r>
              <a:rPr lang="ru-RU" sz="1800" i="1" dirty="0" smtClean="0">
                <a:solidFill>
                  <a:schemeClr val="tx1"/>
                </a:solidFill>
              </a:rPr>
              <a:t>, В.М. </a:t>
            </a:r>
            <a:r>
              <a:rPr lang="ru-RU" sz="1800" i="1" dirty="0" err="1" smtClean="0">
                <a:solidFill>
                  <a:schemeClr val="tx1"/>
                </a:solidFill>
              </a:rPr>
              <a:t>Юрківський</a:t>
            </a:r>
            <a:r>
              <a:rPr lang="ru-RU" sz="1800" i="1" dirty="0" smtClean="0">
                <a:solidFill>
                  <a:schemeClr val="tx1"/>
                </a:solidFill>
              </a:rPr>
              <a:t>, О.О. </a:t>
            </a:r>
            <a:r>
              <a:rPr lang="ru-RU" sz="1800" i="1" dirty="0" err="1" smtClean="0">
                <a:solidFill>
                  <a:schemeClr val="tx1"/>
                </a:solidFill>
              </a:rPr>
              <a:t>Любіцева</a:t>
            </a:r>
            <a:r>
              <a:rPr lang="ru-RU" sz="1800" i="1" dirty="0" smtClean="0">
                <a:solidFill>
                  <a:schemeClr val="tx1"/>
                </a:solidFill>
              </a:rPr>
              <a:t>, О.К. </a:t>
            </a:r>
            <a:r>
              <a:rPr lang="ru-RU" sz="1800" i="1" dirty="0" err="1" smtClean="0">
                <a:solidFill>
                  <a:schemeClr val="tx1"/>
                </a:solidFill>
              </a:rPr>
              <a:t>Кузьминська</a:t>
            </a:r>
            <a:r>
              <a:rPr lang="ru-RU" sz="1800" i="1" dirty="0" smtClean="0">
                <a:solidFill>
                  <a:schemeClr val="tx1"/>
                </a:solidFill>
              </a:rPr>
              <a:t>, О.О. </a:t>
            </a:r>
            <a:r>
              <a:rPr lang="ru-RU" sz="1800" i="1" dirty="0" err="1" smtClean="0">
                <a:solidFill>
                  <a:schemeClr val="tx1"/>
                </a:solidFill>
              </a:rPr>
              <a:t>Бейдик</a:t>
            </a:r>
            <a:r>
              <a:rPr lang="ru-RU" sz="1800" i="1" dirty="0" smtClean="0">
                <a:solidFill>
                  <a:schemeClr val="tx1"/>
                </a:solidFill>
              </a:rPr>
              <a:t>//За ред. Б.П. </a:t>
            </a:r>
            <a:r>
              <a:rPr lang="ru-RU" sz="1800" i="1" dirty="0" err="1" smtClean="0">
                <a:solidFill>
                  <a:schemeClr val="tx1"/>
                </a:solidFill>
              </a:rPr>
              <a:t>Ященка</a:t>
            </a:r>
            <a:r>
              <a:rPr lang="ru-RU" sz="1800" i="1" dirty="0" smtClean="0">
                <a:solidFill>
                  <a:schemeClr val="tx1"/>
                </a:solidFill>
              </a:rPr>
              <a:t>. - К.: </a:t>
            </a:r>
            <a:r>
              <a:rPr lang="ru-RU" sz="1800" i="1" dirty="0" err="1" smtClean="0">
                <a:solidFill>
                  <a:schemeClr val="tx1"/>
                </a:solidFill>
              </a:rPr>
              <a:t>АртЕк</a:t>
            </a:r>
            <a:r>
              <a:rPr lang="ru-RU" sz="1800" i="1" dirty="0" smtClean="0">
                <a:solidFill>
                  <a:schemeClr val="tx1"/>
                </a:solidFill>
              </a:rPr>
              <a:t>, 1997. - 288с.: </a:t>
            </a:r>
            <a:r>
              <a:rPr lang="ru-RU" sz="1800" i="1" dirty="0" err="1" smtClean="0">
                <a:solidFill>
                  <a:schemeClr val="tx1"/>
                </a:solidFill>
              </a:rPr>
              <a:t>іл</a:t>
            </a:r>
            <a:r>
              <a:rPr lang="ru-RU" sz="1800" i="1" dirty="0" smtClean="0">
                <a:solidFill>
                  <a:schemeClr val="tx1"/>
                </a:solidFill>
              </a:rPr>
              <a:t>., </a:t>
            </a:r>
            <a:r>
              <a:rPr lang="ru-RU" sz="1800" i="1" dirty="0" err="1" smtClean="0">
                <a:solidFill>
                  <a:schemeClr val="tx1"/>
                </a:solidFill>
              </a:rPr>
              <a:t>карти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4. </a:t>
            </a:r>
            <a:r>
              <a:rPr lang="ru-RU" sz="1800" i="1" dirty="0" err="1" smtClean="0">
                <a:solidFill>
                  <a:schemeClr val="tx1"/>
                </a:solidFill>
              </a:rPr>
              <a:t>Розміщення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продуктивних</a:t>
            </a:r>
            <a:r>
              <a:rPr lang="ru-RU" sz="1800" i="1" dirty="0" smtClean="0">
                <a:solidFill>
                  <a:schemeClr val="tx1"/>
                </a:solidFill>
              </a:rPr>
              <a:t> сил: </a:t>
            </a:r>
            <a:r>
              <a:rPr lang="ru-RU" sz="1800" i="1" dirty="0" err="1" smtClean="0">
                <a:solidFill>
                  <a:schemeClr val="tx1"/>
                </a:solidFill>
              </a:rPr>
              <a:t>Навч</a:t>
            </a:r>
            <a:r>
              <a:rPr lang="ru-RU" sz="1800" i="1" dirty="0" smtClean="0">
                <a:solidFill>
                  <a:schemeClr val="tx1"/>
                </a:solidFill>
              </a:rPr>
              <a:t>. </a:t>
            </a:r>
            <a:r>
              <a:rPr lang="ru-RU" sz="1800" i="1" dirty="0" err="1" smtClean="0">
                <a:solidFill>
                  <a:schemeClr val="tx1"/>
                </a:solidFill>
              </a:rPr>
              <a:t>Посібник</a:t>
            </a:r>
            <a:r>
              <a:rPr lang="ru-RU" sz="1800" i="1" dirty="0" smtClean="0">
                <a:solidFill>
                  <a:schemeClr val="tx1"/>
                </a:solidFill>
              </a:rPr>
              <a:t> / За ред. В.В. </a:t>
            </a:r>
            <a:r>
              <a:rPr lang="ru-RU" sz="1800" i="1" dirty="0" err="1" smtClean="0">
                <a:solidFill>
                  <a:schemeClr val="tx1"/>
                </a:solidFill>
              </a:rPr>
              <a:t>Ковалевського</a:t>
            </a:r>
            <a:r>
              <a:rPr lang="ru-RU" sz="1800" i="1" dirty="0" smtClean="0">
                <a:solidFill>
                  <a:schemeClr val="tx1"/>
                </a:solidFill>
              </a:rPr>
              <a:t>. - К.: 2000 р.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800" i="1" dirty="0" smtClean="0">
                <a:solidFill>
                  <a:schemeClr val="tx1"/>
                </a:solidFill>
              </a:rPr>
              <a:t>5. </a:t>
            </a:r>
            <a:r>
              <a:rPr lang="ru-RU" sz="1800" i="1" dirty="0" err="1" smtClean="0">
                <a:solidFill>
                  <a:schemeClr val="tx1"/>
                </a:solidFill>
              </a:rPr>
              <a:t>Розміщення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продуктивних</a:t>
            </a:r>
            <a:r>
              <a:rPr lang="ru-RU" sz="1800" i="1" dirty="0" smtClean="0">
                <a:solidFill>
                  <a:schemeClr val="tx1"/>
                </a:solidFill>
              </a:rPr>
              <a:t> сил </a:t>
            </a:r>
            <a:r>
              <a:rPr lang="ru-RU" sz="1800" i="1" dirty="0" err="1" smtClean="0">
                <a:solidFill>
                  <a:schemeClr val="tx1"/>
                </a:solidFill>
              </a:rPr>
              <a:t>України</a:t>
            </a:r>
            <a:r>
              <a:rPr lang="ru-RU" sz="1800" i="1" dirty="0" smtClean="0">
                <a:solidFill>
                  <a:schemeClr val="tx1"/>
                </a:solidFill>
              </a:rPr>
              <a:t>: </a:t>
            </a:r>
            <a:r>
              <a:rPr lang="ru-RU" sz="1800" i="1" dirty="0" err="1" smtClean="0">
                <a:solidFill>
                  <a:schemeClr val="tx1"/>
                </a:solidFill>
              </a:rPr>
              <a:t>Підручник</a:t>
            </a:r>
            <a:r>
              <a:rPr lang="ru-RU" sz="1800" i="1" dirty="0" smtClean="0">
                <a:solidFill>
                  <a:schemeClr val="tx1"/>
                </a:solidFill>
              </a:rPr>
              <a:t> / Є.П. </a:t>
            </a:r>
            <a:r>
              <a:rPr lang="ru-RU" sz="1800" i="1" dirty="0" err="1" smtClean="0">
                <a:solidFill>
                  <a:schemeClr val="tx1"/>
                </a:solidFill>
              </a:rPr>
              <a:t>Качан</a:t>
            </a:r>
            <a:r>
              <a:rPr lang="ru-RU" sz="1800" i="1" dirty="0" smtClean="0">
                <a:solidFill>
                  <a:schemeClr val="tx1"/>
                </a:solidFill>
              </a:rPr>
              <a:t>, М.О. </a:t>
            </a:r>
            <a:r>
              <a:rPr lang="ru-RU" sz="1800" i="1" dirty="0" err="1" smtClean="0">
                <a:solidFill>
                  <a:schemeClr val="tx1"/>
                </a:solidFill>
              </a:rPr>
              <a:t>Ковтонюк</a:t>
            </a:r>
            <a:r>
              <a:rPr lang="ru-RU" sz="1800" i="1" dirty="0" smtClean="0">
                <a:solidFill>
                  <a:schemeClr val="tx1"/>
                </a:solidFill>
              </a:rPr>
              <a:t>, М.О. </a:t>
            </a:r>
            <a:r>
              <a:rPr lang="ru-RU" sz="1800" i="1" dirty="0" err="1" smtClean="0">
                <a:solidFill>
                  <a:schemeClr val="tx1"/>
                </a:solidFill>
              </a:rPr>
              <a:t>Петрига</a:t>
            </a:r>
            <a:r>
              <a:rPr lang="ru-RU" sz="1800" i="1" dirty="0" smtClean="0">
                <a:solidFill>
                  <a:schemeClr val="tx1"/>
                </a:solidFill>
              </a:rPr>
              <a:t> та </a:t>
            </a:r>
            <a:r>
              <a:rPr lang="ru-RU" sz="1800" i="1" dirty="0" err="1" smtClean="0">
                <a:solidFill>
                  <a:schemeClr val="tx1"/>
                </a:solidFill>
              </a:rPr>
              <a:t>ін</a:t>
            </a:r>
            <a:r>
              <a:rPr lang="ru-RU" sz="1800" i="1" dirty="0" smtClean="0">
                <a:solidFill>
                  <a:schemeClr val="tx1"/>
                </a:solidFill>
              </a:rPr>
              <a:t>.; За ред. Є.П. </a:t>
            </a:r>
            <a:r>
              <a:rPr lang="ru-RU" sz="1800" i="1" dirty="0" err="1" smtClean="0">
                <a:solidFill>
                  <a:schemeClr val="tx1"/>
                </a:solidFill>
              </a:rPr>
              <a:t>Качана</a:t>
            </a:r>
            <a:r>
              <a:rPr lang="ru-RU" sz="1800" i="1" dirty="0" smtClean="0">
                <a:solidFill>
                  <a:schemeClr val="tx1"/>
                </a:solidFill>
              </a:rPr>
              <a:t>. - К.: </a:t>
            </a:r>
            <a:r>
              <a:rPr lang="ru-RU" sz="1800" i="1" dirty="0" err="1" smtClean="0">
                <a:solidFill>
                  <a:schemeClr val="tx1"/>
                </a:solidFill>
              </a:rPr>
              <a:t>Вища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i="1" dirty="0" err="1" smtClean="0">
                <a:solidFill>
                  <a:schemeClr val="tx1"/>
                </a:solidFill>
              </a:rPr>
              <a:t>шк</a:t>
            </a:r>
            <a:r>
              <a:rPr lang="ru-RU" sz="1800" i="1" dirty="0" smtClean="0">
                <a:solidFill>
                  <a:schemeClr val="tx1"/>
                </a:solidFill>
              </a:rPr>
              <a:t>., 1998. - 375с.; </a:t>
            </a:r>
            <a:r>
              <a:rPr lang="ru-RU" sz="1800" i="1" dirty="0" err="1" smtClean="0">
                <a:solidFill>
                  <a:schemeClr val="tx1"/>
                </a:solidFill>
              </a:rPr>
              <a:t>іл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</a:p>
          <a:p>
            <a:endParaRPr lang="ru-RU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2852"/>
            <a:ext cx="7772400" cy="1362075"/>
          </a:xfrm>
        </p:spPr>
        <p:txBody>
          <a:bodyPr/>
          <a:lstStyle/>
          <a:p>
            <a:r>
              <a:rPr lang="uk-UA" dirty="0" smtClean="0"/>
              <a:t>Чорна металургія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2786035"/>
            <a:ext cx="5643570" cy="4071965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Металургійний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включає</a:t>
            </a:r>
            <a:r>
              <a:rPr lang="ru-RU" sz="2400" dirty="0" smtClean="0">
                <a:solidFill>
                  <a:schemeClr val="tx1"/>
                </a:solidFill>
              </a:rPr>
              <a:t>: </a:t>
            </a:r>
            <a:r>
              <a:rPr lang="ru-RU" sz="2400" dirty="0" err="1" smtClean="0">
                <a:solidFill>
                  <a:schemeClr val="tx1"/>
                </a:solidFill>
              </a:rPr>
              <a:t>видобуток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збагачення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агломерування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залізних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марганцевих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хромітових</a:t>
            </a:r>
            <a:r>
              <a:rPr lang="ru-RU" sz="2400" dirty="0" smtClean="0">
                <a:solidFill>
                  <a:schemeClr val="tx1"/>
                </a:solidFill>
              </a:rPr>
              <a:t> руд, </a:t>
            </a:r>
            <a:r>
              <a:rPr lang="ru-RU" sz="2400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чавуну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сталі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прокату, </a:t>
            </a:r>
            <a:r>
              <a:rPr lang="ru-RU" sz="2400" dirty="0" err="1" smtClean="0">
                <a:solidFill>
                  <a:schemeClr val="tx1"/>
                </a:solidFill>
              </a:rPr>
              <a:t>феросплавів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повторне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металевої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сировини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коксування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вугілля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виробництво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вогнетривів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допоміжних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матеріалів</a:t>
            </a:r>
            <a:r>
              <a:rPr lang="ru-RU" sz="2400" dirty="0" smtClean="0">
                <a:solidFill>
                  <a:schemeClr val="tx1"/>
                </a:solidFill>
              </a:rPr>
              <a:t> для них. </a:t>
            </a:r>
            <a:r>
              <a:rPr lang="ru-RU" sz="2400" dirty="0" err="1" smtClean="0">
                <a:solidFill>
                  <a:schemeClr val="tx1"/>
                </a:solidFill>
              </a:rPr>
              <a:t>Провідна</a:t>
            </a:r>
            <a:r>
              <a:rPr lang="ru-RU" sz="2400" dirty="0" smtClean="0">
                <a:solidFill>
                  <a:schemeClr val="tx1"/>
                </a:solidFill>
              </a:rPr>
              <a:t> роль у </a:t>
            </a:r>
            <a:r>
              <a:rPr lang="ru-RU" sz="2400" dirty="0" err="1" smtClean="0">
                <a:solidFill>
                  <a:schemeClr val="tx1"/>
                </a:solidFill>
              </a:rPr>
              <a:t>цьому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комплексі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належить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металургійній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переробці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чавун</a:t>
            </a:r>
            <a:r>
              <a:rPr lang="ru-RU" sz="2400" dirty="0" smtClean="0">
                <a:solidFill>
                  <a:schemeClr val="tx1"/>
                </a:solidFill>
              </a:rPr>
              <a:t> - сталь - прокат).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Hakker\Рабочий стол\Новая папка (5)\картинки металургия\e4b7c58-pgok-kar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4270344" cy="2391393"/>
          </a:xfrm>
          <a:prstGeom prst="rect">
            <a:avLst/>
          </a:prstGeom>
          <a:noFill/>
        </p:spPr>
      </p:pic>
      <p:pic>
        <p:nvPicPr>
          <p:cNvPr id="3075" name="Picture 3" descr="C:\Documents and Settings\Hakker\Рабочий стол\Новая папка (5)\картинки металургия\chug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571868" cy="2667013"/>
          </a:xfrm>
          <a:prstGeom prst="rect">
            <a:avLst/>
          </a:prstGeom>
          <a:noFill/>
        </p:spPr>
      </p:pic>
      <p:pic>
        <p:nvPicPr>
          <p:cNvPr id="3076" name="Picture 4" descr="C:\Documents and Settings\Hakker\Рабочий стол\Новая папка (5)\картинки металургия\103_Geography_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643314"/>
            <a:ext cx="3533116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143512"/>
            <a:ext cx="7786710" cy="1571612"/>
          </a:xfrm>
        </p:spPr>
        <p:txBody>
          <a:bodyPr>
            <a:noAutofit/>
          </a:bodyPr>
          <a:lstStyle/>
          <a:p>
            <a:r>
              <a:rPr lang="ru-RU" sz="1800" b="0" dirty="0" err="1" smtClean="0">
                <a:latin typeface="+mn-lt"/>
              </a:rPr>
              <a:t>Ця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тенденція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зберігається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й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нині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під</a:t>
            </a:r>
            <a:r>
              <a:rPr lang="ru-RU" sz="1800" b="0" dirty="0" smtClean="0">
                <a:latin typeface="+mn-lt"/>
              </a:rPr>
              <a:t> час </a:t>
            </a:r>
            <a:r>
              <a:rPr lang="ru-RU" sz="1800" b="0" dirty="0" err="1" smtClean="0">
                <a:latin typeface="+mn-lt"/>
              </a:rPr>
              <a:t>освоєння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нових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металургійних</a:t>
            </a:r>
            <a:r>
              <a:rPr lang="ru-RU" sz="1800" b="0" dirty="0" smtClean="0">
                <a:latin typeface="+mn-lt"/>
              </a:rPr>
              <a:t> баз (</a:t>
            </a:r>
            <a:r>
              <a:rPr lang="ru-RU" sz="1800" b="0" dirty="0" err="1" smtClean="0">
                <a:latin typeface="+mn-lt"/>
              </a:rPr>
              <a:t>наприклад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розміщення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металургійних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заводів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Індії</a:t>
            </a:r>
            <a:r>
              <a:rPr lang="ru-RU" sz="1800" b="0" dirty="0" smtClean="0">
                <a:latin typeface="+mn-lt"/>
              </a:rPr>
              <a:t>, </a:t>
            </a:r>
            <a:r>
              <a:rPr lang="ru-RU" sz="1800" b="0" dirty="0" err="1" smtClean="0">
                <a:latin typeface="+mn-lt"/>
              </a:rPr>
              <a:t>Бразилії</a:t>
            </a:r>
            <a:r>
              <a:rPr lang="ru-RU" sz="1800" b="0" dirty="0" smtClean="0">
                <a:latin typeface="+mn-lt"/>
              </a:rPr>
              <a:t>, Китаю), </a:t>
            </a:r>
            <a:r>
              <a:rPr lang="ru-RU" sz="1800" b="0" dirty="0" err="1" smtClean="0">
                <a:latin typeface="+mn-lt"/>
              </a:rPr>
              <a:t>але</a:t>
            </a:r>
            <a:r>
              <a:rPr lang="ru-RU" sz="1800" b="0" dirty="0" smtClean="0">
                <a:latin typeface="+mn-lt"/>
              </a:rPr>
              <a:t> все </a:t>
            </a:r>
            <a:r>
              <a:rPr lang="ru-RU" sz="1800" b="0" dirty="0" err="1" smtClean="0">
                <a:latin typeface="+mn-lt"/>
              </a:rPr>
              <a:t>більше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виникає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заводів</a:t>
            </a:r>
            <a:r>
              <a:rPr lang="ru-RU" sz="1800" b="0" dirty="0" smtClean="0">
                <a:latin typeface="+mn-lt"/>
              </a:rPr>
              <a:t> на шляхах </a:t>
            </a:r>
            <a:r>
              <a:rPr lang="ru-RU" sz="1800" b="0" dirty="0" err="1" smtClean="0">
                <a:latin typeface="+mn-lt"/>
              </a:rPr>
              <a:t>перевезення</a:t>
            </a:r>
            <a:r>
              <a:rPr lang="ru-RU" sz="1800" b="0" dirty="0" smtClean="0">
                <a:latin typeface="+mn-lt"/>
              </a:rPr>
              <a:t> руд та </a:t>
            </a:r>
            <a:r>
              <a:rPr lang="ru-RU" sz="1800" b="0" dirty="0" err="1" smtClean="0">
                <a:latin typeface="+mn-lt"/>
              </a:rPr>
              <a:t>палива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або</a:t>
            </a:r>
            <a:r>
              <a:rPr lang="ru-RU" sz="1800" b="0" dirty="0" smtClean="0">
                <a:latin typeface="+mn-lt"/>
              </a:rPr>
              <a:t> ж </a:t>
            </a:r>
            <a:r>
              <a:rPr lang="ru-RU" sz="1800" b="0" dirty="0" err="1" smtClean="0">
                <a:latin typeface="+mn-lt"/>
              </a:rPr>
              <a:t>поблизу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основних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ринків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збуту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металів</a:t>
            </a:r>
            <a:r>
              <a:rPr lang="ru-RU" sz="1800" b="0" dirty="0" smtClean="0">
                <a:latin typeface="+mn-lt"/>
              </a:rPr>
              <a:t> (</a:t>
            </a:r>
            <a:r>
              <a:rPr lang="ru-RU" sz="1800" b="0" dirty="0" err="1" smtClean="0">
                <a:latin typeface="+mn-lt"/>
              </a:rPr>
              <a:t>металургія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Японії</a:t>
            </a:r>
            <a:r>
              <a:rPr lang="ru-RU" sz="1800" b="0" dirty="0" smtClean="0">
                <a:latin typeface="+mn-lt"/>
              </a:rPr>
              <a:t>, </a:t>
            </a:r>
            <a:r>
              <a:rPr lang="ru-RU" sz="1800" b="0" dirty="0" err="1" smtClean="0">
                <a:latin typeface="+mn-lt"/>
              </a:rPr>
              <a:t>Республіки</a:t>
            </a:r>
            <a:r>
              <a:rPr lang="ru-RU" sz="1800" b="0" dirty="0" smtClean="0">
                <a:latin typeface="+mn-lt"/>
              </a:rPr>
              <a:t> Корея, </a:t>
            </a:r>
            <a:r>
              <a:rPr lang="ru-RU" sz="1800" b="0" dirty="0" err="1" smtClean="0">
                <a:latin typeface="+mn-lt"/>
              </a:rPr>
              <a:t>Італії</a:t>
            </a:r>
            <a:r>
              <a:rPr lang="ru-RU" sz="1800" b="0" dirty="0" smtClean="0">
                <a:latin typeface="+mn-lt"/>
              </a:rPr>
              <a:t>, </a:t>
            </a:r>
            <a:r>
              <a:rPr lang="ru-RU" sz="1800" b="0" dirty="0" err="1" smtClean="0">
                <a:latin typeface="+mn-lt"/>
              </a:rPr>
              <a:t>нові</a:t>
            </a:r>
            <a:r>
              <a:rPr lang="ru-RU" sz="1800" b="0" dirty="0" smtClean="0">
                <a:latin typeface="+mn-lt"/>
              </a:rPr>
              <a:t> заводи ФРН, </a:t>
            </a:r>
            <a:r>
              <a:rPr lang="ru-RU" sz="1800" b="0" dirty="0" err="1" smtClean="0">
                <a:latin typeface="+mn-lt"/>
              </a:rPr>
              <a:t>Франції</a:t>
            </a:r>
            <a:r>
              <a:rPr lang="ru-RU" sz="1800" b="0" dirty="0" smtClean="0">
                <a:latin typeface="+mn-lt"/>
              </a:rPr>
              <a:t>, </a:t>
            </a:r>
            <a:r>
              <a:rPr lang="ru-RU" sz="1800" b="0" dirty="0" err="1" smtClean="0">
                <a:latin typeface="+mn-lt"/>
              </a:rPr>
              <a:t>Росії</a:t>
            </a:r>
            <a:r>
              <a:rPr lang="ru-RU" sz="1800" b="0" dirty="0" smtClean="0">
                <a:latin typeface="+mn-lt"/>
              </a:rPr>
              <a:t> </a:t>
            </a:r>
            <a:r>
              <a:rPr lang="ru-RU" sz="1800" b="0" dirty="0" err="1" smtClean="0">
                <a:latin typeface="+mn-lt"/>
              </a:rPr>
              <a:t>тощо</a:t>
            </a:r>
            <a:r>
              <a:rPr lang="ru-RU" sz="1800" b="0" dirty="0" smtClean="0">
                <a:latin typeface="+mn-lt"/>
              </a:rPr>
              <a:t>).</a:t>
            </a:r>
            <a:endParaRPr lang="ru-RU" sz="1800" b="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8143900" cy="1714488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Особливостями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розміщення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другій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половині</a:t>
            </a:r>
            <a:r>
              <a:rPr lang="ru-RU" dirty="0" smtClean="0">
                <a:solidFill>
                  <a:schemeClr val="tx1"/>
                </a:solidFill>
              </a:rPr>
              <a:t> XX ст.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послаблення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орієнтації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місцеву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паливну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сировинну</a:t>
            </a:r>
            <a:r>
              <a:rPr lang="ru-RU" dirty="0" smtClean="0">
                <a:solidFill>
                  <a:schemeClr val="tx1"/>
                </a:solidFill>
              </a:rPr>
              <a:t> базу. У </a:t>
            </a:r>
            <a:r>
              <a:rPr lang="ru-RU" dirty="0" err="1" smtClean="0">
                <a:solidFill>
                  <a:schemeClr val="tx1"/>
                </a:solidFill>
              </a:rPr>
              <a:t>минулому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металургійні</a:t>
            </a:r>
            <a:r>
              <a:rPr lang="ru-RU" dirty="0" smtClean="0">
                <a:solidFill>
                  <a:schemeClr val="tx1"/>
                </a:solidFill>
              </a:rPr>
              <a:t> заводи </a:t>
            </a:r>
            <a:r>
              <a:rPr lang="ru-RU" dirty="0" err="1" smtClean="0">
                <a:solidFill>
                  <a:schemeClr val="tx1"/>
                </a:solidFill>
              </a:rPr>
              <a:t>будувалися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вугільних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басейнів</a:t>
            </a:r>
            <a:r>
              <a:rPr lang="ru-RU" dirty="0" smtClean="0">
                <a:solidFill>
                  <a:schemeClr val="tx1"/>
                </a:solidFill>
              </a:rPr>
              <a:t> (Рур, </a:t>
            </a:r>
            <a:r>
              <a:rPr lang="ru-RU" dirty="0" err="1" smtClean="0">
                <a:solidFill>
                  <a:schemeClr val="tx1"/>
                </a:solidFill>
              </a:rPr>
              <a:t>Пітсбург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Донбас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Кузбас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Сілезія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біля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залізорудних</a:t>
            </a:r>
            <a:r>
              <a:rPr lang="ru-RU" dirty="0" smtClean="0">
                <a:solidFill>
                  <a:schemeClr val="tx1"/>
                </a:solidFill>
              </a:rPr>
              <a:t> баз (</a:t>
            </a:r>
            <a:r>
              <a:rPr lang="ru-RU" dirty="0" err="1" smtClean="0">
                <a:solidFill>
                  <a:schemeClr val="tx1"/>
                </a:solidFill>
              </a:rPr>
              <a:t>Лотарингія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Кривий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Ріг</a:t>
            </a:r>
            <a:r>
              <a:rPr lang="ru-RU" dirty="0" smtClean="0">
                <a:solidFill>
                  <a:schemeClr val="tx1"/>
                </a:solidFill>
              </a:rPr>
              <a:t>, Урал).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Documents and Settings\Hakker\Рабочий стол\Новая папка (5)\картинки металургия\5e3a7bd4ca2b42b6d1b4145bfaf60c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5243520" cy="3495680"/>
          </a:xfrm>
          <a:prstGeom prst="rect">
            <a:avLst/>
          </a:prstGeom>
          <a:noFill/>
        </p:spPr>
      </p:pic>
      <p:pic>
        <p:nvPicPr>
          <p:cNvPr id="4100" name="Picture 4" descr="C:\Documents and Settings\Hakker\Рабочий стол\Новая папка (5)\картинки металургия\azovs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793432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5882" y="5495925"/>
            <a:ext cx="7558118" cy="136207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/>
              <a:t>Для </a:t>
            </a:r>
            <a:r>
              <a:rPr lang="ru-RU" sz="1600" dirty="0" err="1" smtClean="0"/>
              <a:t>галузі</a:t>
            </a:r>
            <a:r>
              <a:rPr lang="ru-RU" sz="1600" dirty="0" smtClean="0"/>
              <a:t> </a:t>
            </a:r>
            <a:r>
              <a:rPr lang="ru-RU" sz="1600" dirty="0" err="1" smtClean="0"/>
              <a:t>характерне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виробниче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комбінування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Сучасні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своїми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комбінатами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металоенергохімічного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профілю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Росія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Японія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рівнем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концентрації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випередили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низку </a:t>
            </a:r>
            <a:r>
              <a:rPr lang="ru-RU" dirty="0" err="1" smtClean="0">
                <a:solidFill>
                  <a:schemeClr val="tx1"/>
                </a:solidFill>
              </a:rPr>
              <a:t>інших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75% </a:t>
            </a:r>
            <a:r>
              <a:rPr lang="ru-RU" dirty="0" err="1" smtClean="0">
                <a:solidFill>
                  <a:schemeClr val="tx1"/>
                </a:solidFill>
              </a:rPr>
              <a:t>чавуну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60% </a:t>
            </a:r>
            <a:r>
              <a:rPr lang="ru-RU" dirty="0" err="1" smtClean="0">
                <a:solidFill>
                  <a:schemeClr val="tx1"/>
                </a:solidFill>
              </a:rPr>
              <a:t>сталі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цих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випускають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підприємствами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щорічною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продуктивністю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3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</a:t>
            </a:r>
            <a:r>
              <a:rPr lang="ru-RU" dirty="0" err="1" smtClean="0">
                <a:solidFill>
                  <a:schemeClr val="tx1"/>
                </a:solidFill>
              </a:rPr>
              <a:t>кожне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Hakker\Рабочий стол\Новая папка (5)\картинки металургия\300px-Географія9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571868" cy="3633266"/>
          </a:xfrm>
          <a:prstGeom prst="rect">
            <a:avLst/>
          </a:prstGeom>
          <a:noFill/>
        </p:spPr>
      </p:pic>
      <p:pic>
        <p:nvPicPr>
          <p:cNvPr id="5122" name="Picture 2" descr="C:\Documents and Settings\Hakker\Рабочий стол\Новая папка (5)\картинки металургия\img_606X341_0112-ITALIA-ILVA-decree-mour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5143536" cy="36052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86" y="0"/>
            <a:ext cx="7772400" cy="1500187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Надзвичайно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важливою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передумовою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забезпеченість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необхідними</a:t>
            </a:r>
            <a:r>
              <a:rPr lang="ru-RU" dirty="0" smtClean="0">
                <a:solidFill>
                  <a:schemeClr val="tx1"/>
                </a:solidFill>
              </a:rPr>
              <a:t> запасами </a:t>
            </a:r>
            <a:r>
              <a:rPr lang="ru-RU" dirty="0" err="1" smtClean="0">
                <a:solidFill>
                  <a:schemeClr val="tx1"/>
                </a:solidFill>
              </a:rPr>
              <a:t>залізних</a:t>
            </a:r>
            <a:r>
              <a:rPr lang="ru-RU" dirty="0" smtClean="0">
                <a:solidFill>
                  <a:schemeClr val="tx1"/>
                </a:solidFill>
              </a:rPr>
              <a:t> руд. </a:t>
            </a:r>
            <a:r>
              <a:rPr lang="ru-RU" dirty="0" err="1" smtClean="0">
                <a:solidFill>
                  <a:schemeClr val="tx1"/>
                </a:solidFill>
              </a:rPr>
              <a:t>Серед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материків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важливе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місце</a:t>
            </a:r>
            <a:r>
              <a:rPr lang="ru-RU" dirty="0" smtClean="0">
                <a:solidFill>
                  <a:schemeClr val="tx1"/>
                </a:solidFill>
              </a:rPr>
              <a:t> за запасами </a:t>
            </a:r>
            <a:r>
              <a:rPr lang="ru-RU" dirty="0" err="1" smtClean="0">
                <a:solidFill>
                  <a:schemeClr val="tx1"/>
                </a:solidFill>
              </a:rPr>
              <a:t>залізної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належить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Південній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Америці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Найбільші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поклади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залізних</a:t>
            </a:r>
            <a:r>
              <a:rPr lang="ru-RU" dirty="0" smtClean="0">
                <a:solidFill>
                  <a:schemeClr val="tx1"/>
                </a:solidFill>
              </a:rPr>
              <a:t> руд </a:t>
            </a:r>
            <a:r>
              <a:rPr lang="ru-RU" dirty="0" err="1" smtClean="0">
                <a:solidFill>
                  <a:schemeClr val="tx1"/>
                </a:solidFill>
              </a:rPr>
              <a:t>знаходяться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південній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Бразилії</a:t>
            </a:r>
            <a:r>
              <a:rPr lang="ru-RU" dirty="0" smtClean="0">
                <a:solidFill>
                  <a:schemeClr val="tx1"/>
                </a:solidFill>
              </a:rPr>
              <a:t> та у </a:t>
            </a:r>
            <a:r>
              <a:rPr lang="ru-RU" dirty="0" err="1" smtClean="0">
                <a:solidFill>
                  <a:schemeClr val="tx1"/>
                </a:solidFill>
              </a:rPr>
              <a:t>Венесуелі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Hakker\Рабочий стол\Новая папка (5)\картинки металургия\500px-Географія9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7606"/>
            <a:ext cx="9144000" cy="533039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714477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Переважна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постачання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Польщі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Чехії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Словаччини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Угорщини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припадає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Росію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Україну</a:t>
            </a:r>
            <a:r>
              <a:rPr lang="ru-RU" dirty="0" smtClean="0">
                <a:solidFill>
                  <a:schemeClr val="tx1"/>
                </a:solidFill>
              </a:rPr>
              <a:t>. В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світі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видобувається</a:t>
            </a:r>
            <a:r>
              <a:rPr lang="ru-RU" dirty="0" smtClean="0">
                <a:solidFill>
                  <a:schemeClr val="tx1"/>
                </a:solidFill>
              </a:rPr>
              <a:t> 1 </a:t>
            </a:r>
            <a:r>
              <a:rPr lang="ru-RU" dirty="0" err="1" smtClean="0">
                <a:solidFill>
                  <a:schemeClr val="tx1"/>
                </a:solidFill>
              </a:rPr>
              <a:t>млрд</a:t>
            </a:r>
            <a:r>
              <a:rPr lang="ru-RU" dirty="0" smtClean="0">
                <a:solidFill>
                  <a:schemeClr val="tx1"/>
                </a:solidFill>
              </a:rPr>
              <a:t> т </a:t>
            </a:r>
            <a:r>
              <a:rPr lang="ru-RU" dirty="0" err="1" smtClean="0">
                <a:solidFill>
                  <a:schemeClr val="tx1"/>
                </a:solidFill>
              </a:rPr>
              <a:t>залізної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руди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40% </a:t>
            </a:r>
            <a:r>
              <a:rPr lang="ru-RU" dirty="0" err="1" smtClean="0">
                <a:solidFill>
                  <a:schemeClr val="tx1"/>
                </a:solidFill>
              </a:rPr>
              <a:t>її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експортується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Головні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експортери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Австралія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Бразилія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відповідно</a:t>
            </a:r>
            <a:r>
              <a:rPr lang="ru-RU" dirty="0" smtClean="0">
                <a:solidFill>
                  <a:schemeClr val="tx1"/>
                </a:solidFill>
              </a:rPr>
              <a:t> 150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190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т). 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71600" y="5495925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b="0" dirty="0" err="1" smtClean="0">
                <a:latin typeface="+mn-lt"/>
                <a:cs typeface="Arial" pitchFamily="34" charset="0"/>
              </a:rPr>
              <a:t>Поклади</a:t>
            </a:r>
            <a:r>
              <a:rPr lang="ru-RU" sz="2000" b="0" dirty="0" smtClean="0">
                <a:latin typeface="+mn-lt"/>
                <a:cs typeface="Arial" pitchFamily="34" charset="0"/>
              </a:rPr>
              <a:t>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руди</a:t>
            </a:r>
            <a:r>
              <a:rPr lang="ru-RU" sz="2000" b="0" dirty="0" smtClean="0">
                <a:latin typeface="+mn-lt"/>
                <a:cs typeface="Arial" pitchFamily="34" charset="0"/>
              </a:rPr>
              <a:t> у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Східній</a:t>
            </a:r>
            <a:r>
              <a:rPr lang="ru-RU" sz="2000" b="0" dirty="0" smtClean="0">
                <a:latin typeface="+mn-lt"/>
                <a:cs typeface="Arial" pitchFamily="34" charset="0"/>
              </a:rPr>
              <a:t>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Європі</a:t>
            </a:r>
            <a:r>
              <a:rPr lang="ru-RU" sz="2000" b="0" dirty="0" smtClean="0">
                <a:latin typeface="+mn-lt"/>
                <a:cs typeface="Arial" pitchFamily="34" charset="0"/>
              </a:rPr>
              <a:t> та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Китаї</a:t>
            </a:r>
            <a:r>
              <a:rPr lang="ru-RU" sz="2000" b="0" dirty="0" smtClean="0">
                <a:latin typeface="+mn-lt"/>
                <a:cs typeface="Arial" pitchFamily="34" charset="0"/>
              </a:rPr>
              <a:t>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оцінюються</a:t>
            </a:r>
            <a:r>
              <a:rPr lang="ru-RU" sz="2000" b="0" dirty="0" smtClean="0">
                <a:latin typeface="+mn-lt"/>
                <a:cs typeface="Arial" pitchFamily="34" charset="0"/>
              </a:rPr>
              <a:t> як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понад</a:t>
            </a:r>
            <a:r>
              <a:rPr lang="ru-RU" sz="2000" b="0" dirty="0" smtClean="0">
                <a:latin typeface="+mn-lt"/>
                <a:cs typeface="Arial" pitchFamily="34" charset="0"/>
              </a:rPr>
              <a:t>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великі</a:t>
            </a:r>
            <a:r>
              <a:rPr lang="ru-RU" sz="2000" b="0" dirty="0" smtClean="0">
                <a:latin typeface="+mn-lt"/>
                <a:cs typeface="Arial" pitchFamily="34" charset="0"/>
              </a:rPr>
              <a:t>: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понад</a:t>
            </a:r>
            <a:r>
              <a:rPr lang="ru-RU" sz="2000" b="0" dirty="0" smtClean="0">
                <a:latin typeface="+mn-lt"/>
                <a:cs typeface="Arial" pitchFamily="34" charset="0"/>
              </a:rPr>
              <a:t> -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світових</a:t>
            </a:r>
            <a:r>
              <a:rPr lang="ru-RU" sz="2000" b="0" dirty="0" smtClean="0">
                <a:latin typeface="+mn-lt"/>
                <a:cs typeface="Arial" pitchFamily="34" charset="0"/>
              </a:rPr>
              <a:t>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запасів</a:t>
            </a:r>
            <a:r>
              <a:rPr lang="ru-RU" sz="2000" b="0" dirty="0" smtClean="0">
                <a:latin typeface="+mn-lt"/>
                <a:cs typeface="Arial" pitchFamily="34" charset="0"/>
              </a:rPr>
              <a:t>.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Йдеться</a:t>
            </a:r>
            <a:r>
              <a:rPr lang="ru-RU" sz="2000" b="0" dirty="0" smtClean="0">
                <a:latin typeface="+mn-lt"/>
                <a:cs typeface="Arial" pitchFamily="34" charset="0"/>
              </a:rPr>
              <a:t>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передусім</a:t>
            </a:r>
            <a:r>
              <a:rPr lang="ru-RU" sz="2000" b="0" dirty="0" smtClean="0">
                <a:latin typeface="+mn-lt"/>
                <a:cs typeface="Arial" pitchFamily="34" charset="0"/>
              </a:rPr>
              <a:t> про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Росію</a:t>
            </a:r>
            <a:r>
              <a:rPr lang="ru-RU" sz="2000" b="0" dirty="0" smtClean="0">
                <a:latin typeface="+mn-lt"/>
                <a:cs typeface="Arial" pitchFamily="34" charset="0"/>
              </a:rPr>
              <a:t>,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Україну</a:t>
            </a:r>
            <a:r>
              <a:rPr lang="ru-RU" sz="2000" b="0" dirty="0" smtClean="0">
                <a:latin typeface="+mn-lt"/>
                <a:cs typeface="Arial" pitchFamily="34" charset="0"/>
              </a:rPr>
              <a:t>, </a:t>
            </a:r>
            <a:r>
              <a:rPr lang="ru-RU" sz="2000" b="0" dirty="0" err="1" smtClean="0">
                <a:latin typeface="+mn-lt"/>
                <a:cs typeface="Arial" pitchFamily="34" charset="0"/>
              </a:rPr>
              <a:t>Казакстан</a:t>
            </a:r>
            <a:r>
              <a:rPr lang="ru-RU" sz="2000" b="0" dirty="0" smtClean="0">
                <a:latin typeface="+mn-lt"/>
                <a:cs typeface="Arial" pitchFamily="34" charset="0"/>
              </a:rPr>
              <a:t>, </a:t>
            </a:r>
            <a:r>
              <a:rPr lang="ru-RU" sz="2000" b="0" cap="none" dirty="0" smtClean="0">
                <a:latin typeface="+mn-lt"/>
                <a:cs typeface="Arial" pitchFamily="34" charset="0"/>
              </a:rPr>
              <a:t>Китай</a:t>
            </a:r>
            <a:r>
              <a:rPr lang="ru-RU" sz="2000" b="0" dirty="0" smtClean="0">
                <a:latin typeface="+mn-lt"/>
                <a:cs typeface="Arial" pitchFamily="34" charset="0"/>
              </a:rPr>
              <a:t>, </a:t>
            </a:r>
            <a:r>
              <a:rPr lang="ru-RU" sz="2000" b="0" cap="none" dirty="0" smtClean="0">
                <a:latin typeface="+mn-lt"/>
                <a:cs typeface="Arial" pitchFamily="34" charset="0"/>
              </a:rPr>
              <a:t>КНДР</a:t>
            </a:r>
            <a:r>
              <a:rPr lang="ru-RU" sz="2000" b="0" dirty="0" smtClean="0">
                <a:latin typeface="+mn-lt"/>
                <a:cs typeface="Arial" pitchFamily="34" charset="0"/>
              </a:rPr>
              <a:t>.</a:t>
            </a:r>
            <a:endParaRPr lang="ru-RU" sz="2000" b="0" dirty="0">
              <a:latin typeface="+mn-lt"/>
              <a:cs typeface="Arial" pitchFamily="34" charset="0"/>
            </a:endParaRPr>
          </a:p>
        </p:txBody>
      </p:sp>
      <p:pic>
        <p:nvPicPr>
          <p:cNvPr id="10242" name="Picture 2" descr="C:\Documents and Settings\Hakker\Рабочий стол\Новая папка (5)\картинки металургия\383459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5076825" cy="3810000"/>
          </a:xfrm>
          <a:prstGeom prst="rect">
            <a:avLst/>
          </a:prstGeom>
          <a:noFill/>
        </p:spPr>
      </p:pic>
      <p:pic>
        <p:nvPicPr>
          <p:cNvPr id="10243" name="Picture 3" descr="C:\Documents and Settings\Hakker\Рабочий стол\Новая папка (5)\картинки металургия\images.jpegл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3571900" cy="28479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2" y="428605"/>
            <a:ext cx="7778777" cy="39782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Сталь -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сплав </a:t>
            </a:r>
            <a:r>
              <a:rPr lang="ru-RU" dirty="0" err="1" smtClean="0">
                <a:solidFill>
                  <a:schemeClr val="tx1"/>
                </a:solidFill>
              </a:rPr>
              <a:t>заліза</a:t>
            </a:r>
            <a:r>
              <a:rPr lang="ru-RU" dirty="0" smtClean="0">
                <a:solidFill>
                  <a:schemeClr val="tx1"/>
                </a:solidFill>
              </a:rPr>
              <a:t> та СН, </a:t>
            </a:r>
            <a:r>
              <a:rPr lang="ru-RU" dirty="0" err="1" smtClean="0">
                <a:solidFill>
                  <a:schemeClr val="tx1"/>
                </a:solidFill>
              </a:rPr>
              <a:t>отримують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чавуну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додаванням</a:t>
            </a:r>
            <a:r>
              <a:rPr lang="ru-RU" dirty="0" smtClean="0">
                <a:solidFill>
                  <a:schemeClr val="tx1"/>
                </a:solidFill>
              </a:rPr>
              <a:t> стального лому. </a:t>
            </a:r>
            <a:r>
              <a:rPr lang="ru-RU" dirty="0" err="1" smtClean="0">
                <a:solidFill>
                  <a:schemeClr val="tx1"/>
                </a:solidFill>
              </a:rPr>
              <a:t>Існують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різні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способи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 err="1" smtClean="0">
                <a:solidFill>
                  <a:schemeClr val="tx1"/>
                </a:solidFill>
              </a:rPr>
              <a:t>Мартенівський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dirty="0" err="1" smtClean="0">
                <a:solidFill>
                  <a:schemeClr val="tx1"/>
                </a:solidFill>
              </a:rPr>
              <a:t>Електровиплавка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err="1" smtClean="0">
                <a:solidFill>
                  <a:schemeClr val="tx1"/>
                </a:solidFill>
              </a:rPr>
              <a:t>Кислотно-конвекторний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6146" name="Picture 2" descr="C:\Documents and Settings\Hakker\Рабочий стол\Новая папка (5)\картинки металургия\300x168_200762_race-is-on-to-save-italian-steel-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3354"/>
            <a:ext cx="5026154" cy="2814646"/>
          </a:xfrm>
          <a:prstGeom prst="rect">
            <a:avLst/>
          </a:prstGeom>
          <a:noFill/>
        </p:spPr>
      </p:pic>
      <p:pic>
        <p:nvPicPr>
          <p:cNvPr id="6147" name="Picture 3" descr="C:\Documents and Settings\Hakker\Рабочий стол\Новая папка (5)\картинки металургия\0,,3825084_4,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4214810" cy="3116405"/>
          </a:xfrm>
          <a:prstGeom prst="rect">
            <a:avLst/>
          </a:prstGeom>
          <a:noFill/>
        </p:spPr>
      </p:pic>
      <p:pic>
        <p:nvPicPr>
          <p:cNvPr id="6148" name="Picture 4" descr="C:\Documents and Settings\Hakker\Рабочий стол\Новая папка (5)\картинки металургия\508554abad7e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500570"/>
            <a:ext cx="4071934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3635" y="0"/>
            <a:ext cx="7780365" cy="3263916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Виплавка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сталі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80% - </a:t>
            </a: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розвинутих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перехідною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економікою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20% - </a:t>
            </a: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країнах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зумовлено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спеціалізацією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розвинуті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спеціалізуються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виробництві</a:t>
            </a:r>
            <a:r>
              <a:rPr lang="ru-RU" dirty="0" smtClean="0">
                <a:solidFill>
                  <a:schemeClr val="tx1"/>
                </a:solidFill>
              </a:rPr>
              <a:t> готового прокату, а </a:t>
            </a:r>
            <a:r>
              <a:rPr lang="ru-RU" dirty="0" err="1" smtClean="0">
                <a:solidFill>
                  <a:schemeClr val="tx1"/>
                </a:solidFill>
              </a:rPr>
              <a:t>країни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розвиваються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добуванні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постачанні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сировини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Загальна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кількість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виплавки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сталі</a:t>
            </a:r>
            <a:r>
              <a:rPr lang="ru-RU" dirty="0" smtClean="0">
                <a:solidFill>
                  <a:schemeClr val="tx1"/>
                </a:solidFill>
              </a:rPr>
              <a:t> становить 800 </a:t>
            </a:r>
            <a:r>
              <a:rPr lang="ru-RU" dirty="0" err="1" smtClean="0">
                <a:solidFill>
                  <a:schemeClr val="tx1"/>
                </a:solidFill>
              </a:rPr>
              <a:t>млн</a:t>
            </a:r>
            <a:r>
              <a:rPr lang="ru-RU" dirty="0" smtClean="0">
                <a:solidFill>
                  <a:schemeClr val="tx1"/>
                </a:solidFill>
              </a:rPr>
              <a:t> т на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зростоє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дуже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повільно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зумовлено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зменшенням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металоємності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продукції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заміною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чорних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конструкційними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матеріалами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пласмаса</a:t>
            </a:r>
            <a:r>
              <a:rPr lang="ru-RU" dirty="0" smtClean="0">
                <a:solidFill>
                  <a:schemeClr val="tx1"/>
                </a:solidFill>
              </a:rPr>
              <a:t>), </a:t>
            </a:r>
            <a:r>
              <a:rPr lang="ru-RU" dirty="0" err="1" smtClean="0">
                <a:solidFill>
                  <a:schemeClr val="tx1"/>
                </a:solidFill>
              </a:rPr>
              <a:t>конкуренція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кольорової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металургії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насичення</a:t>
            </a:r>
            <a:r>
              <a:rPr lang="ru-RU" dirty="0" smtClean="0">
                <a:solidFill>
                  <a:schemeClr val="tx1"/>
                </a:solidFill>
              </a:rPr>
              <a:t> ринка </a:t>
            </a:r>
            <a:r>
              <a:rPr lang="ru-RU" dirty="0" err="1" smtClean="0">
                <a:solidFill>
                  <a:schemeClr val="tx1"/>
                </a:solidFill>
              </a:rPr>
              <a:t>кольоровими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металами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Documents and Settings\Hakker\Рабочий стол\Новая папка (5)\картинки металургия\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5154225" cy="3643314"/>
          </a:xfrm>
          <a:prstGeom prst="rect">
            <a:avLst/>
          </a:prstGeom>
          <a:noFill/>
        </p:spPr>
      </p:pic>
      <p:pic>
        <p:nvPicPr>
          <p:cNvPr id="7172" name="Picture 4" descr="C:\Documents and Settings\Hakker\Рабочий стол\Новая папка (5)\картинки металургия\image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944634"/>
            <a:ext cx="3322013" cy="39133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1040</Words>
  <PresentationFormat>Экран (4:3)</PresentationFormat>
  <Paragraphs>115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Презентація на тему: “Металургійний комплекс світу”</vt:lpstr>
      <vt:lpstr>Загальна характеристика</vt:lpstr>
      <vt:lpstr>Чорна металургія</vt:lpstr>
      <vt:lpstr>Ця тенденція зберігається й нині під час освоєння нових металургійних баз (наприклад розміщення металургійних заводів Індії, Бразилії, Китаю), але все більше виникає заводів на шляхах перевезення руд та палива або ж поблизу основних ринків збуту металів (металургія Японії, Республіки Корея, Італії, нові заводи ФРН, Франції, Росії тощо).</vt:lpstr>
      <vt:lpstr> Для галузі характерне виробниче комбінування. Сучасні великі підприємства за своїми технологічними зв'язками з іншими галузями є комбінатами металоенергохімічного профілю.</vt:lpstr>
      <vt:lpstr>Слайд 6</vt:lpstr>
      <vt:lpstr>Поклади руди у Східній Європі та Китаї оцінюються як понад великі: понад - світових запасів. Йдеться передусім про Росію, Україну, Казакстан, Китай, КНДР.</vt:lpstr>
      <vt:lpstr>Слайд 8</vt:lpstr>
      <vt:lpstr>Слайд 9</vt:lpstr>
      <vt:lpstr>Слайд 10</vt:lpstr>
      <vt:lpstr>Слайд 11</vt:lpstr>
      <vt:lpstr>Слайд 12</vt:lpstr>
      <vt:lpstr> Кольорова металургія</vt:lpstr>
      <vt:lpstr>Слайд 14</vt:lpstr>
      <vt:lpstr>Слайд 15</vt:lpstr>
      <vt:lpstr>Слайд 16</vt:lpstr>
      <vt:lpstr> Алюмінієва промисловість </vt:lpstr>
      <vt:lpstr>Слайд 18</vt:lpstr>
      <vt:lpstr>Міделиварна промисловість.    </vt:lpstr>
      <vt:lpstr>Слайд 20</vt:lpstr>
      <vt:lpstr>Срібло</vt:lpstr>
      <vt:lpstr>Золото  </vt:lpstr>
      <vt:lpstr>. До найбагатших країн за покладами належать ПАР, Росія, Танзанія, Намібія, Мексика, Бразилія, Колумбія, Гана, Канада, Австралія, Індія. Проте більш як 90% видобутку золота припадає на шість країн - ПАР, Росію, Канаду, США, Австралію, Китай.</vt:lpstr>
      <vt:lpstr>Висновки   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“Металургійний комплекс світу”</dc:title>
  <cp:lastModifiedBy>Hakker</cp:lastModifiedBy>
  <cp:revision>28</cp:revision>
  <dcterms:modified xsi:type="dcterms:W3CDTF">2012-12-10T05:06:29Z</dcterms:modified>
</cp:coreProperties>
</file>