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  <p:sldMasterId id="2147484236" r:id="rId2"/>
    <p:sldMasterId id="2147484260" r:id="rId3"/>
    <p:sldMasterId id="2147484272" r:id="rId4"/>
    <p:sldMasterId id="2147484284" r:id="rId5"/>
    <p:sldMasterId id="2147484308" r:id="rId6"/>
  </p:sldMasterIdLst>
  <p:notesMasterIdLst>
    <p:notesMasterId r:id="rId89"/>
  </p:notesMasterIdLst>
  <p:sldIdLst>
    <p:sldId id="259" r:id="rId7"/>
    <p:sldId id="263" r:id="rId8"/>
    <p:sldId id="441" r:id="rId9"/>
    <p:sldId id="316" r:id="rId10"/>
    <p:sldId id="414" r:id="rId11"/>
    <p:sldId id="310" r:id="rId12"/>
    <p:sldId id="312" r:id="rId13"/>
    <p:sldId id="435" r:id="rId14"/>
    <p:sldId id="313" r:id="rId15"/>
    <p:sldId id="276" r:id="rId16"/>
    <p:sldId id="278" r:id="rId17"/>
    <p:sldId id="279" r:id="rId18"/>
    <p:sldId id="438" r:id="rId19"/>
    <p:sldId id="439" r:id="rId20"/>
    <p:sldId id="440" r:id="rId21"/>
    <p:sldId id="280" r:id="rId22"/>
    <p:sldId id="317" r:id="rId23"/>
    <p:sldId id="449" r:id="rId24"/>
    <p:sldId id="450" r:id="rId25"/>
    <p:sldId id="291" r:id="rId26"/>
    <p:sldId id="292" r:id="rId27"/>
    <p:sldId id="335" r:id="rId28"/>
    <p:sldId id="337" r:id="rId29"/>
    <p:sldId id="297" r:id="rId30"/>
    <p:sldId id="298" r:id="rId31"/>
    <p:sldId id="261" r:id="rId32"/>
    <p:sldId id="257" r:id="rId33"/>
    <p:sldId id="415" r:id="rId34"/>
    <p:sldId id="416" r:id="rId35"/>
    <p:sldId id="417" r:id="rId36"/>
    <p:sldId id="437" r:id="rId37"/>
    <p:sldId id="419" r:id="rId38"/>
    <p:sldId id="420" r:id="rId39"/>
    <p:sldId id="426" r:id="rId40"/>
    <p:sldId id="427" r:id="rId41"/>
    <p:sldId id="428" r:id="rId42"/>
    <p:sldId id="429" r:id="rId43"/>
    <p:sldId id="430" r:id="rId44"/>
    <p:sldId id="431" r:id="rId45"/>
    <p:sldId id="258" r:id="rId46"/>
    <p:sldId id="319" r:id="rId47"/>
    <p:sldId id="260" r:id="rId48"/>
    <p:sldId id="318" r:id="rId49"/>
    <p:sldId id="314" r:id="rId50"/>
    <p:sldId id="315" r:id="rId51"/>
    <p:sldId id="274" r:id="rId52"/>
    <p:sldId id="366" r:id="rId53"/>
    <p:sldId id="374" r:id="rId54"/>
    <p:sldId id="375" r:id="rId55"/>
    <p:sldId id="376" r:id="rId56"/>
    <p:sldId id="377" r:id="rId57"/>
    <p:sldId id="378" r:id="rId58"/>
    <p:sldId id="396" r:id="rId59"/>
    <p:sldId id="397" r:id="rId60"/>
    <p:sldId id="448" r:id="rId61"/>
    <p:sldId id="299" r:id="rId62"/>
    <p:sldId id="300" r:id="rId63"/>
    <p:sldId id="301" r:id="rId64"/>
    <p:sldId id="436" r:id="rId65"/>
    <p:sldId id="304" r:id="rId66"/>
    <p:sldId id="328" r:id="rId67"/>
    <p:sldId id="333" r:id="rId68"/>
    <p:sldId id="434" r:id="rId69"/>
    <p:sldId id="433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61" r:id="rId79"/>
    <p:sldId id="362" r:id="rId80"/>
    <p:sldId id="447" r:id="rId81"/>
    <p:sldId id="363" r:id="rId82"/>
    <p:sldId id="446" r:id="rId83"/>
    <p:sldId id="442" r:id="rId84"/>
    <p:sldId id="445" r:id="rId85"/>
    <p:sldId id="444" r:id="rId86"/>
    <p:sldId id="451" r:id="rId87"/>
    <p:sldId id="365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2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CC"/>
    <a:srgbClr val="000000"/>
    <a:srgbClr val="27D951"/>
    <a:srgbClr val="FFFFFF"/>
    <a:srgbClr val="00FF99"/>
    <a:srgbClr val="1E5060"/>
    <a:srgbClr val="7EE491"/>
    <a:srgbClr val="CCFFF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38843-2477-4B22-8FE4-97DA8D87EC68}" type="datetimeFigureOut">
              <a:rPr lang="uk-UA" smtClean="0"/>
              <a:t>25.05.2012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71D9D-30DC-400C-A346-D397802D3CE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45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25.05.2012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fotki.yandex.ru/users/max-is/view/140366/?page=10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clck.yandex.ru/redir/dtype=stred/pid=106/cid=2544/path=big_photo/rnd=1256928298593/*http:/fotki.yandex.ru/users/almonah3/view/204407/?page=4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fotki.yandex.ru/users/iriska-kuz/view/72591/?page=1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fotki.yandex.ru/users/bodo-dardari/view/13058/?page=4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fotki.yandex.ru/users/yuliya-sazhko/view/27582/?page=1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fotki.yandex.ru/users/betakomsa/view/11540/?page=0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fotki.yandex.ru/users/inetka-87/view/82365/?page=1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fotki.yandex.ru/users/galinamishin/view/120952/?page=0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fotki.yandex.ru/users/almonah3/view/204830/?page=3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fotki.yandex.ru/users/sp4444/view/54721/?page=2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fotki.yandex.ru/users/gambdasha/view/99240/?page=0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C%D0%B5%D1%85%D1%96%D0%BA%D0%BE" TargetMode="External"/><Relationship Id="rId13" Type="http://schemas.openxmlformats.org/officeDocument/2006/relationships/hyperlink" Target="http://uk.wikipedia.org/wiki/%D0%94%D0%B0%D0%BB%D0%BB%D0%B0%D1%81" TargetMode="External"/><Relationship Id="rId18" Type="http://schemas.openxmlformats.org/officeDocument/2006/relationships/hyperlink" Target="http://uk.wikipedia.org/wiki/%D0%92%D0%B0%D1%88%D0%B8%D0%BD%D0%B3%D1%82%D0%BE%D0%BD" TargetMode="External"/><Relationship Id="rId3" Type="http://schemas.openxmlformats.org/officeDocument/2006/relationships/hyperlink" Target="http://uk.wikipedia.org/wiki/%D0%84%D0%B2%D1%80%D0%BE%D0%BF%D0%B5%D0%BE%D1%97%D0%B4%D0%BD%D0%B0_%D1%80%D0%B0%D1%81%D0%B0" TargetMode="External"/><Relationship Id="rId7" Type="http://schemas.openxmlformats.org/officeDocument/2006/relationships/hyperlink" Target="http://uk.wikipedia.org/wiki/%D0%A1%D0%A8%D0%90" TargetMode="External"/><Relationship Id="rId12" Type="http://schemas.openxmlformats.org/officeDocument/2006/relationships/hyperlink" Target="http://uk.wikipedia.org/wiki/%D0%A7%D0%B8%D0%BA%D0%B0%D0%B3%D0%BE" TargetMode="External"/><Relationship Id="rId17" Type="http://schemas.openxmlformats.org/officeDocument/2006/relationships/hyperlink" Target="http://uk.wikipedia.org/wiki/%D0%9A%D0%B0%D0%BD%D0%B0%D0%B4%D0%B0" TargetMode="External"/><Relationship Id="rId2" Type="http://schemas.openxmlformats.org/officeDocument/2006/relationships/hyperlink" Target="http://uk.wikipedia.org/wiki/%D0%9D%D0%B0%D1%81%D0%B5%D0%BB%D0%B5%D0%BD%D0%BD%D1%8F_%D0%97%D0%B5%D0%BC%D0%BB%D1%96" TargetMode="External"/><Relationship Id="rId16" Type="http://schemas.openxmlformats.org/officeDocument/2006/relationships/hyperlink" Target="http://uk.wikipedia.org/wiki/%D0%A2%D0%BE%D1%80%D0%BE%D0%BD%D1%82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1%D0%B5%D1%80%D0%BC%D1%83%D0%B4%D1%81%D1%8C%D0%BA%D1%96_%D0%BE%D1%81%D1%82%D1%80%D0%BE%D0%B2%D0%B8" TargetMode="External"/><Relationship Id="rId11" Type="http://schemas.openxmlformats.org/officeDocument/2006/relationships/hyperlink" Target="http://uk.wikipedia.org/wiki/%D0%9B%D0%BE%D1%81-%D0%90%D0%BD%D0%B4%D0%B6%D0%B5%D0%BB%D0%B5%D1%81" TargetMode="External"/><Relationship Id="rId5" Type="http://schemas.openxmlformats.org/officeDocument/2006/relationships/hyperlink" Target="http://uk.wikipedia.org/wiki/%D0%90%D0%BC%D0%B5%D1%80%D0%B8%D0%BA%D0%B0%D0%BD%D1%81%D1%8C%D0%BA%D1%96_%D1%96%D0%BD%D0%B4%D1%96%D0%B0%D0%BD%D1%86%D1%96" TargetMode="External"/><Relationship Id="rId15" Type="http://schemas.openxmlformats.org/officeDocument/2006/relationships/hyperlink" Target="http://uk.wikipedia.org/wiki/%D0%A5'%D1%8E%D1%81%D1%82%D0%BE%D0%BD" TargetMode="External"/><Relationship Id="rId10" Type="http://schemas.openxmlformats.org/officeDocument/2006/relationships/hyperlink" Target="http://uk.wikipedia.org/wiki/%D0%9D%D1%8C%D1%8E-%D0%99%D0%BE%D1%80%D0%BA" TargetMode="External"/><Relationship Id="rId19" Type="http://schemas.openxmlformats.org/officeDocument/2006/relationships/hyperlink" Target="http://uk.wikipedia.org/wiki/%D0%9C%D0%B0%D1%8F%D0%BC%D1%96" TargetMode="External"/><Relationship Id="rId4" Type="http://schemas.openxmlformats.org/officeDocument/2006/relationships/hyperlink" Target="http://uk.wikipedia.org/wiki/%D0%9D%D0%B5%D0%B3%D1%80%D0%B8" TargetMode="External"/><Relationship Id="rId9" Type="http://schemas.openxmlformats.org/officeDocument/2006/relationships/hyperlink" Target="http://uk.wikipedia.org/wiki/%D0%9C%D0%B5%D0%BA%D1%81%D0%B8%D0%BA%D0%B0" TargetMode="External"/><Relationship Id="rId14" Type="http://schemas.openxmlformats.org/officeDocument/2006/relationships/hyperlink" Target="http://uk.wikipedia.org/wiki/%D0%94%D0%B5%D0%BB%D0%B0%D0%B2%D0%B5%D1%80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A%D0%B0%D0%BD%D0%B0%D0%B4%D0%B0" TargetMode="External"/><Relationship Id="rId13" Type="http://schemas.openxmlformats.org/officeDocument/2006/relationships/hyperlink" Target="http://uk.wikipedia.org/wiki/%D0%A4%D1%80%D0%B0%D0%BD%D1%86%D1%96%D1%8F" TargetMode="External"/><Relationship Id="rId3" Type="http://schemas.openxmlformats.org/officeDocument/2006/relationships/hyperlink" Target="http://uk.wikipedia.org/wiki/%D0%92%D0%B5%D0%BB%D0%B8%D0%BA%D0%BE%D0%B1%D1%80%D0%B8%D1%82%D0%B0%D0%BD%D1%96%D1%8F" TargetMode="External"/><Relationship Id="rId7" Type="http://schemas.openxmlformats.org/officeDocument/2006/relationships/hyperlink" Target="http://uk.wikipedia.org/wiki/%D0%9D%D1%83%D1%83%D0%BA" TargetMode="External"/><Relationship Id="rId12" Type="http://schemas.openxmlformats.org/officeDocument/2006/relationships/hyperlink" Target="http://uk.wikipedia.org/wiki/%D0%A1%D0%B5%D0%BD-%D0%9F'%D1%94%D1%80_%D1%96_%D0%9C%D1%96%D0%BA%D0%B5%D0%BB%D0%BE%D0%BD" TargetMode="External"/><Relationship Id="rId2" Type="http://schemas.openxmlformats.org/officeDocument/2006/relationships/hyperlink" Target="http://uk.wikipedia.org/wiki/%D0%91%D0%B5%D1%80%D0%BC%D1%83%D0%B4%D1%81%D1%8C%D0%BA%D1%96_%D0%BE%D1%81%D1%82%D1%80%D0%BE%D0%B2%D0%B8" TargetMode="External"/><Relationship Id="rId16" Type="http://schemas.openxmlformats.org/officeDocument/2006/relationships/hyperlink" Target="http://uk.wikipedia.org/wiki/%D0%92%D0%B0%D1%88%D0%B8%D0%BD%D0%B3%D1%82%D0%BE%D0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4%D0%B0%D0%BD%D1%96%D1%8F" TargetMode="External"/><Relationship Id="rId11" Type="http://schemas.openxmlformats.org/officeDocument/2006/relationships/hyperlink" Target="http://uk.wikipedia.org/wiki/%D0%9C%D0%B5%D1%85%D1%96%D0%BA%D0%BE" TargetMode="External"/><Relationship Id="rId5" Type="http://schemas.openxmlformats.org/officeDocument/2006/relationships/hyperlink" Target="http://uk.wikipedia.org/wiki/%D2%90%D1%80%D0%B5%D0%BD%D0%BB%D0%B0%D0%BD%D0%B4%D1%96%D1%8F" TargetMode="External"/><Relationship Id="rId15" Type="http://schemas.openxmlformats.org/officeDocument/2006/relationships/hyperlink" Target="http://uk.wikipedia.org/wiki/%D0%A1%D0%A8%D0%90" TargetMode="External"/><Relationship Id="rId10" Type="http://schemas.openxmlformats.org/officeDocument/2006/relationships/hyperlink" Target="http://uk.wikipedia.org/wiki/%D0%9C%D0%B5%D0%BA%D1%81%D0%B8%D0%BA%D0%B0" TargetMode="External"/><Relationship Id="rId4" Type="http://schemas.openxmlformats.org/officeDocument/2006/relationships/hyperlink" Target="http://uk.wikipedia.org/wiki/%D0%93%D0%B0%D0%BC%D1%96%D0%BB%D1%8C%D1%82%D0%BE%D0%BD_(%D0%91%D0%B5%D1%80%D0%BC%D1%83%D0%B4%D0%B8)" TargetMode="External"/><Relationship Id="rId9" Type="http://schemas.openxmlformats.org/officeDocument/2006/relationships/hyperlink" Target="http://uk.wikipedia.org/wiki/%D0%9E%D1%82%D1%82%D0%B0%D0%B2%D0%B0" TargetMode="External"/><Relationship Id="rId14" Type="http://schemas.openxmlformats.org/officeDocument/2006/relationships/hyperlink" Target="http://uk.wikipedia.org/w/index.php?title=%D0%A1%D0%B5%D0%BD-%D0%9F'%D1%94%D1%80_(%D0%A1%D0%B5%D0%BD-%D0%9F'%D1%94%D1%80_%D1%96_%D0%9C%D1%96%D0%BA%D0%B5%D0%BB%D0%BE%D0%BD)&amp;action=edit&amp;redlink=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A%D0%BE%D1%81%D1%82%D0%B0-%D0%A0%D0%B8%D0%BA%D0%B0" TargetMode="External"/><Relationship Id="rId13" Type="http://schemas.openxmlformats.org/officeDocument/2006/relationships/hyperlink" Target="http://uk.wikipedia.org/wiki/%D0%9F%D0%B0%D0%BD%D0%B0%D0%BC%D0%B0_(%D0%BC%D1%96%D1%81%D1%82%D0%BE)" TargetMode="External"/><Relationship Id="rId3" Type="http://schemas.openxmlformats.org/officeDocument/2006/relationships/hyperlink" Target="http://uk.wikipedia.org/wiki/%D0%91%D0%B5%D0%BB%D1%8C%D0%BC%D0%BE%D0%BF%D0%B0%D0%BD" TargetMode="External"/><Relationship Id="rId7" Type="http://schemas.openxmlformats.org/officeDocument/2006/relationships/hyperlink" Target="http://uk.wikipedia.org/wiki/%D0%A2%D0%B5%D0%B3%D1%83%D1%81%D1%96%D0%B3%D0%B0%D0%BB%D1%8C%D0%BF%D0%B0" TargetMode="External"/><Relationship Id="rId12" Type="http://schemas.openxmlformats.org/officeDocument/2006/relationships/hyperlink" Target="http://uk.wikipedia.org/wiki/%D0%9F%D0%B0%D0%BD%D0%B0%D0%BC%D0%B0" TargetMode="External"/><Relationship Id="rId2" Type="http://schemas.openxmlformats.org/officeDocument/2006/relationships/hyperlink" Target="http://uk.wikipedia.org/wiki/%D0%91%D0%B5%D0%BB%D1%96%D0%B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3%D0%BE%D0%BD%D0%B4%D1%83%D1%80%D0%B0%D1%81" TargetMode="External"/><Relationship Id="rId11" Type="http://schemas.openxmlformats.org/officeDocument/2006/relationships/hyperlink" Target="http://uk.wikipedia.org/wiki/%D0%9C%D0%B0%D0%BD%D0%B0%D2%91%D1%83%D0%B0" TargetMode="External"/><Relationship Id="rId5" Type="http://schemas.openxmlformats.org/officeDocument/2006/relationships/hyperlink" Target="http://uk.wikipedia.org/wiki/%D0%93%D0%B2%D0%B0%D1%82%D0%B5%D0%BC%D0%B0%D0%BB%D0%B0_(%D0%BC%D1%96%D1%81%D1%82%D0%BE)" TargetMode="External"/><Relationship Id="rId15" Type="http://schemas.openxmlformats.org/officeDocument/2006/relationships/hyperlink" Target="http://uk.wikipedia.org/wiki/%D0%A1%D0%B0%D0%BD_%D0%A1%D0%B0%D0%BB%D1%8C%D0%B2%D0%B0%D0%B4%D0%BE%D1%80" TargetMode="External"/><Relationship Id="rId10" Type="http://schemas.openxmlformats.org/officeDocument/2006/relationships/hyperlink" Target="http://uk.wikipedia.org/wiki/%D0%9D%D1%96%D0%BA%D0%B0%D1%80%D0%B0%D0%B3%D1%83%D0%B0" TargetMode="External"/><Relationship Id="rId4" Type="http://schemas.openxmlformats.org/officeDocument/2006/relationships/hyperlink" Target="http://uk.wikipedia.org/wiki/%D0%93%D0%B2%D0%B0%D1%82%D0%B5%D0%BC%D0%B0%D0%BB%D0%B0" TargetMode="External"/><Relationship Id="rId9" Type="http://schemas.openxmlformats.org/officeDocument/2006/relationships/hyperlink" Target="http://uk.wikipedia.org/wiki/%D0%A1%D0%B0%D0%BD-%D0%A5%D0%BE%D1%81%D0%B5_(%D0%9A%D0%BE%D1%81%D1%82%D0%B0-%D0%A0%D0%B8%D0%BA%D0%B0)" TargetMode="External"/><Relationship Id="rId14" Type="http://schemas.openxmlformats.org/officeDocument/2006/relationships/hyperlink" Target="http://uk.wikipedia.org/wiki/%D0%A1%D0%B0%D0%BB%D1%8C%D0%B2%D0%B0%D0%B4%D0%BE%D1%80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0%D0%BD%D1%82%D0%B8%D0%B3%D1%83%D0%B0_%D1%96_%D0%91%D0%B0%D1%80%D0%B1%D1%83%D0%B4%D0%B0" TargetMode="External"/><Relationship Id="rId13" Type="http://schemas.openxmlformats.org/officeDocument/2006/relationships/hyperlink" Target="http://uk.wikipedia.org/wiki/%D0%91%D0%B0%D0%B3%D0%B0%D0%BC%D1%81%D1%8C%D0%BA%D1%96_%D0%9E%D1%81%D1%82%D1%80%D0%BE%D0%B2%D0%B8" TargetMode="External"/><Relationship Id="rId18" Type="http://schemas.openxmlformats.org/officeDocument/2006/relationships/hyperlink" Target="http://uk.wikipedia.org/wiki/%D0%9F%D1%96%D0%B2%D0%BD%D1%96%D1%87%D0%BD%D0%B0_%D0%90%D0%BC%D0%B5%D1%80%D0%B8%D0%BA%D0%B0" TargetMode="External"/><Relationship Id="rId26" Type="http://schemas.openxmlformats.org/officeDocument/2006/relationships/hyperlink" Target="http://uk.wikipedia.org/wiki/%D0%91%D0%B0%D1%81-%D0%A2%D0%B5%D1%80" TargetMode="External"/><Relationship Id="rId3" Type="http://schemas.openxmlformats.org/officeDocument/2006/relationships/hyperlink" Target="http://uk.wikipedia.org/wiki/%D0%A1%D0%A8%D0%90" TargetMode="External"/><Relationship Id="rId21" Type="http://schemas.openxmlformats.org/officeDocument/2006/relationships/hyperlink" Target="http://uk.wikipedia.org/wiki/%D0%A0%D0%BE%D0%B4-%D0%A2%D0%B0%D1%83%D0%BD" TargetMode="External"/><Relationship Id="rId7" Type="http://schemas.openxmlformats.org/officeDocument/2006/relationships/hyperlink" Target="http://uk.wikipedia.org/wiki/%D0%92%D0%B0%D0%BB%D0%BB%D1%96" TargetMode="External"/><Relationship Id="rId12" Type="http://schemas.openxmlformats.org/officeDocument/2006/relationships/hyperlink" Target="http://uk.wikipedia.org/wiki/%D0%9E%D1%80%D0%B0%D0%BD%D1%8C%D1%94%D1%81%D1%82%D0%B0%D0%B4_(%D0%90%D1%80%D1%83%D0%B1%D0%B0)" TargetMode="External"/><Relationship Id="rId17" Type="http://schemas.openxmlformats.org/officeDocument/2006/relationships/hyperlink" Target="http://uk.wikipedia.org/wiki/%D0%91%D0%BE%D0%BD%D0%B0%D0%B9%D1%80%D0%B5" TargetMode="External"/><Relationship Id="rId25" Type="http://schemas.openxmlformats.org/officeDocument/2006/relationships/hyperlink" Target="http://uk.wikipedia.org/wiki/%D0%A4%D1%80%D0%B0%D0%BD%D1%86%D1%96%D1%8F" TargetMode="External"/><Relationship Id="rId2" Type="http://schemas.openxmlformats.org/officeDocument/2006/relationships/hyperlink" Target="http://uk.wikipedia.org/wiki/%D0%90%D0%BC%D0%B5%D1%80%D0%B8%D0%BA%D0%B0%D0%BD%D1%81%D1%8C%D0%BA%D1%96_%D0%92%D1%96%D1%80%D0%B3%D1%96%D0%BD%D1%81%D1%8C%D0%BA%D1%96_%D0%BE%D1%81%D1%82%D1%80%D0%BE%D0%B2%D0%B8" TargetMode="External"/><Relationship Id="rId16" Type="http://schemas.openxmlformats.org/officeDocument/2006/relationships/hyperlink" Target="http://uk.wikipedia.org/wiki/%D0%91%D1%80%D1%96%D0%B4%D0%B6%D1%82%D0%B0%D1%83%D0%BD" TargetMode="External"/><Relationship Id="rId20" Type="http://schemas.openxmlformats.org/officeDocument/2006/relationships/hyperlink" Target="http://uk.wikipedia.org/wiki/%D0%91%D1%80%D0%B8%D1%82%D0%B0%D0%BD%D1%81%D1%8C%D0%BA%D1%96_%D0%92%D1%96%D1%80%D0%B3%D1%96%D0%BD%D1%81%D1%8C%D0%BA%D1%96_%D0%BE%D1%81%D1%82%D1%80%D0%BE%D0%B2%D0%B8" TargetMode="External"/><Relationship Id="rId29" Type="http://schemas.openxmlformats.org/officeDocument/2006/relationships/hyperlink" Target="http://uk.wikipedia.org/wiki/%D0%94%D0%BE%D0%BC%D1%96%D0%BD%D1%96%D0%BA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2%D0%B5%D0%BB%D0%B8%D0%BA%D0%BE%D0%B1%D1%80%D0%B8%D1%82%D0%B0%D0%BD%D1%96%D1%8F" TargetMode="External"/><Relationship Id="rId11" Type="http://schemas.openxmlformats.org/officeDocument/2006/relationships/hyperlink" Target="http://uk.wikipedia.org/wiki/%D0%9D%D1%96%D0%B4%D0%B5%D1%80%D0%BB%D0%B0%D0%BD%D0%B4%D0%B8" TargetMode="External"/><Relationship Id="rId24" Type="http://schemas.openxmlformats.org/officeDocument/2006/relationships/hyperlink" Target="http://uk.wikipedia.org/wiki/%D0%93%D0%B2%D0%B0%D0%B4%D0%B5%D0%BB%D1%83%D0%BF%D0%B0" TargetMode="External"/><Relationship Id="rId32" Type="http://schemas.openxmlformats.org/officeDocument/2006/relationships/hyperlink" Target="http://uk.wikipedia.org/wiki/%D0%A1%D0%B0%D0%BD%D1%82%D0%BE-%D0%94%D0%BE%D0%BC%D1%96%D0%BD%D0%B3%D0%BE" TargetMode="External"/><Relationship Id="rId5" Type="http://schemas.openxmlformats.org/officeDocument/2006/relationships/hyperlink" Target="http://uk.wikipedia.org/wiki/%D0%90%D0%BD%D0%B3%D1%96%D0%BB%D1%8C%D1%8F" TargetMode="External"/><Relationship Id="rId15" Type="http://schemas.openxmlformats.org/officeDocument/2006/relationships/hyperlink" Target="http://uk.wikipedia.org/wiki/%D0%91%D0%B0%D1%80%D0%B1%D0%B0%D0%B4%D0%BE%D1%81" TargetMode="External"/><Relationship Id="rId23" Type="http://schemas.openxmlformats.org/officeDocument/2006/relationships/hyperlink" Target="http://uk.wikipedia.org/wiki/%D0%9F%D0%BE%D1%80%D1%82-%D0%BE-%D0%9F%D1%80%D0%B5%D0%BD%D1%81" TargetMode="External"/><Relationship Id="rId28" Type="http://schemas.openxmlformats.org/officeDocument/2006/relationships/hyperlink" Target="http://uk.wikipedia.org/wiki/%D0%A1%D0%B5%D0%BD%D1%82-%D0%94%D0%B6%D0%BE%D1%80%D0%B4%D0%B6%D0%B5%D1%81" TargetMode="External"/><Relationship Id="rId10" Type="http://schemas.openxmlformats.org/officeDocument/2006/relationships/hyperlink" Target="http://uk.wikipedia.org/wiki/%D0%90%D1%80%D1%83%D0%B1%D0%B0" TargetMode="External"/><Relationship Id="rId19" Type="http://schemas.openxmlformats.org/officeDocument/2006/relationships/hyperlink" Target="http://uk.wikipedia.org/w/index.php?title=%D0%9A%D1%80%D0%B0%D0%BB%D0%B5%D0%BD%D0%B4%D0%B5%D0%B9%D0%BA&amp;action=edit&amp;redlink=1" TargetMode="External"/><Relationship Id="rId31" Type="http://schemas.openxmlformats.org/officeDocument/2006/relationships/hyperlink" Target="http://uk.wikipedia.org/wiki/%D0%94%D0%BE%D0%BC%D1%96%D0%BD%D1%96%D0%BA%D0%B0%D0%BD%D1%81%D1%8C%D0%BA%D0%B0_%D0%A0%D0%B5%D1%81%D0%BF%D1%83%D0%B1%D0%BB%D1%96%D0%BA%D0%B0" TargetMode="External"/><Relationship Id="rId4" Type="http://schemas.openxmlformats.org/officeDocument/2006/relationships/hyperlink" Target="http://uk.wikipedia.org/wiki/%D0%A8%D0%B0%D1%80%D0%BB%D0%BE%D1%82%D1%82%D0%B0-%D0%90%D0%BC%D0%B0%D0%BB%D1%96%D1%8F" TargetMode="External"/><Relationship Id="rId9" Type="http://schemas.openxmlformats.org/officeDocument/2006/relationships/hyperlink" Target="http://uk.wikipedia.org/wiki/%D0%A1%D0%B5%D0%BD%D1%82-%D0%94%D0%B6%D0%BE%D0%BD%D1%81_(%D0%90%D0%BD%D1%82%D0%B8%D0%B3%D1%83%D0%B0_%D1%96_%D0%91%D0%B0%D1%80%D0%B1%D1%83%D0%B4%D0%B0)" TargetMode="External"/><Relationship Id="rId14" Type="http://schemas.openxmlformats.org/officeDocument/2006/relationships/hyperlink" Target="http://uk.wikipedia.org/wiki/%D0%9D%D0%B0%D1%81%D1%81%D0%B0%D1%83" TargetMode="External"/><Relationship Id="rId22" Type="http://schemas.openxmlformats.org/officeDocument/2006/relationships/hyperlink" Target="http://uk.wikipedia.org/wiki/%D0%93%D0%B0%D1%97%D1%82%D1%96" TargetMode="External"/><Relationship Id="rId27" Type="http://schemas.openxmlformats.org/officeDocument/2006/relationships/hyperlink" Target="http://uk.wikipedia.org/wiki/%D0%93%D1%80%D0%B5%D0%BD%D0%B0%D0%B4%D0%B0" TargetMode="External"/><Relationship Id="rId30" Type="http://schemas.openxmlformats.org/officeDocument/2006/relationships/hyperlink" Target="http://uk.wikipedia.org/wiki/%D0%A0%D0%BE%D0%B7%D0%BE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D%D1%96%D0%B4%D0%B5%D1%80%D0%BB%D0%B0%D0%BD%D0%B4%D0%B8" TargetMode="External"/><Relationship Id="rId13" Type="http://schemas.openxmlformats.org/officeDocument/2006/relationships/hyperlink" Target="http://uk.wikipedia.org/wiki/%D0%A4%D0%BE%D1%80-%D0%B4%D0%B5-%D0%A4%D1%80%D0%B0%D0%BD%D1%81" TargetMode="External"/><Relationship Id="rId18" Type="http://schemas.openxmlformats.org/officeDocument/2006/relationships/hyperlink" Target="http://uk.wikipedia.org/wiki/%D0%9A%D0%BE%D0%BA%D0%B1%D0%B5%D1%80%D0%BD-%D0%A2%D0%B0%D1%83%D0%BD" TargetMode="External"/><Relationship Id="rId26" Type="http://schemas.openxmlformats.org/officeDocument/2006/relationships/hyperlink" Target="http://uk.wikipedia.org/wiki/%D0%A1%D0%B5%D0%BD%D1%82-%D0%9A%D1%96%D1%82%D1%81_%D1%96_%D0%9D%D0%B5%D0%B2%D1%96%D1%81" TargetMode="External"/><Relationship Id="rId39" Type="http://schemas.openxmlformats.org/officeDocument/2006/relationships/hyperlink" Target="http://uk.wikipedia.org/wiki/%D0%9F%D0%BE%D1%80%D1%82-%D0%BE%D1%84-%D0%A1%D0%BF%D0%B5%D0%B9%D0%BD" TargetMode="External"/><Relationship Id="rId3" Type="http://schemas.openxmlformats.org/officeDocument/2006/relationships/hyperlink" Target="http://uk.wikipedia.org/wiki/%D0%92%D0%B5%D0%BB%D0%B8%D0%BA%D0%BE%D0%B1%D1%80%D0%B8%D1%82%D0%B0%D0%BD%D1%96%D1%8F" TargetMode="External"/><Relationship Id="rId21" Type="http://schemas.openxmlformats.org/officeDocument/2006/relationships/hyperlink" Target="http://uk.wikipedia.org/wiki/%D0%A1%D0%B0%D0%BD-%D0%A5%D1%83%D0%B0%D0%BD" TargetMode="External"/><Relationship Id="rId34" Type="http://schemas.openxmlformats.org/officeDocument/2006/relationships/hyperlink" Target="http://uk.wikipedia.org/wiki/%D0%A1%D1%96%D0%BD%D1%82-%D0%95%D1%81%D1%82%D0%B0%D1%82%D1%96%D1%83%D1%81" TargetMode="External"/><Relationship Id="rId7" Type="http://schemas.openxmlformats.org/officeDocument/2006/relationships/hyperlink" Target="http://uk.wikipedia.org/wiki/%D0%9A%D1%8E%D1%80%D0%B0%D1%81%D0%B0%D0%BE" TargetMode="External"/><Relationship Id="rId12" Type="http://schemas.openxmlformats.org/officeDocument/2006/relationships/hyperlink" Target="http://uk.wikipedia.org/wiki/%D0%9F%D1%96%D0%B2%D0%BD%D1%96%D1%87%D0%BD%D0%B0_%D0%90%D0%BC%D0%B5%D1%80%D0%B8%D0%BA%D0%B0" TargetMode="External"/><Relationship Id="rId17" Type="http://schemas.openxmlformats.org/officeDocument/2006/relationships/hyperlink" Target="http://uk.wikipedia.org/wiki/%D0%9E%D1%81%D1%82%D1%80%D0%BE%D0%B2%D0%B8_%D0%A2%D0%B5%D1%80%D0%BA%D1%81_%D1%96_%D0%9A%D0%B0%D0%B9%D0%BA%D0%BE%D1%81" TargetMode="External"/><Relationship Id="rId25" Type="http://schemas.openxmlformats.org/officeDocument/2006/relationships/hyperlink" Target="http://uk.wikipedia.org/wiki/%D0%93%D1%83%D1%81%D1%82%D0%B0%D0%B2%D1%96%D1%8F" TargetMode="External"/><Relationship Id="rId33" Type="http://schemas.openxmlformats.org/officeDocument/2006/relationships/hyperlink" Target="http://uk.wikipedia.org/wiki/%D0%9A%D1%96%D0%BD%D2%91%D1%81%D1%82%D0%B0%D1%83%D0%BD" TargetMode="External"/><Relationship Id="rId38" Type="http://schemas.openxmlformats.org/officeDocument/2006/relationships/hyperlink" Target="http://uk.wikipedia.org/wiki/%D0%A2%D1%80%D0%B8%D0%BD%D1%96%D0%B4%D0%B0%D0%B4_%D1%96_%D0%A2%D0%BE%D0%B1%D0%B0%D0%B3%D0%BE" TargetMode="External"/><Relationship Id="rId2" Type="http://schemas.openxmlformats.org/officeDocument/2006/relationships/hyperlink" Target="http://uk.wikipedia.org/wiki/%D0%9A%D0%B0%D0%B9%D0%BC%D0%B0%D0%BD%D0%BE%D0%B2%D1%96_%D0%BE%D1%81%D1%82%D1%80%D0%BE%D0%B2%D0%B8" TargetMode="External"/><Relationship Id="rId16" Type="http://schemas.openxmlformats.org/officeDocument/2006/relationships/hyperlink" Target="http://uk.wikipedia.org/w/index.php?title=%D0%91%D1%80%D0%B5%D0%B9%D0%B4%D1%81_(%D0%9C%D0%BE%D0%BD%D1%81%D0%B5%D1%80%D1%80%D0%B0%D1%82)&amp;action=edit&amp;redlink=1" TargetMode="External"/><Relationship Id="rId20" Type="http://schemas.openxmlformats.org/officeDocument/2006/relationships/hyperlink" Target="http://uk.wikipedia.org/wiki/%D0%A1%D0%A8%D0%90" TargetMode="External"/><Relationship Id="rId29" Type="http://schemas.openxmlformats.org/officeDocument/2006/relationships/hyperlink" Target="http://uk.wikipedia.org/wiki/%D0%9A%D0%B0%D1%81%D1%82%D1%80%D1%96" TargetMode="External"/><Relationship Id="rId41" Type="http://schemas.openxmlformats.org/officeDocument/2006/relationships/hyperlink" Target="http://uk.wikipedia.org/wiki/%D0%9A%D1%96%D0%BD%D0%B3%D1%81%D1%82%D0%BE%D0%BD_(%D0%AF%D0%BC%D0%B0%D0%B9%D0%BA%D0%B0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3%D0%B0%D0%B2%D0%B0%D0%BD%D0%B0" TargetMode="External"/><Relationship Id="rId11" Type="http://schemas.openxmlformats.org/officeDocument/2006/relationships/hyperlink" Target="http://uk.wikipedia.org/wiki/%D0%A4%D1%80%D0%B0%D0%BD%D1%86%D1%96%D1%8F" TargetMode="External"/><Relationship Id="rId24" Type="http://schemas.openxmlformats.org/officeDocument/2006/relationships/hyperlink" Target="http://uk.wikipedia.org/wiki/%D0%A1%D0%B5%D0%BD-%D0%91%D0%B0%D1%80%D1%82%D0%B5%D0%BB%D1%8C%D0%BC%D1%96" TargetMode="External"/><Relationship Id="rId32" Type="http://schemas.openxmlformats.org/officeDocument/2006/relationships/hyperlink" Target="http://uk.wikipedia.org/wiki/%D0%A1%D0%B5%D0%BD%D1%82-%D0%92%D1%96%D0%BD%D1%81%D0%B5%D0%BD%D1%82_%D1%96_%D0%93%D1%80%D0%B5%D0%BD%D0%B0%D0%B4%D0%B8%D0%BD%D0%B8" TargetMode="External"/><Relationship Id="rId37" Type="http://schemas.openxmlformats.org/officeDocument/2006/relationships/hyperlink" Target="http://uk.wikipedia.org/w/index.php?title=%D0%A4%D1%96%D0%BB%D1%96%D0%BF%D1%81%D0%B1%D1%83%D1%80%D2%91&amp;action=edit&amp;redlink=1" TargetMode="External"/><Relationship Id="rId40" Type="http://schemas.openxmlformats.org/officeDocument/2006/relationships/hyperlink" Target="http://uk.wikipedia.org/wiki/%D0%AF%D0%BC%D0%B0%D0%B9%D0%BA%D0%B0" TargetMode="External"/><Relationship Id="rId5" Type="http://schemas.openxmlformats.org/officeDocument/2006/relationships/hyperlink" Target="http://uk.wikipedia.org/wiki/%D0%9A%D1%83%D0%B1%D0%B0" TargetMode="External"/><Relationship Id="rId15" Type="http://schemas.openxmlformats.org/officeDocument/2006/relationships/hyperlink" Target="http://uk.wikipedia.org/wiki/%D0%9F%D0%BB%D1%96%D0%BC%D1%83%D1%82_(%D0%9C%D0%BE%D0%BD%D1%82%D1%81%D0%B5%D1%80%D1%80%D0%B0%D1%82)" TargetMode="External"/><Relationship Id="rId23" Type="http://schemas.openxmlformats.org/officeDocument/2006/relationships/hyperlink" Target="http://uk.wikipedia.org/w/index.php?title=%D0%91%D0%BE%D1%82%D1%82%D0%BE%D0%BC&amp;action=edit&amp;redlink=1" TargetMode="External"/><Relationship Id="rId28" Type="http://schemas.openxmlformats.org/officeDocument/2006/relationships/hyperlink" Target="http://uk.wikipedia.org/wiki/%D0%A1%D0%B5%D0%BD%D1%82-%D0%9B%D1%8E%D1%81%D1%96%D1%8F" TargetMode="External"/><Relationship Id="rId36" Type="http://schemas.openxmlformats.org/officeDocument/2006/relationships/hyperlink" Target="http://uk.wikipedia.org/wiki/%D0%A1%D1%96%D0%BD%D1%82-%D0%9C%D0%B0%D1%80%D1%82%D0%B5%D0%BD" TargetMode="External"/><Relationship Id="rId10" Type="http://schemas.openxmlformats.org/officeDocument/2006/relationships/hyperlink" Target="http://uk.wikipedia.org/wiki/%D0%9C%D0%B0%D1%80%D1%82%D1%96%D0%BD%D1%96%D0%BA%D0%B0" TargetMode="External"/><Relationship Id="rId19" Type="http://schemas.openxmlformats.org/officeDocument/2006/relationships/hyperlink" Target="http://uk.wikipedia.org/wiki/%D0%9F%D1%83%D0%B5%D1%80%D1%82%D0%BE-%D0%A0%D1%96%D0%BA%D0%BE" TargetMode="External"/><Relationship Id="rId31" Type="http://schemas.openxmlformats.org/officeDocument/2006/relationships/hyperlink" Target="http://uk.wikipedia.org/wiki/%D0%9C%D0%B0%D1%80%D1%96%D0%B3%D0%BE" TargetMode="External"/><Relationship Id="rId4" Type="http://schemas.openxmlformats.org/officeDocument/2006/relationships/hyperlink" Target="http://uk.wikipedia.org/wiki/%D0%94%D0%B6%D0%BE%D1%80%D0%B4%D0%B6%D1%82%D0%B0%D1%83%D0%BD_(%D0%9A%D0%B0%D0%B9%D0%BC%D0%B0%D0%BD%D0%BE%D0%B2%D1%96_%D0%BE%D1%81%D1%82%D1%80%D0%BE%D0%B2%D0%B8)" TargetMode="External"/><Relationship Id="rId9" Type="http://schemas.openxmlformats.org/officeDocument/2006/relationships/hyperlink" Target="http://uk.wikipedia.org/wiki/%D0%92%D1%96%D0%BB%D0%BB%D0%B5%D0%BC%D1%81%D1%82%D0%B0%D0%B4" TargetMode="External"/><Relationship Id="rId14" Type="http://schemas.openxmlformats.org/officeDocument/2006/relationships/hyperlink" Target="http://uk.wikipedia.org/wiki/%D0%9C%D0%BE%D0%BD%D1%82%D1%81%D0%B5%D1%80%D1%80%D0%B0%D1%82" TargetMode="External"/><Relationship Id="rId22" Type="http://schemas.openxmlformats.org/officeDocument/2006/relationships/hyperlink" Target="http://uk.wikipedia.org/wiki/%D0%A1%D0%B0%D0%B1%D0%B0_(%D0%BE%D1%81%D1%82%D1%80%D1%96%D0%B2)" TargetMode="External"/><Relationship Id="rId27" Type="http://schemas.openxmlformats.org/officeDocument/2006/relationships/hyperlink" Target="http://uk.wikipedia.org/wiki/%D0%91%D0%B0%D1%81%D1%82%D0%B5%D1%80" TargetMode="External"/><Relationship Id="rId30" Type="http://schemas.openxmlformats.org/officeDocument/2006/relationships/hyperlink" Target="http://uk.wikipedia.org/wiki/%D0%A1%D0%B5%D0%BD-%D0%9C%D0%B0%D1%80%D1%82%D1%96%D0%BD" TargetMode="External"/><Relationship Id="rId35" Type="http://schemas.openxmlformats.org/officeDocument/2006/relationships/hyperlink" Target="http://uk.wikipedia.org/w/index.php?title=%D0%9E%D1%80%D0%B0%D0%BD%D1%8C%D1%94%D1%81%D1%82%D0%B0%D0%B4_(%D0%A1%D1%96%D0%BD%D1%82-%D0%95%D1%81%D1%82%D0%B0%D1%82%D1%96%D1%83%D1%81)&amp;action=edit&amp;redlink=1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iki/%D0%A0%D1%96%D0%B2%D0%B5%D0%BD%D1%8C_%D0%BC%D0%BE%D1%80%D1%8F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hyperlink" Target="http://fotki.yandex.ru/users/gmg06/view/227536/?page=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1%D1%80%D0%B8%D1%82%D0%B0%D0%BD%D1%81%D1%8C%D0%BA%D0%B0_%D0%9A%D0%BE%D0%BB%D1%83%D0%BC%D0%B1%D1%96%D1%8F" TargetMode="External"/><Relationship Id="rId2" Type="http://schemas.openxmlformats.org/officeDocument/2006/relationships/hyperlink" Target="http://uk.wikipedia.org/wiki/%D0%9A%D0%B0%D0%BD%D0%B0%D0%B4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k.wikipedia.org/wiki/%D0%90%D0%BB%D1%8C%D0%B1%D0%B5%D1%80%D1%82%D0%B0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D%D0%B0%D1%84%D1%82%D0%B0" TargetMode="External"/><Relationship Id="rId3" Type="http://schemas.openxmlformats.org/officeDocument/2006/relationships/hyperlink" Target="http://uk.wikipedia.org/wiki/%D0%92%D0%B0%D0%BF%D0%BD%D1%8F%D0%BA" TargetMode="External"/><Relationship Id="rId7" Type="http://schemas.openxmlformats.org/officeDocument/2006/relationships/hyperlink" Target="http://uk.wikipedia.org/wiki/%D0%A1%D1%80%D1%96%D0%B1%D0%BB%D0%BE" TargetMode="External"/><Relationship Id="rId2" Type="http://schemas.openxmlformats.org/officeDocument/2006/relationships/hyperlink" Target="http://uk.wikipedia.org/wiki/%D0%9F%D1%96%D1%89%D0%B0%D0%BD%D0%B8%D0%B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uk.wikipedia.org/wiki/%D0%97%D0%BE%D0%BB%D0%BE%D1%82%D0%BE" TargetMode="External"/><Relationship Id="rId11" Type="http://schemas.openxmlformats.org/officeDocument/2006/relationships/hyperlink" Target="http://uk.wikipedia.org/wiki/%D0%97%D0%B5%D0%BC%D0%BB%D0%B5%D1%82%D1%80%D1%83%D1%81" TargetMode="External"/><Relationship Id="rId5" Type="http://schemas.openxmlformats.org/officeDocument/2006/relationships/hyperlink" Target="http://uk.wikipedia.org/wiki/%D0%9C%D1%96%D0%B4%D1%8C" TargetMode="External"/><Relationship Id="rId10" Type="http://schemas.openxmlformats.org/officeDocument/2006/relationships/hyperlink" Target="http://uk.wikipedia.org/wiki/%D0%93%D0%B5%D0%B9%D0%B7%D0%B5%D1%80" TargetMode="External"/><Relationship Id="rId4" Type="http://schemas.openxmlformats.org/officeDocument/2006/relationships/hyperlink" Target="http://uk.wikipedia.org/wiki/%D0%9C%D0%BE%D0%BB%D1%96%D0%B1%D0%B4%D0%B5%D0%BD" TargetMode="External"/><Relationship Id="rId9" Type="http://schemas.openxmlformats.org/officeDocument/2006/relationships/hyperlink" Target="http://uk.wikipedia.org/wiki/%D0%9A%D0%B0%D0%BC'%D1%8F%D0%BD%D0%B5_%D0%B2%D1%83%D0%B3%D1%96%D0%BB%D0%BB%D1%8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36912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uk-UA" sz="8000" dirty="0" smtClean="0">
                <a:solidFill>
                  <a:schemeClr val="tx1">
                    <a:lumMod val="95000"/>
                  </a:schemeClr>
                </a:solidFill>
              </a:rPr>
              <a:t>ПІВНІЧНА АМЕРИКА</a:t>
            </a:r>
            <a:endParaRPr lang="uk-UA" sz="8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b86329aa3e79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3"/>
            <p:extLst>
              <p:ext uri="{DAA4B4D4-6D71-4841-9C94-3DE7FCFB9230}">
                <p14:media xmlns:p14="http://schemas.microsoft.com/office/powerpoint/2010/main" r:embed="rId2">
                  <p14:fade in="10" out="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2780928"/>
            <a:ext cx="609600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4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8">
        <p:split orient="vert"/>
      </p:transition>
    </mc:Choice>
    <mc:Fallback xmlns="">
      <p:transition spd="slow" advTm="28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253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0"/>
            <a:ext cx="3096344" cy="685800"/>
          </a:xfr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600" b="1" dirty="0">
                <a:latin typeface="Times New Roman"/>
                <a:ea typeface="Times New Roman"/>
              </a:rPr>
              <a:t> </a:t>
            </a:r>
            <a:r>
              <a:rPr lang="uk-UA" sz="3600" b="1" dirty="0" smtClean="0">
                <a:latin typeface="Times New Roman"/>
                <a:ea typeface="Times New Roman"/>
              </a:rPr>
              <a:t>  </a:t>
            </a:r>
            <a:r>
              <a:rPr lang="uk-UA" sz="3600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Times New Roman"/>
                <a:ea typeface="Times New Roman"/>
              </a:rPr>
              <a:t>Рельєф</a:t>
            </a:r>
            <a:endParaRPr lang="uk-UA" sz="36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64704"/>
            <a:ext cx="8066856" cy="4950296"/>
          </a:xfrm>
          <a:solidFill>
            <a:schemeClr val="accent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      Побудова поверхні материка асиметрична: західну частину займає гірська система Кордильєр, східну - великі рівнини і невисокі гори. Поверхня західної частини материка розташовується на висоті в середньому близько 1700 м, східна близько 200-300 м. Середня висота Північної Америки - 720 м. </a:t>
            </a:r>
            <a:b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</a:b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      Широкий розвиток платформних структур сприяв формуванню великих плоскогір'їв і рівнин у центральній і східній частинах материка. На півночі і північному сході розташовується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Лаврентійська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височина. На південь від неї, переважно на території США, знаходяться Центральні рівнини, на заході вони поступово переходять у більш високі (500-1500 м) Великі рівнини, що утворюють велике передгір'я Кордильєр. На північ від Великих рівнин розташовується низовина Маккензі. Центральні рівнини облямовані зі сходу Аппалачами, що витягнуті з південного заходу на північний схід і продовжуються до о. Ньюфаундленд. Гірський рельєф характерний для східних частин Канадського Арктичного архіпелагу і берегових частин Гренландії; у сполученні зі сприятливими кліматичними умовами він сприяв нагромадженню великих льодовиків на півночі материка. Південно-східні краї материка утворюють Берегові низовини, що включають Приатлантичну низовину на сході і </a:t>
            </a:r>
            <a:r>
              <a:rPr lang="uk-UA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Примексиканську</a:t>
            </a:r>
            <a:r>
              <a:rPr lang="uk-UA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низовину на півдні. </a:t>
            </a:r>
            <a:r>
              <a:rPr lang="uk-UA" dirty="0">
                <a:latin typeface="Times New Roman"/>
                <a:ea typeface="Times New Roman"/>
              </a:rPr>
              <a:t/>
            </a:r>
            <a:br>
              <a:rPr lang="uk-UA" dirty="0">
                <a:latin typeface="Times New Roman"/>
                <a:ea typeface="Times New Roman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06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2232248"/>
          </a:xfr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/>
                <a:ea typeface="Times New Roman"/>
              </a:rPr>
              <a:t>     </a:t>
            </a:r>
            <a:br>
              <a:rPr lang="uk-UA" b="1" dirty="0" smtClean="0">
                <a:latin typeface="Times New Roman"/>
                <a:ea typeface="Times New Roman"/>
              </a:rPr>
            </a:br>
            <a:r>
              <a:rPr lang="uk-UA" b="1" dirty="0">
                <a:latin typeface="Times New Roman"/>
                <a:ea typeface="Times New Roman"/>
              </a:rPr>
              <a:t/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smtClean="0">
                <a:latin typeface="Times New Roman"/>
                <a:ea typeface="Times New Roman"/>
              </a:rPr>
              <a:t/>
            </a:r>
            <a:br>
              <a:rPr lang="uk-UA" b="1" dirty="0" smtClean="0">
                <a:latin typeface="Times New Roman"/>
                <a:ea typeface="Times New Roman"/>
              </a:rPr>
            </a:br>
            <a:r>
              <a:rPr lang="uk-UA" b="1" dirty="0">
                <a:latin typeface="Times New Roman"/>
                <a:ea typeface="Times New Roman"/>
              </a:rPr>
              <a:t/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b="1" dirty="0" smtClean="0">
                <a:latin typeface="Times New Roman"/>
                <a:ea typeface="Times New Roman"/>
              </a:rPr>
              <a:t/>
            </a:r>
            <a:br>
              <a:rPr lang="uk-UA" b="1" dirty="0" smtClean="0">
                <a:latin typeface="Times New Roman"/>
                <a:ea typeface="Times New Roman"/>
              </a:rPr>
            </a:br>
            <a:r>
              <a:rPr lang="uk-UA" b="1" dirty="0">
                <a:latin typeface="Times New Roman"/>
                <a:ea typeface="Times New Roman"/>
              </a:rPr>
              <a:t/>
            </a:r>
            <a:br>
              <a:rPr lang="uk-UA" b="1" dirty="0">
                <a:latin typeface="Times New Roman"/>
                <a:ea typeface="Times New Roman"/>
              </a:rPr>
            </a:br>
            <a:r>
              <a:rPr lang="uk-UA" sz="3100" b="1" dirty="0" smtClean="0">
                <a:latin typeface="Times New Roman"/>
                <a:ea typeface="Times New Roman"/>
              </a:rPr>
              <a:t>            </a:t>
            </a:r>
            <a:r>
              <a:rPr lang="uk-UA" sz="49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геологічна</a:t>
            </a:r>
            <a:br>
              <a:rPr lang="uk-UA" sz="4900" b="1" dirty="0" smtClean="0"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uk-UA" sz="49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uk-UA" sz="49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                          будова</a:t>
            </a:r>
            <a:r>
              <a:rPr lang="uk-UA" sz="3100" b="1" dirty="0">
                <a:solidFill>
                  <a:srgbClr val="FFFF00"/>
                </a:solidFill>
                <a:latin typeface="Times New Roman"/>
                <a:ea typeface="Times New Roman"/>
              </a:rPr>
              <a:t/>
            </a:r>
            <a:br>
              <a:rPr lang="uk-UA" sz="3100" b="1" dirty="0">
                <a:solidFill>
                  <a:srgbClr val="FFFF00"/>
                </a:solidFill>
                <a:latin typeface="Times New Roman"/>
                <a:ea typeface="Times New Roman"/>
              </a:rPr>
            </a:br>
            <a:endParaRPr lang="uk-UA" sz="31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420888"/>
            <a:ext cx="7924800" cy="252028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Times New Roman"/>
                <a:ea typeface="Times New Roman"/>
              </a:rPr>
              <a:t> </a:t>
            </a:r>
            <a:r>
              <a:rPr lang="uk-UA" dirty="0">
                <a:solidFill>
                  <a:srgbClr val="00B0F0"/>
                </a:solidFill>
                <a:latin typeface="Times New Roman"/>
                <a:ea typeface="Times New Roman"/>
              </a:rPr>
              <a:t>     Центральну, велику частину Північної Америки займає докембрійська </a:t>
            </a:r>
            <a:r>
              <a:rPr lang="uk-UA" dirty="0" err="1">
                <a:solidFill>
                  <a:srgbClr val="00B0F0"/>
                </a:solidFill>
                <a:latin typeface="Times New Roman"/>
                <a:ea typeface="Times New Roman"/>
              </a:rPr>
              <a:t>Північно-Американська</a:t>
            </a:r>
            <a:r>
              <a:rPr lang="uk-UA" dirty="0">
                <a:solidFill>
                  <a:srgbClr val="00B0F0"/>
                </a:solidFill>
                <a:latin typeface="Times New Roman"/>
                <a:ea typeface="Times New Roman"/>
              </a:rPr>
              <a:t> (Канадська) платформа (включає також острів Гренландія без його північних і північно-східних окраїн), що облямовується складчастими гірськими нагромадженнями </a:t>
            </a:r>
            <a:r>
              <a:rPr lang="uk-UA" dirty="0" err="1">
                <a:solidFill>
                  <a:srgbClr val="00B0F0"/>
                </a:solidFill>
                <a:latin typeface="Times New Roman"/>
                <a:ea typeface="Times New Roman"/>
              </a:rPr>
              <a:t>каледонського</a:t>
            </a:r>
            <a:r>
              <a:rPr lang="uk-UA" dirty="0">
                <a:solidFill>
                  <a:srgbClr val="00B0F0"/>
                </a:solidFill>
                <a:latin typeface="Times New Roman"/>
                <a:ea typeface="Times New Roman"/>
              </a:rPr>
              <a:t> (північний схід країни, Гренландія, острів Ньюфаундленд, Північні Аппалачі), </a:t>
            </a:r>
            <a:r>
              <a:rPr lang="uk-UA" dirty="0" err="1">
                <a:solidFill>
                  <a:srgbClr val="00B0F0"/>
                </a:solidFill>
                <a:latin typeface="Times New Roman"/>
                <a:ea typeface="Times New Roman"/>
              </a:rPr>
              <a:t>герцинського</a:t>
            </a:r>
            <a:r>
              <a:rPr lang="uk-UA" dirty="0">
                <a:solidFill>
                  <a:srgbClr val="00B0F0"/>
                </a:solidFill>
                <a:latin typeface="Times New Roman"/>
                <a:ea typeface="Times New Roman"/>
              </a:rPr>
              <a:t> (Південні Аппалачі, хребет </a:t>
            </a:r>
            <a:r>
              <a:rPr lang="uk-UA" dirty="0" err="1">
                <a:solidFill>
                  <a:srgbClr val="00B0F0"/>
                </a:solidFill>
                <a:latin typeface="Times New Roman"/>
                <a:ea typeface="Times New Roman"/>
              </a:rPr>
              <a:t>Уошіто</a:t>
            </a:r>
            <a:r>
              <a:rPr lang="uk-UA" dirty="0">
                <a:solidFill>
                  <a:srgbClr val="00B0F0"/>
                </a:solidFill>
                <a:latin typeface="Times New Roman"/>
                <a:ea typeface="Times New Roman"/>
              </a:rPr>
              <a:t> і його продовження, Канадський Арктичний архіпелаг), мезозойсько-кайнозойського (Кордильєри) віків. Приатлантична і </a:t>
            </a:r>
            <a:r>
              <a:rPr lang="uk-UA" dirty="0" err="1">
                <a:solidFill>
                  <a:srgbClr val="00B0F0"/>
                </a:solidFill>
                <a:latin typeface="Times New Roman"/>
                <a:ea typeface="Times New Roman"/>
              </a:rPr>
              <a:t>Примексиканська</a:t>
            </a:r>
            <a:r>
              <a:rPr lang="uk-UA" dirty="0">
                <a:solidFill>
                  <a:srgbClr val="00B0F0"/>
                </a:solidFill>
                <a:latin typeface="Times New Roman"/>
                <a:ea typeface="Times New Roman"/>
              </a:rPr>
              <a:t> низовини в США вкриті чохлом мезозойсько-кайнозойських відкладень і є плитами платформ із палеозойським </a:t>
            </a:r>
            <a:r>
              <a:rPr lang="uk-UA" dirty="0" smtClean="0">
                <a:solidFill>
                  <a:srgbClr val="00B0F0"/>
                </a:solidFill>
                <a:latin typeface="Times New Roman"/>
                <a:ea typeface="Times New Roman"/>
              </a:rPr>
              <a:t>фундаментом.</a:t>
            </a:r>
            <a:endParaRPr lang="uk-U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04864"/>
            <a:ext cx="7488832" cy="17659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4400" b="1" dirty="0" smtClean="0">
                <a:latin typeface="Times New Roman"/>
                <a:ea typeface="Times New Roman"/>
              </a:rPr>
              <a:t>  </a:t>
            </a:r>
            <a:r>
              <a:rPr lang="uk-UA" sz="4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Корисні 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копалини</a:t>
            </a:r>
            <a:r>
              <a:rPr lang="uk-UA" sz="4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/>
            </a:r>
            <a:br>
              <a:rPr lang="uk-UA" dirty="0">
                <a:latin typeface="Times New Roman"/>
                <a:ea typeface="Times New Roman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8464352" y="5157192"/>
            <a:ext cx="932184" cy="514400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2050" name="Picture 2" descr="C:\Users\Василь.Home\Desktop\Teeeekmt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4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фотография минерала Железо самородное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4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фотография Медь самородная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246" y="-802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3108" y="642918"/>
            <a:ext cx="4113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залізо</a:t>
            </a:r>
            <a:r>
              <a:rPr lang="uk-UA" sz="3600" b="1" dirty="0" smtClean="0">
                <a:solidFill>
                  <a:srgbClr val="FFFF00"/>
                </a:solidFill>
              </a:rPr>
              <a:t>                  </a:t>
            </a:r>
            <a:r>
              <a:rPr lang="uk-UA" sz="3600" b="1" dirty="0" smtClean="0">
                <a:solidFill>
                  <a:srgbClr val="00B050"/>
                </a:solidFill>
              </a:rPr>
              <a:t>мідь</a:t>
            </a:r>
            <a:endParaRPr lang="ru-R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99541"/>
      </p:ext>
    </p:extLst>
  </p:cSld>
  <p:clrMapOvr>
    <a:masterClrMapping/>
  </p:clrMapOvr>
  <p:transition advTm="4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фотография Серебро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www.mgcs.ru/content/images/i33.jpg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1538" y="214290"/>
            <a:ext cx="7002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Золото                       Срібло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61940"/>
      </p:ext>
    </p:extLst>
  </p:cSld>
  <p:clrMapOvr>
    <a:masterClrMapping/>
  </p:clrMapOvr>
  <p:transition advTm="4000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004048" y="0"/>
            <a:ext cx="3733800" cy="11247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9" y="1484784"/>
            <a:ext cx="458771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95341"/>
            <a:ext cx="373380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6515" y="332656"/>
            <a:ext cx="4043250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548394" y="332656"/>
            <a:ext cx="4104456" cy="100811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dirty="0">
                <a:solidFill>
                  <a:srgbClr val="0070C0"/>
                </a:solidFill>
              </a:rPr>
              <a:t> Нафта </a:t>
            </a:r>
          </a:p>
        </p:txBody>
      </p:sp>
      <p:sp>
        <p:nvSpPr>
          <p:cNvPr id="7" name="Овал 6"/>
          <p:cNvSpPr/>
          <p:nvPr/>
        </p:nvSpPr>
        <p:spPr>
          <a:xfrm>
            <a:off x="5220072" y="332656"/>
            <a:ext cx="3707904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rgbClr val="0070C0"/>
                </a:solidFill>
              </a:rPr>
              <a:t>Кам’яне вугілля</a:t>
            </a:r>
          </a:p>
        </p:txBody>
      </p:sp>
    </p:spTree>
    <p:extLst>
      <p:ext uri="{BB962C8B-B14F-4D97-AF65-F5344CB8AC3E}">
        <p14:creationId xmlns:p14="http://schemas.microsoft.com/office/powerpoint/2010/main" val="22403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556792"/>
            <a:ext cx="6688832" cy="198194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sz="7300" b="1" dirty="0" smtClean="0">
                <a:latin typeface="Times New Roman"/>
                <a:ea typeface="Times New Roman"/>
              </a:rPr>
              <a:t>      </a:t>
            </a:r>
            <a:r>
              <a:rPr lang="uk-UA" sz="73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Клімат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uk-UA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</a:b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16216" y="6845299"/>
            <a:ext cx="7924800" cy="41148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526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908720"/>
            <a:ext cx="7924800" cy="5256584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uk-UA" sz="1400" b="1" dirty="0">
                <a:latin typeface="Georgia"/>
                <a:ea typeface="Times New Roman"/>
                <a:cs typeface="Times New Roman"/>
              </a:rPr>
              <a:t>Клімат </a:t>
            </a:r>
            <a:r>
              <a:rPr lang="uk-UA" sz="1400" dirty="0">
                <a:latin typeface="Georgia"/>
                <a:ea typeface="Times New Roman"/>
                <a:cs typeface="Times New Roman"/>
              </a:rPr>
              <a:t>Північної Америки характеризується надзвичайною різноманітністю внаслідок великої протяжності материка з півночі на південь та особливостей форм рельєфу.</a:t>
            </a:r>
            <a:br>
              <a:rPr lang="uk-UA" sz="1400" dirty="0">
                <a:latin typeface="Georgia"/>
                <a:ea typeface="Times New Roman"/>
                <a:cs typeface="Times New Roman"/>
              </a:rPr>
            </a:br>
            <a:r>
              <a:rPr lang="uk-UA" sz="1400" dirty="0">
                <a:latin typeface="Georgia"/>
                <a:ea typeface="Times New Roman"/>
                <a:cs typeface="Times New Roman"/>
              </a:rPr>
              <a:t>Північне узбережжя та острови, що прилягають до материка, розташовані в межах арктичного кліматичного поясу. Тут весь рік панує холодне арктичне повітря, узимку поверхня землі майже не одержує сонячного тепла, а влітку температури ледве сягають нуля. Саме за цих умов утворюються льодовики. На південь від Північного полярного кола до 60° пн. ш. розташований субарктичний кліматичний пояс із характерною суворою зимою, яка змінюється прохолодним літом із дощовою погодою.</a:t>
            </a:r>
            <a:br>
              <a:rPr lang="uk-UA" sz="1400" dirty="0">
                <a:latin typeface="Georgia"/>
                <a:ea typeface="Times New Roman"/>
                <a:cs typeface="Times New Roman"/>
              </a:rPr>
            </a:br>
            <a:r>
              <a:rPr lang="uk-UA" sz="1400" dirty="0">
                <a:latin typeface="Georgia"/>
                <a:ea typeface="Times New Roman"/>
                <a:cs typeface="Times New Roman"/>
              </a:rPr>
              <a:t>Більша частина материка (40—60° пн. ш.) розташована в межах</a:t>
            </a:r>
            <a:r>
              <a:rPr lang="uk-UA" sz="1400" b="1" dirty="0">
                <a:latin typeface="Georgia"/>
                <a:ea typeface="Times New Roman"/>
                <a:cs typeface="Times New Roman"/>
              </a:rPr>
              <a:t> помірного кліматичного поясу</a:t>
            </a:r>
            <a:r>
              <a:rPr lang="uk-UA" sz="1400" dirty="0">
                <a:latin typeface="Georgia"/>
                <a:ea typeface="Times New Roman"/>
                <a:cs typeface="Times New Roman"/>
              </a:rPr>
              <a:t> з холодною зимою й порівняно теплим літом. Узимку випадає сніг, улітку йдуть дощі, хмарна погода швидко змінюється теплою сонячною. У цьому поясі наявні помітні відмінності в різних його частинах.</a:t>
            </a:r>
            <a:br>
              <a:rPr lang="uk-UA" sz="1400" dirty="0">
                <a:latin typeface="Georgia"/>
                <a:ea typeface="Times New Roman"/>
                <a:cs typeface="Times New Roman"/>
              </a:rPr>
            </a:br>
            <a:r>
              <a:rPr lang="uk-UA" sz="1400" dirty="0">
                <a:latin typeface="Georgia"/>
                <a:ea typeface="Times New Roman"/>
                <a:cs typeface="Times New Roman"/>
              </a:rPr>
              <a:t>На території Північної Америки спостерігаються</a:t>
            </a:r>
            <a:r>
              <a:rPr lang="uk-UA" sz="1400" b="1" dirty="0">
                <a:latin typeface="Georgia"/>
                <a:ea typeface="Times New Roman"/>
                <a:cs typeface="Times New Roman"/>
              </a:rPr>
              <a:t> несприятливі погодні явища</a:t>
            </a:r>
            <a:r>
              <a:rPr lang="uk-UA" sz="1400" dirty="0">
                <a:latin typeface="Georgia"/>
                <a:ea typeface="Times New Roman"/>
                <a:cs typeface="Times New Roman"/>
              </a:rPr>
              <a:t> — урагани та торнадо (американська назва смерчу). Унаслідок переміщення циклонів у поясі від 10° до 30° пн. ш. утворюються шторми, які рухаються на захід і, діставшись узбережжя, відхиляються на північ. Коли швидкість вітру в цих тропічних циклонах перевищує 120 км/</a:t>
            </a:r>
            <a:r>
              <a:rPr lang="uk-UA" sz="1400" dirty="0" err="1">
                <a:latin typeface="Georgia"/>
                <a:ea typeface="Times New Roman"/>
                <a:cs typeface="Times New Roman"/>
              </a:rPr>
              <a:t>год</a:t>
            </a:r>
            <a:r>
              <a:rPr lang="uk-UA" sz="1400" dirty="0">
                <a:latin typeface="Georgia"/>
                <a:ea typeface="Times New Roman"/>
                <a:cs typeface="Times New Roman"/>
              </a:rPr>
              <a:t>, вони перетворюються на урагани. Формуючись над Мексиканською затокою, урагани рухаються на північ, відчутно впливаючи на погодні умови материка, бо охоплюють площі у сотні квадратних кілометрів та можуть тривати багато днів. </a:t>
            </a:r>
            <a:br>
              <a:rPr lang="uk-UA" sz="1400" dirty="0">
                <a:latin typeface="Georgia"/>
                <a:ea typeface="Times New Roman"/>
                <a:cs typeface="Times New Roman"/>
              </a:rPr>
            </a:br>
            <a:r>
              <a:rPr lang="uk-UA" sz="1400" dirty="0">
                <a:latin typeface="Georgia"/>
                <a:ea typeface="Times New Roman"/>
                <a:cs typeface="Times New Roman"/>
              </a:rPr>
              <a:t>Торнадо мають велику руйнівну силу. Найвірогідніше, їх походження пов’язане з грозами. На території США на рік може відбуватися понад 700 торнадо, найчастіше — над Великими рівнинами та на Середньому Заході, навесні та на початку літа.</a:t>
            </a:r>
            <a:br>
              <a:rPr lang="uk-UA" sz="1400" dirty="0">
                <a:latin typeface="Georgia"/>
                <a:ea typeface="Times New Roman"/>
                <a:cs typeface="Times New Roman"/>
              </a:rPr>
            </a:br>
            <a:endParaRPr lang="uk-UA" sz="1400" dirty="0">
              <a:latin typeface="Calibri"/>
              <a:ea typeface="Times New Roman"/>
              <a:cs typeface="Times New Roman"/>
            </a:endParaRPr>
          </a:p>
          <a:p>
            <a:endParaRPr lang="uk-UA" sz="800" dirty="0"/>
          </a:p>
        </p:txBody>
      </p:sp>
    </p:spTree>
    <p:extLst>
      <p:ext uri="{BB962C8B-B14F-4D97-AF65-F5344CB8AC3E}">
        <p14:creationId xmlns:p14="http://schemas.microsoft.com/office/powerpoint/2010/main" val="3629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2"/>
            <a:ext cx="9144000" cy="6838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" y="4716"/>
            <a:ext cx="9132870" cy="68532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4563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819472"/>
            <a:ext cx="7924800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556792"/>
            <a:ext cx="7536160" cy="4305671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uk-UA" sz="6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ГЕОГРАФІЧНЕ</a:t>
            </a:r>
            <a:r>
              <a:rPr lang="uk-UA" sz="6000" dirty="0" smtClean="0"/>
              <a:t> </a:t>
            </a:r>
            <a:r>
              <a:rPr lang="uk-UA" sz="6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ПОЛОЖЕННЯ</a:t>
            </a:r>
            <a:r>
              <a:rPr lang="uk-UA" sz="6000" dirty="0" smtClean="0"/>
              <a:t> 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6123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916832"/>
            <a:ext cx="6400800" cy="241399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uk-UA" sz="6000" b="1" dirty="0" smtClean="0">
                <a:latin typeface="Times New Roman"/>
                <a:ea typeface="Times New Roman"/>
              </a:rPr>
              <a:t>  </a:t>
            </a:r>
            <a:r>
              <a:rPr lang="uk-UA" sz="6000" b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Льодовики</a:t>
            </a:r>
            <a:br>
              <a:rPr lang="uk-UA" sz="6000" b="1" dirty="0" smtClean="0"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uk-UA" sz="6000" dirty="0" smtClean="0">
                <a:latin typeface="Times New Roman"/>
                <a:ea typeface="Times New Roman"/>
              </a:rPr>
              <a:t> 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332656" y="6453336"/>
            <a:ext cx="7924800" cy="41148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006685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7924800" cy="4114800"/>
          </a:xfrm>
          <a:solidFill>
            <a:schemeClr val="accent5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Times New Roman"/>
                <a:ea typeface="Times New Roman"/>
              </a:rPr>
              <a:t>      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Загальна площа заледеніння перевищує 2 млн. км2. Крижаний щит Гренландії, що представляє собою фрагмент пізнього четвертого заледеніння Північної Америки - найбільший. Інші льодовики, що також існують з того часу - крижані куполи, що покривають значні ділянки на острові Елсмір та інших островах Канадського Арктичного архіпелагу. Для цих островів, а також для берегових районів Гренландії характерні гірські </a:t>
            </a:r>
            <a:r>
              <a:rPr lang="uk-UA" dirty="0" err="1" smtClean="0">
                <a:solidFill>
                  <a:srgbClr val="27D951"/>
                </a:solidFill>
                <a:latin typeface="Times New Roman"/>
                <a:ea typeface="Times New Roman"/>
              </a:rPr>
              <a:t>карові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 льодовики, для північного узбережжя острова Елсмір - льодовики підніж і шельфові льодовики. На самому материку велике заледеніння на південній Алясці (</a:t>
            </a:r>
            <a:r>
              <a:rPr lang="uk-UA" dirty="0" err="1" smtClean="0">
                <a:solidFill>
                  <a:srgbClr val="27D951"/>
                </a:solidFill>
                <a:latin typeface="Times New Roman"/>
                <a:ea typeface="Times New Roman"/>
              </a:rPr>
              <a:t>Чугачські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 і </a:t>
            </a:r>
            <a:r>
              <a:rPr lang="uk-UA" dirty="0" err="1" smtClean="0">
                <a:solidFill>
                  <a:srgbClr val="27D951"/>
                </a:solidFill>
                <a:latin typeface="Times New Roman"/>
                <a:ea typeface="Times New Roman"/>
              </a:rPr>
              <a:t>Кенайські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 гори й особливо мис Святого Іллі) - 52 тис. км2, де льодовики спускаються до рівня океану. Крім того, льодовики є в хребтах </a:t>
            </a:r>
            <a:r>
              <a:rPr lang="uk-UA" dirty="0" err="1" smtClean="0">
                <a:solidFill>
                  <a:srgbClr val="27D951"/>
                </a:solidFill>
                <a:latin typeface="Times New Roman"/>
                <a:ea typeface="Times New Roman"/>
              </a:rPr>
              <a:t>Брукса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, </a:t>
            </a:r>
            <a:r>
              <a:rPr lang="uk-UA" dirty="0" err="1" smtClean="0">
                <a:solidFill>
                  <a:srgbClr val="27D951"/>
                </a:solidFill>
                <a:latin typeface="Times New Roman"/>
                <a:ea typeface="Times New Roman"/>
              </a:rPr>
              <a:t>Аляскінському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 і Алеутському, Скелястих горах, Береговому хребті Канади, на окремих вершинах Каскадних гір і Вулканічного </a:t>
            </a:r>
            <a:r>
              <a:rPr lang="uk-UA" dirty="0" err="1" smtClean="0">
                <a:solidFill>
                  <a:srgbClr val="27D951"/>
                </a:solidFill>
                <a:latin typeface="Times New Roman"/>
                <a:ea typeface="Times New Roman"/>
              </a:rPr>
              <a:t>Сьєрра-Мадре</a:t>
            </a:r>
            <a:r>
              <a:rPr lang="uk-UA" dirty="0" smtClean="0">
                <a:solidFill>
                  <a:srgbClr val="27D951"/>
                </a:solidFill>
                <a:latin typeface="Times New Roman"/>
                <a:ea typeface="Times New Roman"/>
              </a:rPr>
              <a:t>. </a:t>
            </a:r>
            <a:r>
              <a:rPr lang="uk-UA" dirty="0">
                <a:latin typeface="Times New Roman"/>
                <a:ea typeface="Times New Roman"/>
              </a:rPr>
              <a:t/>
            </a:r>
            <a:br>
              <a:rPr lang="uk-UA" dirty="0">
                <a:latin typeface="Times New Roman"/>
                <a:ea typeface="Times New Roman"/>
              </a:rPr>
            </a:br>
            <a:r>
              <a:rPr lang="uk-UA" dirty="0">
                <a:latin typeface="Times New Roman"/>
                <a:ea typeface="Times New Roman"/>
              </a:rPr>
              <a:t/>
            </a:r>
            <a:br>
              <a:rPr lang="uk-UA" dirty="0">
                <a:latin typeface="Times New Roman"/>
                <a:ea typeface="Times New Roman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734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276872"/>
            <a:ext cx="6400800" cy="1549896"/>
          </a:xfrm>
          <a:ln>
            <a:solidFill>
              <a:schemeClr val="bg1">
                <a:alpha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uk-UA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endPos="76000" dist="254000" dir="5400000" sy="-100000" algn="bl" rotWithShape="0"/>
                </a:effectLst>
                <a:latin typeface="Verdana"/>
                <a:ea typeface="Times New Roman"/>
                <a:cs typeface="Times New Roman"/>
              </a:rPr>
              <a:t>     Внутрішні води                              Північної Америки </a:t>
            </a:r>
            <a:endParaRPr lang="uk-UA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endPos="76000" dist="254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5085184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44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 Північна </a:t>
            </a: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Америка досить багата річками й озерами. Вона має найдовшу річкову систему на земній кулі – р. Міссісіпі з Міссурі, а в районі Великих американських озер – найбільше скупчення прісної води. Проте територія континенту зрошується дуже нерівномірно, що зумовлено як кліматичними, так і орографічними особливостями. Великі простори заходу і південного заходу материка внаслідок інтенсивного випаровування і несприятливих топографічних умов мають дуже слабо розвинуту річкову сітку, тобто практично вона відсутня; ряд невеликих річок цього району не досягає моря. </a:t>
            </a:r>
            <a:r>
              <a:rPr lang="uk-UA" dirty="0" err="1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Найгустіша</a:t>
            </a: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 сітка повноводних річок – на добре зволожуваному південному сході материка.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Річки Північної Америки належать до басейнів Тихого, Північного Льодовитого й Атлантичного океанів; частина має внутрішній стік. Більшість річок впадає в Атлантичний океан.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Вододіл між басейнами річок Атлантичного і Північного Льодовитого океанів проходить по підвищених ділянках внутрішніх рівнин і виражений слабо.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Вододіл між басейнами річок Тихого й Атлантичного океанів проходить по середньовисотних ділянках </a:t>
            </a:r>
            <a:r>
              <a:rPr lang="uk-UA" dirty="0" err="1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Кордільєр</a:t>
            </a: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, не далі як на 120—150 км від Тихого океану, тому річки Тихоокеанського басейну короткі. Проте в північній частині, яка отримує достатню кількість вологи, вони багатоводні і мають великі запаси гідроенергії.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Важливим вододілом є також </a:t>
            </a:r>
            <a:r>
              <a:rPr lang="uk-UA" dirty="0" err="1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Аппалачські</a:t>
            </a: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 гори.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Річки басейну Північного Льодовитого океану, більша частина якого зазнала недавнього покривного зледеніння, характеризуються молодістю русел, хоч деякі з них мають значну довжину і велику водоносність. Навпаки, річкова система Атлантичного океану має зрілий характер, річки тут утворюють досить розгалужену сітку і мають значну довжину.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Більшість річок Північної Америки багата на водну енергію, має велике транспортне значення. </a:t>
            </a:r>
            <a:br>
              <a:rPr lang="uk-UA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endParaRPr lang="uk-U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4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492896"/>
            <a:ext cx="6696744" cy="154989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FFFF00"/>
                </a:solidFill>
                <a:latin typeface="Times New Roman"/>
                <a:ea typeface="Times New Roman"/>
              </a:rPr>
              <a:t>Природне районування</a:t>
            </a:r>
            <a:r>
              <a:rPr lang="uk-UA" sz="31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rgbClr val="FFFF00"/>
                </a:solidFill>
                <a:latin typeface="Times New Roman"/>
                <a:ea typeface="Times New Roman"/>
              </a:rPr>
              <a:t/>
            </a:r>
            <a:br>
              <a:rPr lang="uk-UA" dirty="0">
                <a:solidFill>
                  <a:srgbClr val="FFFF00"/>
                </a:solidFill>
                <a:latin typeface="Times New Roman"/>
                <a:ea typeface="Times New Roman"/>
              </a:rPr>
            </a:b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80112" y="764704"/>
            <a:ext cx="3820344" cy="1296144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40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  Північна </a:t>
            </a: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Америка розташована в межах шести кліматичних поясів. Виділяються дві великі частини: рівнинний </a:t>
            </a:r>
            <a:r>
              <a:rPr lang="uk-UA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Позакордильєрський</a:t>
            </a: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Схід і гірський </a:t>
            </a:r>
            <a:r>
              <a:rPr lang="uk-UA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Кордильєрський</a:t>
            </a: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3ахід. </a:t>
            </a:r>
            <a:b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</a:b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      У межах </a:t>
            </a:r>
            <a:r>
              <a:rPr lang="uk-UA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Позакордильєрського</a:t>
            </a: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Сходу виділяються: Гренландія - найбільший острів на земній кулі; Канадський Арктичний архіпелаг - один з найбільших на земній кулі; Південний і західний острови за характером природних умов близькі до північних частин материка, північно-східні - до північних частин Гренландії; </a:t>
            </a:r>
            <a:r>
              <a:rPr lang="uk-UA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Лаврентійська</a:t>
            </a: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височина - основна частина Канадського щита; Центральні рівнини займають велику (східну) частина басейну Міссісіпі; Великі рівнини - великі передгірні плато Кордильєр, вкриті сухим степом; Аппалачі - система складчастих хребтів, долин, плато і плоскогір'їв; Берегові низовини - плоский рельєф, сильна заболоченість. </a:t>
            </a:r>
            <a:b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</a:b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      У межах </a:t>
            </a:r>
            <a:r>
              <a:rPr lang="uk-UA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Кордильєрського</a:t>
            </a:r>
            <a:r>
              <a:rPr lang="uk-UA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 Заходу виділяються: Кордильєри Аляски - займають північну частину Кордильєр і включають усю територію штату Аляска, частина плоскогір'я Юкон, що лежить у Канаді. Канадські Кордильєри - найбільш вузька частина Кордильєр; Кордильєри США, або Південні Кордильєри, - найбільш висока частина цих гір; Мексиканське нагір'я - у рельєфі переважають високі плато і нагір'я, місцями сильно розчленовані. </a:t>
            </a:r>
          </a:p>
          <a:p>
            <a:endParaRPr lang="uk-U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6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07704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3800" b="1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</a:t>
            </a:r>
            <a:r>
              <a:rPr lang="uk-UA" sz="138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АУНА</a:t>
            </a:r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188678"/>
      </p:ext>
    </p:extLst>
  </p:cSld>
  <p:clrMapOvr>
    <a:masterClrMapping/>
  </p:clrMapOvr>
  <p:transition spd="slow" advTm="27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Василь.Home\Desktop\з флешки\stock-vector-animals-of-north-america-including-grizzly-bears-caribou-polar-bears-raccoons-bison-porcupine-68338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99">
        <p14:prism/>
      </p:transition>
    </mc:Choice>
    <mc:Fallback xmlns="">
      <p:transition spd="slow" advTm="9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http://img-fotki.yandex.ru/get/3314/max-is.1d/0_2244f_8882376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81059" y="214290"/>
            <a:ext cx="47420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sz="48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4800" b="1" dirty="0" smtClean="0">
                <a:solidFill>
                  <a:srgbClr val="FFFF00"/>
                </a:solidFill>
              </a:rPr>
              <a:t>Антилопа Дик-дик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26076"/>
      </p:ext>
    </p:extLst>
  </p:cSld>
  <p:clrMapOvr>
    <a:masterClrMapping/>
  </p:clrMapOvr>
  <p:transition advTm="4000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3903/almonah3.fe/0_31e76_c5c47504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072330" y="214290"/>
            <a:ext cx="1604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Бізон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58965"/>
      </p:ext>
    </p:extLst>
  </p:cSld>
  <p:clrMapOvr>
    <a:masterClrMapping/>
  </p:clrMapOvr>
  <p:transition advTm="4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8632630"/>
              </p:ext>
            </p:extLst>
          </p:nvPr>
        </p:nvGraphicFramePr>
        <p:xfrm>
          <a:off x="4211959" y="-2"/>
          <a:ext cx="4932040" cy="6881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020"/>
                <a:gridCol w="2466020"/>
              </a:tblGrid>
              <a:tr h="632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Площа (включаючи острови)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</a:rPr>
                        <a:t>24 228 000 </a:t>
                      </a:r>
                      <a:r>
                        <a:rPr lang="uk-UA" sz="1600" b="1" dirty="0" err="1">
                          <a:solidFill>
                            <a:schemeClr val="tx1"/>
                          </a:solidFill>
                          <a:effectLst/>
                        </a:rPr>
                        <a:t>км²</a:t>
                      </a:r>
                      <a:endParaRPr lang="uk-UA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83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Площа островів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4 100 000 </a:t>
                      </a:r>
                      <a:r>
                        <a:rPr lang="uk-UA" sz="1600" b="1" dirty="0" err="1">
                          <a:effectLst/>
                        </a:rPr>
                        <a:t>км²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83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Довжина берегової лінії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75 500 км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Середня висота</a:t>
                      </a:r>
                      <a:br>
                        <a:rPr lang="uk-UA" sz="1600" dirty="0">
                          <a:effectLst/>
                        </a:rPr>
                      </a:br>
                      <a:r>
                        <a:rPr lang="uk-UA" sz="1600" dirty="0">
                          <a:effectLst/>
                        </a:rPr>
                        <a:t>над рівнем моря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700 м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Найбільша висота</a:t>
                      </a:r>
                      <a:br>
                        <a:rPr lang="uk-UA" sz="1600" dirty="0">
                          <a:effectLst/>
                        </a:rPr>
                      </a:br>
                      <a:r>
                        <a:rPr lang="uk-UA" sz="1600" dirty="0">
                          <a:effectLst/>
                        </a:rPr>
                        <a:t>над рівнем моря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(г. Мак-Кінлі) 6 193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effectLst/>
                        </a:rPr>
                        <a:t>Найменша висота</a:t>
                      </a:r>
                      <a:br>
                        <a:rPr lang="uk-UA" sz="1600" dirty="0">
                          <a:effectLst/>
                        </a:rPr>
                      </a:br>
                      <a:r>
                        <a:rPr lang="uk-UA" sz="1600" dirty="0">
                          <a:effectLst/>
                        </a:rPr>
                        <a:t>над рівнем моря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b="1" dirty="0">
                          <a:effectLst/>
                        </a:rPr>
                        <a:t>—85 м Долина Смерті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 err="1">
                          <a:effectLst/>
                        </a:rPr>
                        <a:t>Найпівнічніша</a:t>
                      </a:r>
                      <a:r>
                        <a:rPr lang="uk-UA" sz="1600" dirty="0">
                          <a:effectLst/>
                        </a:rPr>
                        <a:t>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</a:t>
                      </a:r>
                      <a:r>
                        <a:rPr lang="uk-UA" sz="1600" b="1" dirty="0" err="1" smtClean="0">
                          <a:effectLst/>
                        </a:rPr>
                        <a:t>Мерчісон</a:t>
                      </a:r>
                      <a:r>
                        <a:rPr lang="uk-UA" sz="1600" b="1" dirty="0">
                          <a:effectLst/>
                        </a:rPr>
                        <a:t/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71°58′ пн. ш.94°28′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Найпівденніша</a:t>
                      </a:r>
                      <a:r>
                        <a:rPr lang="uk-UA" sz="1600" dirty="0">
                          <a:effectLst/>
                        </a:rPr>
                        <a:t>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</a:t>
                      </a:r>
                      <a:r>
                        <a:rPr lang="uk-UA" sz="1600" b="1" dirty="0" err="1">
                          <a:effectLst/>
                        </a:rPr>
                        <a:t>Мар'ято</a:t>
                      </a:r>
                      <a:r>
                        <a:rPr lang="uk-UA" sz="1600" b="1" dirty="0">
                          <a:effectLst/>
                        </a:rPr>
                        <a:t/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7°12′ пн. ш. 80°52′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Найзахідніша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Принца Уельського</a:t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65°35′ пн. ш.168°05′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670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Найсхідніша</a:t>
                      </a:r>
                      <a:r>
                        <a:rPr lang="uk-UA" sz="1600" dirty="0">
                          <a:effectLst/>
                        </a:rPr>
                        <a:t> точка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мис </a:t>
                      </a:r>
                      <a:r>
                        <a:rPr lang="uk-UA" sz="1600" b="1" dirty="0" err="1" smtClean="0">
                          <a:effectLst/>
                        </a:rPr>
                        <a:t>Сент-Чарльз</a:t>
                      </a:r>
                      <a:r>
                        <a:rPr lang="uk-UA" sz="1600" b="1" dirty="0">
                          <a:effectLst/>
                        </a:rPr>
                        <a:t/>
                      </a:r>
                      <a:br>
                        <a:rPr lang="uk-UA" sz="1600" b="1" dirty="0">
                          <a:effectLst/>
                        </a:rPr>
                      </a:br>
                      <a:r>
                        <a:rPr lang="uk-UA" sz="1600" b="1" u="none" strike="noStrike" dirty="0">
                          <a:effectLst/>
                        </a:rPr>
                        <a:t>52°24′ пн. ш.55°40′ зх. д</a:t>
                      </a:r>
                      <a:r>
                        <a:rPr lang="uk-UA" sz="1600" b="1" u="none" strike="noStrike" dirty="0" smtClean="0">
                          <a:effectLst/>
                        </a:rPr>
                        <a:t>.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83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Чисельність населення: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 460  млн</a:t>
                      </a:r>
                      <a:r>
                        <a:rPr lang="uk-UA" sz="1600" b="1" dirty="0">
                          <a:effectLst/>
                        </a:rPr>
                        <a:t>. мешканців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  <a:tr h="383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Густота населення:</a:t>
                      </a:r>
                      <a:endParaRPr lang="uk-UA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22,9 осіб/</a:t>
                      </a:r>
                      <a:r>
                        <a:rPr lang="uk-UA" sz="1600" b="1" dirty="0" err="1">
                          <a:effectLst/>
                        </a:rPr>
                        <a:t>км²</a:t>
                      </a:r>
                      <a:endParaRPr lang="uk-UA" sz="2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pic>
        <p:nvPicPr>
          <p:cNvPr id="1026" name="Picture 2" descr="C:\Users\Василь.Home\Desktop\447px-Fiisiii4nakar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23"/>
            <a:ext cx="4211960" cy="687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96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3700/iriska-kuz.29/0_11b90_931f9238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FFFF00"/>
                </a:solidFill>
              </a:rPr>
              <a:t>В</a:t>
            </a:r>
            <a:r>
              <a:rPr lang="uk-UA" sz="4800" b="1" dirty="0" smtClean="0">
                <a:solidFill>
                  <a:srgbClr val="FFFF00"/>
                </a:solidFill>
              </a:rPr>
              <a:t>івцебик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79190"/>
      </p:ext>
    </p:extLst>
  </p:cSld>
  <p:clrMapOvr>
    <a:masterClrMapping/>
  </p:clrMapOvr>
  <p:transition advTm="4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Білий Ведмідь</a:t>
            </a:r>
            <a:endParaRPr lang="uk-UA" dirty="0"/>
          </a:p>
        </p:txBody>
      </p:sp>
      <p:pic>
        <p:nvPicPr>
          <p:cNvPr id="1026" name="Picture 2" descr="C:\Users\Василь.Home\Desktop\білий ведмід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4078"/>
            <a:ext cx="9143731" cy="68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FFFF00"/>
                </a:solidFill>
              </a:rPr>
              <a:t>Білий Ведмідь</a:t>
            </a:r>
          </a:p>
        </p:txBody>
      </p:sp>
    </p:spTree>
    <p:extLst>
      <p:ext uri="{BB962C8B-B14F-4D97-AF65-F5344CB8AC3E}">
        <p14:creationId xmlns:p14="http://schemas.microsoft.com/office/powerpoint/2010/main" val="9690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3203/bodo-dardari.5/0_3301_8d2261bb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14612" y="0"/>
            <a:ext cx="40126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Ведмідь </a:t>
            </a:r>
            <a:r>
              <a:rPr lang="uk-UA" sz="4800" b="1" dirty="0" err="1" smtClean="0">
                <a:solidFill>
                  <a:srgbClr val="FFFF00"/>
                </a:solidFill>
              </a:rPr>
              <a:t>грізлі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66555"/>
      </p:ext>
    </p:extLst>
  </p:cSld>
  <p:clrMapOvr>
    <a:masterClrMapping/>
  </p:clrMapOvr>
  <p:transition advTm="4000"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13/yuliya-sazhko.2/0_6b6b_74ffae9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357950" y="500042"/>
            <a:ext cx="1699504" cy="86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Скунс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92287"/>
      </p:ext>
    </p:extLst>
  </p:cSld>
  <p:clrMapOvr>
    <a:masterClrMapping/>
  </p:clrMapOvr>
  <p:transition advTm="4000">
    <p:split orient="vert"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3/betakomsa.0/0_2d13_70822101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00430" y="214290"/>
            <a:ext cx="2500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err="1" smtClean="0">
                <a:solidFill>
                  <a:srgbClr val="FFFF00"/>
                </a:solidFill>
              </a:rPr>
              <a:t>Опоссум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93688"/>
      </p:ext>
    </p:extLst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52/inetka-87.1/0_141bc_1e7847b3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57950" y="357166"/>
            <a:ext cx="1763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Койот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03861"/>
      </p:ext>
    </p:extLst>
  </p:cSld>
  <p:clrMapOvr>
    <a:masterClrMapping/>
  </p:clrMapOvr>
  <p:transition advTm="4000"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4000/galinamishin.0/0_1d877_81d95c9b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929322" y="5214950"/>
            <a:ext cx="1468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Вовк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06337"/>
      </p:ext>
    </p:extLst>
  </p:cSld>
  <p:clrMapOvr>
    <a:masterClrMapping/>
  </p:clrMapOvr>
  <p:transition advTm="4000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4005/almonah3.106/0_3201d_a8b5d6e0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572264" y="714356"/>
            <a:ext cx="1417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Рись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96627"/>
      </p:ext>
    </p:extLst>
  </p:cSld>
  <p:clrMapOvr>
    <a:masterClrMapping/>
  </p:clrMapOvr>
  <p:transition advTm="4000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23/sp4444.1/0_d5be_62dfe983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28992" y="0"/>
            <a:ext cx="2666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Лінивець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25345"/>
      </p:ext>
    </p:extLst>
  </p:cSld>
  <p:clrMapOvr>
    <a:masterClrMapping/>
  </p:clrMapOvr>
  <p:transition advTm="4000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://img-fotki.yandex.ru/get/3905/gambdasha.0/0_183a7_68a31ecd_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43174" y="0"/>
            <a:ext cx="42498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4800" b="1" dirty="0" smtClean="0">
              <a:solidFill>
                <a:srgbClr val="FFFF00"/>
              </a:solidFill>
            </a:endParaRPr>
          </a:p>
          <a:p>
            <a:r>
              <a:rPr lang="uk-UA" sz="4800" b="1" dirty="0" smtClean="0">
                <a:solidFill>
                  <a:srgbClr val="FFFF00"/>
                </a:solidFill>
              </a:rPr>
              <a:t>Антилопа </a:t>
            </a:r>
            <a:r>
              <a:rPr lang="uk-UA" sz="4800" b="1" dirty="0" err="1" smtClean="0">
                <a:solidFill>
                  <a:srgbClr val="FFFF00"/>
                </a:solidFill>
              </a:rPr>
              <a:t>Бейза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1468"/>
      </p:ext>
    </p:extLst>
  </p:cSld>
  <p:clrMapOvr>
    <a:masterClrMapping/>
  </p:clrMapOvr>
  <p:transition advTm="4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476672"/>
            <a:ext cx="8928992" cy="5166320"/>
          </a:xfr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Материк омивається Тихим </a:t>
            </a:r>
            <a:r>
              <a:rPr lang="uk-UA" sz="3200" dirty="0" err="1">
                <a:solidFill>
                  <a:srgbClr val="FFFF00"/>
                </a:solidFill>
              </a:rPr>
              <a:t>океаном з Бе</a:t>
            </a:r>
            <a:r>
              <a:rPr lang="uk-UA" sz="3200" dirty="0">
                <a:solidFill>
                  <a:srgbClr val="FFFF00"/>
                </a:solidFill>
              </a:rPr>
              <a:t>ринговим морем, затоками Аляска і Каліфорнійською, Атлантичним океаном з морем Лабрадор, затоками Св. Лаврентія,</a:t>
            </a:r>
            <a:r>
              <a:rPr lang="uk-UA" sz="3200" dirty="0" err="1">
                <a:solidFill>
                  <a:srgbClr val="FFFF00"/>
                </a:solidFill>
              </a:rPr>
              <a:t> Карибською і М</a:t>
            </a:r>
            <a:r>
              <a:rPr lang="uk-UA" sz="3200" dirty="0">
                <a:solidFill>
                  <a:srgbClr val="FFFF00"/>
                </a:solidFill>
              </a:rPr>
              <a:t>ексиканською, Північним Льодовитим океаном з морями Бофорта, Баффіна, Гудзоновою затокою. Сполучається з Південною Америкою Панамським перешийком, </a:t>
            </a:r>
            <a:r>
              <a:rPr lang="uk-UA" sz="3200" dirty="0" err="1">
                <a:solidFill>
                  <a:srgbClr val="FFFF00"/>
                </a:solidFill>
              </a:rPr>
              <a:t>від Азії відокремлена Беринг</a:t>
            </a:r>
            <a:r>
              <a:rPr lang="uk-UA" sz="3200" dirty="0">
                <a:solidFill>
                  <a:srgbClr val="FFFF00"/>
                </a:solidFill>
              </a:rPr>
              <a:t>овою протокою.</a:t>
            </a:r>
          </a:p>
          <a:p>
            <a:r>
              <a:rPr lang="uk-UA" sz="3200" dirty="0">
                <a:solidFill>
                  <a:srgbClr val="FFFF00"/>
                </a:solidFill>
              </a:rPr>
              <a:t>Береги континенту сильно розчленовані на півночі, північному заході й північному сході. Істотний вплив на природу Північної Америки мають і морські течії, що омивають її береги:</a:t>
            </a:r>
            <a:r>
              <a:rPr lang="uk-UA" sz="3200" dirty="0" err="1">
                <a:solidFill>
                  <a:srgbClr val="FFFF00"/>
                </a:solidFill>
              </a:rPr>
              <a:t> Аляскинськ</a:t>
            </a:r>
            <a:r>
              <a:rPr lang="uk-UA" sz="3200" dirty="0">
                <a:solidFill>
                  <a:srgbClr val="FFFF00"/>
                </a:solidFill>
              </a:rPr>
              <a:t>а, Каліфорнійська,Лабрадорська і течія Гольфстрім.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25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56992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uk-UA" sz="12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ФЛОРА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/>
            </a:r>
            <a:b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3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687">
        <p14:vortex dir="r"/>
      </p:transition>
    </mc:Choice>
    <mc:Fallback xmlns="">
      <p:transition spd="slow" advTm="3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Василь.Home\Desktop\0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97" y="0"/>
            <a:ext cx="9160899" cy="685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6743"/>
            <a:ext cx="7872994" cy="5924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5346"/>
            <a:ext cx="6556325" cy="5185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8" y="288284"/>
            <a:ext cx="7884747" cy="62813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85" y="0"/>
            <a:ext cx="5506293" cy="6868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-915615"/>
            <a:ext cx="5960888" cy="765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23">
            <a:off x="2428875" y="1109663"/>
            <a:ext cx="4286250" cy="464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110">
            <a:off x="1964649" y="362096"/>
            <a:ext cx="5877652" cy="6379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056948"/>
            <a:ext cx="5214310" cy="7937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Василь.Home\Desktop\з флешки\секвоя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55" y="-56959"/>
            <a:ext cx="5054723" cy="6982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96752"/>
            <a:ext cx="5040560" cy="2592288"/>
          </a:xfrm>
          <a:prstGeom prst="flowChartPunchedTap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obliqueTopRight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prstTxWarp prst="textDeflateBottom">
              <a:avLst>
                <a:gd name="adj" fmla="val 41050"/>
              </a:avLst>
            </a:prstTxWarp>
            <a:normAutofit/>
          </a:bodyPr>
          <a:lstStyle/>
          <a:p>
            <a:r>
              <a:rPr lang="uk-UA" sz="540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НАСЕЛЕННЯ</a:t>
            </a:r>
            <a:r>
              <a:rPr lang="uk-UA" dirty="0" smtClean="0">
                <a:ln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uk-UA" dirty="0" smtClean="0">
                <a:ln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uk-UA" dirty="0">
              <a:ln>
                <a:solidFill>
                  <a:schemeClr val="tx1"/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3645024"/>
            <a:ext cx="7924800" cy="4114800"/>
          </a:xfrm>
        </p:spPr>
        <p:txBody>
          <a:bodyPr/>
          <a:lstStyle/>
          <a:p>
            <a:endParaRPr lang="uk-U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6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">
        <p14:ferris dir="l"/>
      </p:transition>
    </mc:Choice>
    <mc:Fallback xmlns="">
      <p:transition spd="slow" advTm="3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6000"/>
                <a:shade val="100000"/>
                <a:alpha val="100000"/>
                <a:satMod val="140000"/>
              </a:schemeClr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prst="relaxedInset"/>
            <a:bevelB w="152400" h="50800" prst="softRound"/>
          </a:sp3d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solidFill>
            <a:schemeClr val="accent4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   Зараз 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на території Північної Америки мешкає понад 460 </a:t>
            </a:r>
            <a:r>
              <a:rPr lang="uk-UA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млн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 осіб, причому переважна більшість — у США, а також на півдні материка. Саме з цих районів почалася європейська колонізація Північної Америки. Найменше заселені північні частини материка, де мешкають переважно аборигени — індіанці, ескімоси, алеути (представники монголоїдної раси).</a:t>
            </a:r>
            <a:b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</a:b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Основна </a:t>
            </a:r>
            <a:r>
              <a:rPr lang="uk-UA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маса</a:t>
            </a:r>
            <a:r>
              <a:rPr lang="uk-UA" b="1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 населення </a:t>
            </a:r>
            <a:r>
              <a:rPr lang="uk-UA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Півн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ічної Америки — вихідці з європейських країн, тому на материку переважає англійська мова, у Канаді розмовляють ще французькою, у країнах Центральної Америки державною мовою є іспанська. Близько 5 % населення материка — представники негроїдної раси. Аборигенів-індіанців дуже мало — близько 1 %.</a:t>
            </a:r>
            <a:b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</a:b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Найбільша</a:t>
            </a:r>
            <a:r>
              <a:rPr lang="uk-UA" b="1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 густота населення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 на островах Карибського моря та в Центральній Америці — понад 200 осіб/км</a:t>
            </a:r>
            <a:r>
              <a:rPr lang="uk-UA" baseline="30000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2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. Густо заселені також східна частина материка та район Великих озер.</a:t>
            </a:r>
            <a:b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</a:b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На території Північної Америки розташовані США, Канада та Мексика, а також близько двадцяти невеликих країн (</a:t>
            </a:r>
            <a:r>
              <a:rPr lang="uk-UA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Ґватемала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, Гондурас, Сальвадор, </a:t>
            </a:r>
            <a:r>
              <a:rPr lang="uk-UA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Нікараґуа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, Панама, Куба, Тринідад і </a:t>
            </a:r>
            <a:r>
              <a:rPr lang="uk-UA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Тобаґо</a:t>
            </a:r>
            <a: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  <a:t> тощо) — на перешийку і прилеглих островах.</a:t>
            </a:r>
            <a:br>
              <a:rPr lang="uk-UA" dirty="0">
                <a:solidFill>
                  <a:schemeClr val="bg2">
                    <a:lumMod val="25000"/>
                    <a:lumOff val="75000"/>
                  </a:schemeClr>
                </a:solidFill>
                <a:latin typeface="Georgia"/>
                <a:ea typeface="Times New Roman"/>
                <a:cs typeface="Times New Roman"/>
              </a:rPr>
            </a:br>
            <a:endParaRPr lang="uk-UA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Василь.Home\Desktop\з флешки\eski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" y="0"/>
            <a:ext cx="913385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Василь.Home\Desktop\з флешки\ig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969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276872"/>
            <a:ext cx="7924800" cy="18002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u="sng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   Жоден народ земної кулі не зв'язаний з морем так тісно, як ескімоси. Тюлені, моржі, риба - основні продукти їх харчування. У пошуках звіра і риби мисливці виходять у море на своїх легких шкіряних човнах - каяках. Влітку ескімоси полюють на водоплавну птицю і канадських оленів </a:t>
            </a:r>
            <a:r>
              <a:rPr lang="uk-UA" u="sng" dirty="0" err="1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карібу</a:t>
            </a:r>
            <a:r>
              <a:rPr lang="uk-UA" u="sng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  <a:t>. Жінки в цей час збирають щавель, дудник, різні мохи, роблячи запаси на зиму. </a:t>
            </a:r>
            <a:br>
              <a:rPr lang="uk-UA" u="sng" dirty="0">
                <a:solidFill>
                  <a:srgbClr val="00B0F0"/>
                </a:solidFill>
                <a:latin typeface="Verdana"/>
                <a:ea typeface="Times New Roman"/>
                <a:cs typeface="Times New Roman"/>
              </a:rPr>
            </a:br>
            <a:endParaRPr lang="uk-U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41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</a:t>
            </a:r>
            <a:r>
              <a:rPr lang="uk-UA" dirty="0" smtClean="0"/>
              <a:t>олітична карта північної </a:t>
            </a:r>
            <a:r>
              <a:rPr lang="uk-UA" dirty="0" err="1" smtClean="0"/>
              <a:t>америки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 descr="C:\Users\Василь.Home\Desktop\з флешки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095852" cy="50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44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uk-UA" sz="1200" dirty="0">
                <a:latin typeface="Arial"/>
                <a:ea typeface="Times New Roman"/>
                <a:cs typeface="Times New Roman"/>
              </a:rPr>
              <a:t>У Північній Америці проживає 8 </a:t>
            </a:r>
            <a:r>
              <a:rPr lang="uk-UA" sz="1200" dirty="0" smtClean="0">
                <a:latin typeface="Arial"/>
                <a:ea typeface="Times New Roman"/>
                <a:cs typeface="Times New Roman"/>
              </a:rPr>
              <a:t>%</a:t>
            </a:r>
            <a:r>
              <a:rPr lang="uk-UA" sz="12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2" tooltip="Населення Землі"/>
              </a:rPr>
              <a:t>населення світу</a:t>
            </a:r>
            <a:r>
              <a:rPr lang="uk-UA" sz="1200" dirty="0">
                <a:latin typeface="Arial"/>
                <a:ea typeface="Times New Roman"/>
                <a:cs typeface="Times New Roman"/>
              </a:rPr>
              <a:t> </a:t>
            </a:r>
            <a:r>
              <a:rPr lang="uk-UA" sz="1200" dirty="0" smtClean="0">
                <a:latin typeface="Arial"/>
                <a:ea typeface="Times New Roman"/>
                <a:cs typeface="Times New Roman"/>
              </a:rPr>
              <a:t>, </a:t>
            </a:r>
            <a:r>
              <a:rPr lang="uk-UA" sz="1200" dirty="0">
                <a:latin typeface="Arial"/>
                <a:ea typeface="Times New Roman"/>
                <a:cs typeface="Times New Roman"/>
              </a:rPr>
              <a:t>переважно </a:t>
            </a:r>
            <a:r>
              <a:rPr lang="uk-UA" sz="1200" dirty="0">
                <a:latin typeface="Arial"/>
                <a:ea typeface="Times New Roman"/>
                <a:cs typeface="Times New Roman"/>
                <a:hlinkClick r:id="rId3" tooltip="Європеоїдна раса"/>
              </a:rPr>
              <a:t>європеоїдної раси</a:t>
            </a:r>
            <a:r>
              <a:rPr lang="uk-UA" sz="1200" dirty="0">
                <a:latin typeface="Arial"/>
                <a:ea typeface="Times New Roman"/>
                <a:cs typeface="Times New Roman"/>
              </a:rPr>
              <a:t>, а </a:t>
            </a:r>
            <a:r>
              <a:rPr lang="uk-UA" sz="1200" dirty="0" err="1">
                <a:latin typeface="Arial"/>
                <a:ea typeface="Times New Roman"/>
                <a:cs typeface="Times New Roman"/>
              </a:rPr>
              <a:t>також </a:t>
            </a:r>
            <a:r>
              <a:rPr lang="uk-UA" sz="1200" dirty="0" err="1">
                <a:latin typeface="Arial"/>
                <a:ea typeface="Times New Roman"/>
                <a:cs typeface="Times New Roman"/>
                <a:hlinkClick r:id="rId4" tooltip="Негри"/>
              </a:rPr>
              <a:t>негри</a:t>
            </a:r>
            <a:r>
              <a:rPr lang="uk-UA" sz="1200" dirty="0" err="1">
                <a:latin typeface="Arial"/>
                <a:ea typeface="Times New Roman"/>
                <a:cs typeface="Times New Roman"/>
              </a:rPr>
              <a:t> й </a:t>
            </a:r>
            <a:r>
              <a:rPr lang="uk-UA" sz="1200" dirty="0" err="1">
                <a:latin typeface="Arial"/>
                <a:ea typeface="Times New Roman"/>
                <a:cs typeface="Times New Roman"/>
                <a:hlinkClick r:id="rId5" tooltip="Американські індіанці"/>
              </a:rPr>
              <a:t>ін</a:t>
            </a:r>
            <a:r>
              <a:rPr lang="uk-UA" sz="1200" dirty="0">
                <a:latin typeface="Arial"/>
                <a:ea typeface="Times New Roman"/>
                <a:cs typeface="Times New Roman"/>
                <a:hlinkClick r:id="rId5" tooltip="Американські індіанці"/>
              </a:rPr>
              <a:t>діанці</a:t>
            </a:r>
            <a:r>
              <a:rPr lang="uk-UA" sz="1200" dirty="0">
                <a:latin typeface="Arial"/>
                <a:ea typeface="Times New Roman"/>
                <a:cs typeface="Times New Roman"/>
              </a:rPr>
              <a:t>. Значні території безлюдні (переважно на півночі Канади), найгустіше населені </a:t>
            </a:r>
            <a:r>
              <a:rPr lang="uk-UA" sz="1200" dirty="0">
                <a:latin typeface="Arial"/>
                <a:ea typeface="Times New Roman"/>
                <a:cs typeface="Times New Roman"/>
                <a:hlinkClick r:id="rId6" tooltip="Бермудські острови"/>
              </a:rPr>
              <a:t>Бермудські острови</a:t>
            </a:r>
            <a:r>
              <a:rPr lang="uk-UA" sz="1200" dirty="0">
                <a:latin typeface="Arial"/>
                <a:ea typeface="Times New Roman"/>
                <a:cs typeface="Times New Roman"/>
              </a:rPr>
              <a:t> і північно-східне узбережжя </a:t>
            </a:r>
            <a:r>
              <a:rPr lang="uk-UA" sz="1200" dirty="0">
                <a:latin typeface="Arial"/>
                <a:ea typeface="Times New Roman"/>
                <a:cs typeface="Times New Roman"/>
                <a:hlinkClick r:id="rId7" tooltip="США"/>
              </a:rPr>
              <a:t>США</a:t>
            </a:r>
            <a:r>
              <a:rPr lang="uk-UA" sz="1200" dirty="0">
                <a:latin typeface="Arial"/>
                <a:ea typeface="Times New Roman"/>
                <a:cs typeface="Times New Roman"/>
              </a:rPr>
              <a:t>. Три четверті населення Північної Америки проживає в містах; найбільші міські агломерації:</a:t>
            </a:r>
            <a:r>
              <a:rPr lang="uk-UA" dirty="0">
                <a:latin typeface="Calibri"/>
                <a:ea typeface="Times New Roman"/>
                <a:cs typeface="Times New Roman"/>
              </a:rPr>
              <a:t/>
            </a:r>
            <a:br>
              <a:rPr lang="uk-UA" dirty="0">
                <a:latin typeface="Calibri"/>
                <a:ea typeface="Times New Roman"/>
                <a:cs typeface="Times New Roman"/>
              </a:rPr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02238811"/>
              </p:ext>
            </p:extLst>
          </p:nvPr>
        </p:nvGraphicFramePr>
        <p:xfrm>
          <a:off x="609600" y="1600200"/>
          <a:ext cx="79248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981200"/>
                <a:gridCol w="19812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Місто (агломерація)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Населення (2010)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Країна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Мехіко"/>
                        </a:rPr>
                        <a:t>Мехіко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21 163 226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7 346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 tooltip="Мексика"/>
                        </a:rPr>
                        <a:t>Мексика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 tooltip="Нью-Йорк"/>
                        </a:rPr>
                        <a:t>Нью-Йорк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18 897 109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17 405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Лос-Анджелес"/>
                        </a:rPr>
                        <a:t>Лос-Анджелес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12 828 837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12 562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 tooltip="Чикаго"/>
                        </a:rPr>
                        <a:t>Чикаго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9 461 105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24 814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 tooltip="Даллас"/>
                        </a:rPr>
                        <a:t>Даллас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6 371 773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24 059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 err="1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 tooltip="Делавер"/>
                        </a:rPr>
                        <a:t>Делавер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5 965 343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13 256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 tooltip="Х'юстон"/>
                        </a:rPr>
                        <a:t>Х'юстон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5 946 800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26 061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49181"/>
              </p:ext>
            </p:extLst>
          </p:nvPr>
        </p:nvGraphicFramePr>
        <p:xfrm>
          <a:off x="611560" y="4797152"/>
          <a:ext cx="792087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888"/>
                <a:gridCol w="1990888"/>
                <a:gridCol w="1990888"/>
                <a:gridCol w="1948215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 tooltip="Торонто"/>
                        </a:rPr>
                        <a:t>Торонто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5 593 212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7 124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 tooltip="Канада"/>
                        </a:rPr>
                        <a:t>Канада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8" tooltip="Вашингтон"/>
                        </a:rPr>
                        <a:t>Вашингтон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5 582 170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14 412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 err="1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9" tooltip="Маямі"/>
                        </a:rPr>
                        <a:t>Маямі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5 564 635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15 896 км²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u="sng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США"/>
                        </a:rPr>
                        <a:t>США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5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/>
                <a:ea typeface="Times New Roman"/>
              </a:rPr>
              <a:t>                   Північна </a:t>
            </a:r>
            <a:r>
              <a:rPr lang="uk-UA" b="1" dirty="0">
                <a:latin typeface="Times New Roman"/>
                <a:ea typeface="Times New Roman"/>
              </a:rPr>
              <a:t>Америка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39366773"/>
              </p:ext>
            </p:extLst>
          </p:nvPr>
        </p:nvGraphicFramePr>
        <p:xfrm>
          <a:off x="609600" y="1844824"/>
          <a:ext cx="7924800" cy="35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224"/>
                <a:gridCol w="1296144"/>
                <a:gridCol w="1728192"/>
                <a:gridCol w="1152128"/>
                <a:gridCol w="1370112"/>
              </a:tblGrid>
              <a:tr h="126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Країна чи територія</a:t>
                      </a:r>
                      <a:endParaRPr lang="uk-UA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Площа</a:t>
                      </a:r>
                      <a:b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км²</a:t>
                      </a:r>
                      <a:r>
                        <a:rPr lang="uk-UA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Населення</a:t>
                      </a:r>
                      <a:b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(оцінка 2008</a:t>
                      </a:r>
                      <a:r>
                        <a:rPr lang="uk-UA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Щільність населення</a:t>
                      </a:r>
                      <a:b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(на км²)</a:t>
                      </a:r>
                      <a:endParaRPr lang="uk-UA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Столиця</a:t>
                      </a:r>
                      <a:endParaRPr lang="uk-UA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6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 tooltip="Бермудські острови"/>
                        </a:rPr>
                        <a:t>Бермудські острови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6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" tooltip="Великобританія"/>
                        </a:rPr>
                        <a:t>Великобританія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65 000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1203.7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" tooltip="Гамільтон (Бермуди)"/>
                        </a:rPr>
                        <a:t>Гамільтон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 tooltip="Ґренландія"/>
                        </a:rPr>
                        <a:t>Ґренландія</a:t>
                      </a: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 tooltip="Данія"/>
                        </a:rPr>
                        <a:t>Данія</a:t>
                      </a: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2 166 086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57 000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0.026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Нуук"/>
                        </a:rPr>
                        <a:t>Нуук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Канада"/>
                        </a:rPr>
                        <a:t>Канада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9 984 670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33 573 000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3.4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 tooltip="Оттава"/>
                        </a:rPr>
                        <a:t>Оттава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6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 tooltip="Мексика"/>
                        </a:rPr>
                        <a:t>Мексика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1 964 375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112 322 757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57.1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Мехіко"/>
                        </a:rPr>
                        <a:t>Мехіко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600" dirty="0" err="1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 tooltip="Сен-П'єр і Мікелон"/>
                        </a:rPr>
                        <a:t>Сен-П'є</a:t>
                      </a:r>
                      <a:r>
                        <a:rPr lang="uk-UA" sz="16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 tooltip="Сен-П'єр і Мікелон"/>
                        </a:rPr>
                        <a:t>р і Мікелон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6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 tooltip="Франція"/>
                        </a:rPr>
                        <a:t>Франція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242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6000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24.8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 err="1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 tooltip="Сен-П'єр (Сен-П'єр і Мікелон) (ще не написана)"/>
                        </a:rPr>
                        <a:t>Сен-П'єр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 tooltip="США"/>
                        </a:rPr>
                        <a:t>США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9 629 091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311 630 000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32.7</a:t>
                      </a:r>
                      <a:endParaRPr lang="uk-UA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6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 tooltip="Вашингтон"/>
                        </a:rPr>
                        <a:t>Вашингтон</a:t>
                      </a:r>
                      <a:endParaRPr lang="uk-UA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9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91680" y="2420888"/>
            <a:ext cx="6192688" cy="1008112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6600" dirty="0" smtClean="0"/>
              <a:t>    </a:t>
            </a:r>
            <a:r>
              <a:rPr lang="uk-UA" sz="6600" dirty="0" smtClean="0">
                <a:solidFill>
                  <a:srgbClr val="00B0F0"/>
                </a:solidFill>
              </a:rPr>
              <a:t>ФІЗИЧНА </a:t>
            </a:r>
            <a:r>
              <a:rPr lang="uk-UA" sz="6600" dirty="0">
                <a:solidFill>
                  <a:srgbClr val="00B0F0"/>
                </a:solidFill>
              </a:rPr>
              <a:t>КАРТА</a:t>
            </a:r>
          </a:p>
        </p:txBody>
      </p:sp>
    </p:spTree>
    <p:extLst>
      <p:ext uri="{BB962C8B-B14F-4D97-AF65-F5344CB8AC3E}">
        <p14:creationId xmlns:p14="http://schemas.microsoft.com/office/powerpoint/2010/main" val="28110586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7924800" cy="1143000"/>
          </a:xfrm>
        </p:spPr>
        <p:txBody>
          <a:bodyPr/>
          <a:lstStyle/>
          <a:p>
            <a:r>
              <a:rPr lang="uk-UA" dirty="0" smtClean="0"/>
              <a:t>Центральна </a:t>
            </a:r>
            <a:r>
              <a:rPr lang="uk-UA" dirty="0" err="1" smtClean="0"/>
              <a:t>америка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65666790"/>
              </p:ext>
            </p:extLst>
          </p:nvPr>
        </p:nvGraphicFramePr>
        <p:xfrm>
          <a:off x="609600" y="1600200"/>
          <a:ext cx="7924805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1"/>
                <a:gridCol w="1584961"/>
                <a:gridCol w="1584961"/>
                <a:gridCol w="1584961"/>
                <a:gridCol w="158496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Країна чи територія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Площа</a:t>
                      </a:r>
                      <a:b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км²</a:t>
                      </a:r>
                      <a:r>
                        <a:rPr lang="uk-UA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Населення</a:t>
                      </a:r>
                      <a:b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(оцінка 2008</a:t>
                      </a:r>
                      <a:r>
                        <a:rPr lang="uk-UA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Щільність населення</a:t>
                      </a:r>
                      <a:b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(на км²)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Столиця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 tooltip="Беліз"/>
                        </a:rPr>
                        <a:t>Беліз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22 966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307 000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" tooltip="Бельмопан"/>
                        </a:rPr>
                        <a:t>Бельмопан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" tooltip="Гватемала"/>
                        </a:rPr>
                        <a:t>Гватемала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108 889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14 027 000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128.8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 tooltip="Гватемала (місто)"/>
                        </a:rPr>
                        <a:t>Гватемала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 tooltip="Гондурас"/>
                        </a:rPr>
                        <a:t>Гондурас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112 492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7 466 000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66.4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Тегусігальпа"/>
                        </a:rPr>
                        <a:t>Тегусігальпа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Коста-Рика"/>
                        </a:rPr>
                        <a:t>Коста-Рика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51 100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4 579 000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89.6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 tooltip="Сан-Хосе (Коста-Рика)"/>
                        </a:rPr>
                        <a:t>Сан-Хосе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 tooltip="Нікарагуа"/>
                        </a:rPr>
                        <a:t>Нікарагуа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130 373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5 743 000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44.1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Манаґуа"/>
                        </a:rPr>
                        <a:t>Манаґуа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 smtClean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 tooltip="Панама"/>
                        </a:rPr>
                        <a:t>Панама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75 417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3 454 000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45.8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 tooltip="Панама (місто)"/>
                        </a:rPr>
                        <a:t>Панама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 tooltip="Сальвадор"/>
                        </a:rPr>
                        <a:t>Сальвадор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21 041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6 163 000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293.0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 tooltip="Сан Сальвадор"/>
                        </a:rPr>
                        <a:t>Сан Сальвадор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1268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Карибське море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1750868"/>
              </p:ext>
            </p:extLst>
          </p:nvPr>
        </p:nvGraphicFramePr>
        <p:xfrm>
          <a:off x="683568" y="1412776"/>
          <a:ext cx="7924800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60"/>
                <a:gridCol w="1584960"/>
                <a:gridCol w="1584960"/>
                <a:gridCol w="1584960"/>
                <a:gridCol w="158496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Країна чи територія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Площа</a:t>
                      </a:r>
                      <a:b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км²</a:t>
                      </a:r>
                      <a:r>
                        <a:rPr lang="uk-UA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Населення</a:t>
                      </a:r>
                      <a:b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(оцінка 2008</a:t>
                      </a:r>
                      <a:r>
                        <a:rPr lang="uk-UA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Щільність населення</a:t>
                      </a:r>
                      <a:b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(на </a:t>
                      </a:r>
                      <a:r>
                        <a:rPr lang="uk-UA" sz="1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км²</a:t>
                      </a: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Столиця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200025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 tooltip="Американські Віргінські острови"/>
                        </a:rPr>
                        <a:t>Американські Віргінські острови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" tooltip="США"/>
                        </a:rPr>
                        <a:t>США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317.0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" tooltip="Шарлотта-Амалія"/>
                        </a:rPr>
                        <a:t>Шарлотта-Амалія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 tooltip="Ангілья"/>
                        </a:rPr>
                        <a:t>Ангілья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 tooltip="Великобританія"/>
                        </a:rPr>
                        <a:t>Великобританія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164.8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Валлі"/>
                        </a:rPr>
                        <a:t>Валлі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Антигуа і Барбуда"/>
                        </a:rPr>
                        <a:t>Антигуа і Барбуда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88 000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199.1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 tooltip="Сент-Джонс (Антигуа і Барбуда)"/>
                        </a:rPr>
                        <a:t>Сент-Джонс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 tooltip="Аруба"/>
                        </a:rPr>
                        <a:t>Аруба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Нідерланди"/>
                        </a:rPr>
                        <a:t>Нідерланди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107 000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594.4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 tooltip="Ораньєстад (Аруба)"/>
                        </a:rPr>
                        <a:t>Ораньєстад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 tooltip="Багамські Острови"/>
                        </a:rPr>
                        <a:t>Багамські </a:t>
                      </a:r>
                      <a:r>
                        <a:rPr lang="uk-UA" sz="1000" dirty="0" smtClean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 tooltip="Багамські Острови"/>
                        </a:rPr>
                        <a:t>Острови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13 943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342 000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24.5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 tooltip="Нассау"/>
                        </a:rPr>
                        <a:t>Нассау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 tooltip="Барбадос"/>
                        </a:rPr>
                        <a:t>Барбадос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256 000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595.3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 tooltip="Бріджтаун"/>
                        </a:rPr>
                        <a:t>Бріджтаун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 tooltip="Бонайре"/>
                        </a:rPr>
                        <a:t>Бонайре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Нідерланди"/>
                        </a:rPr>
                        <a:t>Нідерланди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12 093</a:t>
                      </a:r>
                      <a:r>
                        <a:rPr lang="uk-UA" sz="1000" baseline="30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8"/>
                        </a:rPr>
                        <a:t>[7]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41.1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9" tooltip="Кралендейк (ще не написана)"/>
                        </a:rPr>
                        <a:t>Кралендейк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0" tooltip="Британські Віргінські острови"/>
                        </a:rPr>
                        <a:t>Британські Віргінські острови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 tooltip="Великобританія"/>
                        </a:rPr>
                        <a:t>Великобританія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152.3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1" tooltip="Род-Таун"/>
                        </a:rPr>
                        <a:t>Род-Таун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2" tooltip="Гаїті"/>
                        </a:rPr>
                        <a:t>Гаїті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27 750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10 033 000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361.5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3" tooltip="Порт-о-Пренс"/>
                        </a:rPr>
                        <a:t>Порт-о-Пренс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4" tooltip="Гваделупа"/>
                        </a:rPr>
                        <a:t>Гваделупа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5" tooltip="Франція"/>
                        </a:rPr>
                        <a:t>Франція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1628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401 784</a:t>
                      </a:r>
                      <a:r>
                        <a:rPr lang="uk-UA" sz="1000" baseline="30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8"/>
                        </a:rPr>
                        <a:t>[8]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246.7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6" tooltip="Бас-Тер"/>
                        </a:rPr>
                        <a:t>Бас-Тер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7" tooltip="Гренада"/>
                        </a:rPr>
                        <a:t>Гренада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302.3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8" tooltip="Сент-Джорджес"/>
                        </a:rPr>
                        <a:t>Сент-Джорджес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9" tooltip="Домініка"/>
                        </a:rPr>
                        <a:t>Домініка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89.2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0" tooltip="Розо"/>
                        </a:rPr>
                        <a:t>Розо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1" tooltip="Домініканська Республіка"/>
                        </a:rPr>
                        <a:t>Домініканська Республіка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48 671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10 090 000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207.3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2" tooltip="Санто-Домінго"/>
                        </a:rPr>
                        <a:t>Санто-Домінго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5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78868311"/>
              </p:ext>
            </p:extLst>
          </p:nvPr>
        </p:nvGraphicFramePr>
        <p:xfrm>
          <a:off x="467544" y="28243"/>
          <a:ext cx="7922840" cy="67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000"/>
                <a:gridCol w="1584960"/>
                <a:gridCol w="1584960"/>
                <a:gridCol w="1584960"/>
                <a:gridCol w="158496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" tooltip="Кайманові острови"/>
                        </a:rPr>
                        <a:t>Кайманові острови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" tooltip="Великобританія"/>
                        </a:rPr>
                        <a:t>Великобританія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212.1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" tooltip="Джорджтаун (Кайманові острови)"/>
                        </a:rPr>
                        <a:t>Джорджтаун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 tooltip="Куба"/>
                        </a:rPr>
                        <a:t>Куба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109 886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11 204 000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102.0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 tooltip="Гавана"/>
                        </a:rPr>
                        <a:t>Гавана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 tooltip="Кюрасао"/>
                        </a:rPr>
                        <a:t>Кюрасао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Нідерланди"/>
                        </a:rPr>
                        <a:t>Нідерланди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140 </a:t>
                      </a: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317.1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 tooltip="Віллемстад"/>
                        </a:rPr>
                        <a:t>Віллемстад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 tooltip="Мартініка"/>
                        </a:rPr>
                        <a:t>Мартініка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Франція"/>
                        </a:rPr>
                        <a:t>Франція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397 693</a:t>
                      </a:r>
                      <a:r>
                        <a:rPr lang="uk-UA" sz="1000" baseline="30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[9]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352.6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 tooltip="Фор-де-Франс"/>
                        </a:rPr>
                        <a:t>Фор-де-Франс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 tooltip="Монтсеррат"/>
                        </a:rPr>
                        <a:t>Монтсеррат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" tooltip="Великобританія"/>
                        </a:rPr>
                        <a:t>Великобританія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58.8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 tooltip="Плімут (Монтсеррат)"/>
                        </a:rPr>
                        <a:t>Плімут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r>
                        <a:rPr lang="uk-UA" sz="1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 err="1" smtClean="0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 tooltip="Брейдс (Монсеррат) (ще не написана)"/>
                        </a:rPr>
                        <a:t>Брейд</a:t>
                      </a:r>
                      <a:r>
                        <a:rPr lang="uk-UA" sz="1000" dirty="0" smtClean="0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 tooltip="Брейдс (Монсеррат) (ще не написана)"/>
                        </a:rPr>
                        <a:t>с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 tooltip="Острови Теркс і Кайкос"/>
                        </a:rPr>
                        <a:t>Острови </a:t>
                      </a:r>
                      <a:r>
                        <a:rPr lang="uk-UA" sz="1000" dirty="0" err="1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 tooltip="Острови Теркс і Кайкос"/>
                        </a:rPr>
                        <a:t>Теркс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 tooltip="Острови Теркс і Кайкос"/>
                        </a:rPr>
                        <a:t> і </a:t>
                      </a:r>
                      <a:r>
                        <a:rPr lang="uk-UA" sz="1000" dirty="0" err="1" smtClean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 tooltip="Острови Теркс і Кайкос"/>
                        </a:rPr>
                        <a:t>Кайкос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 dirty="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" tooltip="Великобританія"/>
                        </a:rPr>
                        <a:t>Великобританія</a:t>
                      </a: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34.8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8" tooltip="Кокберн-Таун"/>
                        </a:rPr>
                        <a:t>Кокберн-Таун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9" tooltip="Пуерто-Ріко"/>
                        </a:rPr>
                        <a:t>Пуерто-Ріко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0" tooltip="США"/>
                        </a:rPr>
                        <a:t>США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8870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3 982 000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448.9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1" tooltip="Сан-Хуан"/>
                        </a:rPr>
                        <a:t>Сан-Хуан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2" tooltip="Саба (острів)"/>
                        </a:rPr>
                        <a:t>Саба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Нідерланди"/>
                        </a:rPr>
                        <a:t>Нідерланди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1537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118.2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3" tooltip="Боттом (ще не написана)"/>
                        </a:rPr>
                        <a:t>Боттом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4" tooltip="Сен-Бартельмі"/>
                        </a:rPr>
                        <a:t>Сен-Бартельмі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Франція"/>
                        </a:rPr>
                        <a:t>Франція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7448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354.7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5" tooltip="Густавія"/>
                        </a:rPr>
                        <a:t>Густавія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6" tooltip="Сент-Кітс і Невіс"/>
                        </a:rPr>
                        <a:t>Сент-Кітс і Невіс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199.2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7" tooltip="Бастер"/>
                        </a:rPr>
                        <a:t>Бастер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8" tooltip="Сент-Люсія"/>
                        </a:rPr>
                        <a:t>Сент-Люсія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172 000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319.1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29" tooltip="Кастрі"/>
                        </a:rPr>
                        <a:t>Кастрі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0" tooltip="Сен-Мартін"/>
                        </a:rPr>
                        <a:t>Сен-Мартін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 tooltip="Франція"/>
                        </a:rPr>
                        <a:t>Франція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29 </a:t>
                      </a: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820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552.2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1" tooltip="Маріго"/>
                        </a:rPr>
                        <a:t>Маріго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2" tooltip="Сент-Вінсент і Гренадини"/>
                        </a:rPr>
                        <a:t>Сент-Вінсент і Гренадини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109 000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280.2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3" tooltip="Кінґстаун"/>
                        </a:rPr>
                        <a:t>Кінґстаун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4" tooltip="Сінт-Естатіус"/>
                        </a:rPr>
                        <a:t>Сінт-Естатіус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Нідерланди"/>
                        </a:rPr>
                        <a:t>Нідерланди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2739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130.4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5" tooltip="Ораньєстад (Сінт-Естатіус) (ще не написана)"/>
                        </a:rPr>
                        <a:t>Ораньєстад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6" tooltip="Сінт-Мартен"/>
                        </a:rPr>
                        <a:t>Сінт-Мартен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(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 tooltip="Нідерланди"/>
                        </a:rPr>
                        <a:t>Нідерланди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40 </a:t>
                      </a:r>
                      <a:r>
                        <a:rPr lang="uk-UA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009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1176.7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A55858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7" tooltip="Філіпсбурґ (ще не написана)"/>
                        </a:rPr>
                        <a:t>Філіпсбурґ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8" tooltip="Тринідад і Тобаго"/>
                        </a:rPr>
                        <a:t>Тринідад і Тобаго</a:t>
                      </a:r>
                      <a:r>
                        <a:rPr lang="uk-UA" sz="1000" baseline="30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[6]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5130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1 339 000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261.0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39" tooltip="Порт-оф-Спейн"/>
                        </a:rPr>
                        <a:t>Порт-оф-Спейн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0" tooltip="Ямайка"/>
                        </a:rPr>
                        <a:t>Ямайка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10 991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2 719 000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247.4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>
                          <a:solidFill>
                            <a:srgbClr val="0B0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1" tooltip="Кінгстон (Ямайка)"/>
                        </a:rPr>
                        <a:t>Кінгстон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24 500 995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541 720 440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uk-UA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22.9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uk-UA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824" y="2132856"/>
            <a:ext cx="7924800" cy="1143000"/>
          </a:xfrm>
        </p:spPr>
        <p:txBody>
          <a:bodyPr/>
          <a:lstStyle/>
          <a:p>
            <a:r>
              <a:rPr lang="uk-UA" sz="6000" dirty="0" smtClean="0"/>
              <a:t>Статуя свободи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-756592" y="5589240"/>
            <a:ext cx="1366192" cy="125760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35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C:\Users\Василь.Home\Desktop\з флешки\Ny-Statue-Of-Liber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49"/>
            <a:ext cx="9144000" cy="68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68648"/>
            <a:ext cx="9132887" cy="722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203"/>
            <a:ext cx="9756576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438049"/>
            <a:ext cx="9769632" cy="73340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5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924800" cy="1575048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uk-UA" sz="3200" dirty="0" smtClean="0"/>
              <a:t>                   </a:t>
            </a:r>
            <a:r>
              <a:rPr lang="uk-UA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Північне сяйво</a:t>
            </a: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52120" y="4797152"/>
            <a:ext cx="2882280" cy="91784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7"/>
            <a:ext cx="9145333" cy="68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3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996952"/>
            <a:ext cx="6400800" cy="685800"/>
          </a:xfrm>
        </p:spPr>
        <p:txBody>
          <a:bodyPr>
            <a:noAutofit/>
          </a:bodyPr>
          <a:lstStyle/>
          <a:p>
            <a:r>
              <a:rPr lang="uk-UA" sz="5400" dirty="0" smtClean="0"/>
              <a:t>Національні парки</a:t>
            </a:r>
            <a:endParaRPr lang="uk-UA" sz="5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052720" y="-531440"/>
            <a:ext cx="1368152" cy="3408041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202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980728"/>
            <a:ext cx="7924800" cy="2880320"/>
          </a:xfrm>
          <a:solidFill>
            <a:srgbClr val="FFFF00"/>
          </a:solidFill>
          <a:effectLst>
            <a:reflection blurRad="6350" stA="50000" endA="300" endPos="90000" dir="5400000" sy="-100000" algn="bl" rotWithShape="0"/>
            <a:softEdge rad="63500"/>
          </a:effectLst>
          <a:scene3d>
            <a:camera prst="perspectiveRelaxed" fov="2100000">
              <a:rot lat="21000000" lon="600000" rev="0"/>
            </a:camera>
            <a:lightRig rig="threePt" dir="t"/>
          </a:scene3d>
          <a:sp3d>
            <a:bevelT w="139700" prst="cross"/>
          </a:sp3d>
        </p:spPr>
        <p:txBody>
          <a:bodyPr>
            <a:normAutofit fontScale="92500" lnSpcReduction="20000"/>
            <a:sp3d z="19050"/>
          </a:bodyPr>
          <a:lstStyle/>
          <a:p>
            <a:pPr indent="0">
              <a:buNone/>
            </a:pPr>
            <a:r>
              <a:rPr lang="uk-UA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r>
              <a:rPr lang="uk-UA" sz="2600" dirty="0">
                <a:solidFill>
                  <a:srgbClr val="FF0000"/>
                </a:solidFill>
                <a:latin typeface="Times New Roman"/>
                <a:ea typeface="Times New Roman"/>
              </a:rPr>
              <a:t>   На території Північної Америки створено 55 національних парків (у тому числі 19 у Канаді, 27 у США, 6 у Мексиці і 3 на Кубі), у яких поєднуються охорона флори і фауни і добре розвинутий туризм. Найбільш відомі національні парки: </a:t>
            </a:r>
            <a:r>
              <a:rPr lang="uk-UA" sz="2600" dirty="0" err="1">
                <a:solidFill>
                  <a:srgbClr val="FF0000"/>
                </a:solidFill>
                <a:latin typeface="Times New Roman"/>
                <a:ea typeface="Times New Roman"/>
              </a:rPr>
              <a:t>Єллоустонський</a:t>
            </a:r>
            <a:r>
              <a:rPr lang="uk-UA" sz="2600" dirty="0">
                <a:solidFill>
                  <a:srgbClr val="FF0000"/>
                </a:solidFill>
                <a:latin typeface="Times New Roman"/>
                <a:ea typeface="Times New Roman"/>
              </a:rPr>
              <a:t>, Великий Каньйон, </a:t>
            </a:r>
            <a:r>
              <a:rPr lang="uk-UA" sz="2600" dirty="0" err="1">
                <a:solidFill>
                  <a:srgbClr val="FF0000"/>
                </a:solidFill>
                <a:latin typeface="Times New Roman"/>
                <a:ea typeface="Times New Roman"/>
              </a:rPr>
              <a:t>Йосемітський</a:t>
            </a:r>
            <a:r>
              <a:rPr lang="uk-UA" sz="26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uk-UA" sz="2600" dirty="0" err="1">
                <a:solidFill>
                  <a:srgbClr val="FF0000"/>
                </a:solidFill>
                <a:latin typeface="Times New Roman"/>
                <a:ea typeface="Times New Roman"/>
              </a:rPr>
              <a:t>Банф</a:t>
            </a:r>
            <a:r>
              <a:rPr lang="uk-UA" sz="26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uk-UA" sz="2600" dirty="0" err="1">
                <a:solidFill>
                  <a:srgbClr val="FF0000"/>
                </a:solidFill>
                <a:latin typeface="Times New Roman"/>
                <a:ea typeface="Times New Roman"/>
              </a:rPr>
              <a:t>Джаспер</a:t>
            </a:r>
            <a:r>
              <a:rPr lang="uk-UA" sz="2600" dirty="0">
                <a:solidFill>
                  <a:srgbClr val="FF0000"/>
                </a:solidFill>
                <a:latin typeface="Times New Roman"/>
                <a:ea typeface="Times New Roman"/>
              </a:rPr>
              <a:t>, Секвоя, </a:t>
            </a:r>
            <a:r>
              <a:rPr lang="uk-UA" sz="2600" dirty="0" err="1">
                <a:solidFill>
                  <a:srgbClr val="FF0000"/>
                </a:solidFill>
                <a:latin typeface="Times New Roman"/>
                <a:ea typeface="Times New Roman"/>
              </a:rPr>
              <a:t>Еверглейдс</a:t>
            </a:r>
            <a:r>
              <a:rPr lang="uk-UA" sz="2600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r>
              <a:rPr lang="uk-UA" sz="2600" dirty="0">
                <a:latin typeface="Times New Roman"/>
                <a:ea typeface="Times New Roman"/>
              </a:rPr>
              <a:t/>
            </a:r>
            <a:br>
              <a:rPr lang="uk-UA" sz="2600" dirty="0">
                <a:latin typeface="Times New Roman"/>
                <a:ea typeface="Times New Roman"/>
              </a:rPr>
            </a:br>
            <a:r>
              <a:rPr lang="uk-UA" sz="2600" dirty="0">
                <a:latin typeface="Times New Roman"/>
                <a:ea typeface="Times New Roman"/>
              </a:rPr>
              <a:t/>
            </a:r>
            <a:br>
              <a:rPr lang="uk-UA" sz="2600" dirty="0">
                <a:latin typeface="Times New Roman"/>
                <a:ea typeface="Times New Roman"/>
              </a:rPr>
            </a:br>
            <a:endParaRPr lang="uk-UA" sz="2600" dirty="0"/>
          </a:p>
        </p:txBody>
      </p:sp>
    </p:spTree>
    <p:extLst>
      <p:ext uri="{BB962C8B-B14F-4D97-AF65-F5344CB8AC3E}">
        <p14:creationId xmlns:p14="http://schemas.microsoft.com/office/powerpoint/2010/main" val="3388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501008"/>
            <a:ext cx="6400800" cy="685800"/>
          </a:xfrm>
        </p:spPr>
        <p:txBody>
          <a:bodyPr>
            <a:noAutofit/>
          </a:bodyPr>
          <a:lstStyle/>
          <a:p>
            <a:r>
              <a:rPr lang="uk-UA" sz="4400" dirty="0">
                <a:latin typeface="Calibri"/>
                <a:ea typeface="Times New Roman"/>
                <a:cs typeface="Times New Roman"/>
              </a:rPr>
              <a:t/>
            </a:r>
            <a:br>
              <a:rPr lang="uk-UA" sz="4400" dirty="0">
                <a:latin typeface="Calibri"/>
                <a:ea typeface="Times New Roman"/>
                <a:cs typeface="Times New Roman"/>
              </a:rPr>
            </a:br>
            <a:r>
              <a:rPr lang="uk-UA" sz="5400" b="1" dirty="0">
                <a:solidFill>
                  <a:srgbClr val="000000"/>
                </a:solidFill>
                <a:latin typeface="Arial"/>
                <a:ea typeface="Times New Roman"/>
              </a:rPr>
              <a:t>Великий каньйон Колорадо</a:t>
            </a:r>
            <a:r>
              <a:rPr lang="uk-UA" sz="4400" dirty="0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36712" y="764704"/>
            <a:ext cx="6400800" cy="3048001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506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0" y="0"/>
            <a:ext cx="916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" y="548680"/>
            <a:ext cx="9053371" cy="51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3"/>
            <a:ext cx="9144000" cy="689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74"/>
            <a:ext cx="9167166" cy="687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2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C:\Users\Василь.Home\Desktop\9DC5CC4C857A-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26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-579800"/>
            <a:ext cx="9496512" cy="7122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" y="0"/>
            <a:ext cx="4065067" cy="592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08" y="291840"/>
            <a:ext cx="4343856" cy="5338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726774"/>
            <a:ext cx="6264696" cy="7212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559">
            <a:off x="1642386" y="227634"/>
            <a:ext cx="6494655" cy="5303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16832" y="5373216"/>
            <a:ext cx="8229600" cy="12192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980728"/>
            <a:ext cx="6400800" cy="3048001"/>
          </a:xfrm>
        </p:spPr>
        <p:txBody>
          <a:bodyPr>
            <a:noAutofit/>
          </a:bodyPr>
          <a:lstStyle/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1600" dirty="0" smtClean="0">
                <a:latin typeface="Arial"/>
                <a:ea typeface="Times New Roman"/>
                <a:cs typeface="Times New Roman"/>
              </a:rPr>
              <a:t>Довжина </a:t>
            </a:r>
            <a:r>
              <a:rPr lang="uk-UA" sz="1600" dirty="0">
                <a:latin typeface="Arial"/>
                <a:ea typeface="Times New Roman"/>
                <a:cs typeface="Times New Roman"/>
              </a:rPr>
              <a:t>каньйону 446 км, глибина — до 1600 м, ширина на рівні поверхні плато 8 — 25 км, поблизу дна — менше 1 км (на окремих ділянках — до 120 м). У межах каньйону річка Колорадо тече зі швидкістю до 25 км/год. Поверхня плато, яке прорізає каньйон, розташована на висоті від 1525 до 2745 м над </a:t>
            </a:r>
            <a:r>
              <a:rPr lang="uk-UA" sz="1600" dirty="0">
                <a:latin typeface="Arial"/>
                <a:ea typeface="Times New Roman"/>
                <a:cs typeface="Times New Roman"/>
                <a:hlinkClick r:id="rId2" tooltip="Рівень моря"/>
              </a:rPr>
              <a:t>рівнем моря</a:t>
            </a:r>
            <a:r>
              <a:rPr lang="uk-UA" sz="1600" dirty="0">
                <a:latin typeface="Arial"/>
                <a:ea typeface="Times New Roman"/>
                <a:cs typeface="Times New Roman"/>
              </a:rPr>
              <a:t>.</a:t>
            </a:r>
            <a:endParaRPr lang="uk-UA" sz="16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1600" dirty="0" smtClean="0">
                <a:latin typeface="Arial"/>
                <a:ea typeface="Times New Roman"/>
                <a:cs typeface="Times New Roman"/>
              </a:rPr>
              <a:t>Щороку </a:t>
            </a:r>
            <a:r>
              <a:rPr lang="uk-UA" sz="1600" dirty="0">
                <a:latin typeface="Arial"/>
                <a:ea typeface="Times New Roman"/>
                <a:cs typeface="Times New Roman"/>
              </a:rPr>
              <a:t>Великий Каньйон забирає життя кількох необережних туристів, які відправляються в «останню 12-секундну подорож».</a:t>
            </a:r>
            <a:endParaRPr lang="uk-UA" sz="1600" dirty="0">
              <a:latin typeface="Calibri"/>
              <a:ea typeface="Times New Roman"/>
              <a:cs typeface="Times New Roman"/>
            </a:endParaRPr>
          </a:p>
          <a:p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val="2102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717032"/>
            <a:ext cx="8229600" cy="1219200"/>
          </a:xfrm>
        </p:spPr>
        <p:txBody>
          <a:bodyPr>
            <a:noAutofit/>
          </a:bodyPr>
          <a:lstStyle/>
          <a:p>
            <a:r>
              <a:rPr lang="uk-UA" sz="8000" dirty="0" smtClean="0">
                <a:effectLst/>
                <a:latin typeface="Arial"/>
                <a:ea typeface="Times New Roman"/>
                <a:cs typeface="Times New Roman"/>
              </a:rPr>
              <a:t>Ніагарський</a:t>
            </a:r>
            <a:br>
              <a:rPr lang="uk-UA" sz="8000" dirty="0" smtClean="0">
                <a:effectLst/>
                <a:latin typeface="Arial"/>
                <a:ea typeface="Times New Roman"/>
                <a:cs typeface="Times New Roman"/>
              </a:rPr>
            </a:br>
            <a:r>
              <a:rPr lang="uk-UA" sz="8000" dirty="0">
                <a:latin typeface="Arial"/>
                <a:ea typeface="Times New Roman"/>
                <a:cs typeface="Times New Roman"/>
              </a:rPr>
              <a:t> </a:t>
            </a:r>
            <a:r>
              <a:rPr lang="uk-UA" sz="8000" dirty="0" smtClean="0"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uk-UA" sz="8000" dirty="0">
                <a:effectLst/>
                <a:latin typeface="Arial"/>
                <a:ea typeface="Times New Roman"/>
                <a:cs typeface="Times New Roman"/>
              </a:rPr>
              <a:t>водоспад</a:t>
            </a:r>
            <a:r>
              <a:rPr lang="uk-UA" sz="8000" dirty="0"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uk-UA" sz="8000" dirty="0">
                <a:effectLst/>
                <a:latin typeface="Calibri"/>
                <a:ea typeface="Times New Roman"/>
                <a:cs typeface="Times New Roman"/>
              </a:rPr>
            </a:br>
            <a:endParaRPr lang="uk-UA" sz="80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-5149080" y="188640"/>
            <a:ext cx="8229600" cy="470916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51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sz="5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404664"/>
            <a:ext cx="8229600" cy="4572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Ніагарський водоспад знаходиться на території штату Нью-Йорк на річці Ніагара, яка витікає з великого озера Ері та знаходиться на кордоні США та Канади. </a:t>
            </a:r>
            <a:r>
              <a:rPr lang="uk-UA" sz="2000" u="sng" dirty="0" smtClean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u="sng" dirty="0" smtClean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Спокійний</a:t>
            </a:r>
            <a:r>
              <a:rPr lang="uk-UA" sz="20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, рівний і дуже сильний шум водоспаду чути аж за 20 км навкруги. Індіанці племені ірокезів назвали водоспад </a:t>
            </a:r>
            <a:r>
              <a:rPr lang="uk-UA" sz="2000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Нікакаре</a:t>
            </a:r>
            <a:r>
              <a:rPr lang="uk-UA" sz="20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 – “Великий шум”. Європейці побачили Ніагарський водоспад в 17 ст., а 180 років тому тут було збудовано перший готель.</a:t>
            </a:r>
            <a:endParaRPr lang="uk-UA" sz="2000" dirty="0">
              <a:latin typeface="Calibri"/>
              <a:ea typeface="Times New Roman"/>
              <a:cs typeface="Times New Roman"/>
            </a:endParaRPr>
          </a:p>
          <a:p>
            <a:r>
              <a:rPr lang="uk-UA" sz="20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   Потік води настільки сильний, що його використовують для створення електроенергії. Саме тут у 1881 році було збудовано першу в США велику ГЕС.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1434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36712" y="1268760"/>
            <a:ext cx="6156176" cy="1124744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uk-UA" b="0" i="1" dirty="0" smtClean="0"/>
              <a:t>висота 53м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rot="10800000" flipH="1" flipV="1">
            <a:off x="107504" y="4149080"/>
            <a:ext cx="4248472" cy="192588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ширина </a:t>
            </a:r>
            <a:r>
              <a:rPr lang="uk-UA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323м</a:t>
            </a:r>
          </a:p>
        </p:txBody>
      </p:sp>
    </p:spTree>
    <p:extLst>
      <p:ext uri="{BB962C8B-B14F-4D97-AF65-F5344CB8AC3E}">
        <p14:creationId xmlns:p14="http://schemas.microsoft.com/office/powerpoint/2010/main" val="2461546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Содержимое 4" descr="http://img-fotki.yandex.ru/get/4003/gmg06.49/0_378cf_40ba79fa_-2-L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0100" y="642918"/>
            <a:ext cx="778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mtClean="0">
                <a:solidFill>
                  <a:srgbClr val="FFFF00"/>
                </a:solidFill>
              </a:rPr>
              <a:t/>
            </a:r>
            <a:br>
              <a:rPr lang="ru-RU" sz="4800" b="1" smtClean="0">
                <a:solidFill>
                  <a:srgbClr val="FFFF00"/>
                </a:solidFill>
              </a:rPr>
            </a:br>
            <a:endParaRPr lang="ru-RU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33" y="-26866"/>
            <a:ext cx="9750927" cy="7323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33" y="-26866"/>
            <a:ext cx="10168936" cy="784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961487" cy="684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58"/>
            <a:ext cx="10145803" cy="7458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" y="-182508"/>
            <a:ext cx="9972600" cy="7101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" y="-161359"/>
            <a:ext cx="9807987" cy="701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209620"/>
      </p:ext>
    </p:extLst>
  </p:cSld>
  <p:clrMapOvr>
    <a:masterClrMapping/>
  </p:clrMapOvr>
  <p:transition advTm="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219200"/>
          </a:xfrm>
        </p:spPr>
        <p:txBody>
          <a:bodyPr>
            <a:normAutofit/>
          </a:bodyPr>
          <a:lstStyle/>
          <a:p>
            <a:r>
              <a:rPr lang="uk-UA" b="1" kern="1800" dirty="0">
                <a:effectLst/>
                <a:latin typeface="Verdana"/>
                <a:ea typeface="Times New Roman"/>
                <a:cs typeface="Times New Roman"/>
              </a:rPr>
              <a:t>Великі Американські озера</a:t>
            </a:r>
            <a:r>
              <a:rPr lang="uk-UA" dirty="0"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uk-UA" dirty="0">
                <a:effectLst/>
                <a:latin typeface="Calibri"/>
                <a:ea typeface="Times New Roman"/>
                <a:cs typeface="Times New Roman"/>
              </a:rPr>
            </a:b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57200" y="4797152"/>
            <a:ext cx="1522512" cy="1298848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90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9194205" cy="6855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9194205" cy="6957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8" y="0"/>
            <a:ext cx="9164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47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2800" u="sng" dirty="0" smtClean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   Найцікавішою </a:t>
            </a: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у Північній Америці є система Великих озер, до складу якої входять Верхнє, </a:t>
            </a:r>
            <a:r>
              <a:rPr lang="uk-UA" sz="2800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Мічіган</a:t>
            </a: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, Гурон, </a:t>
            </a:r>
            <a:r>
              <a:rPr lang="uk-UA" sz="2800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Сент-Клер</a:t>
            </a: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, Ері, Онтаріо та ряд дрібніших. Усі вони сполучаються між собою, утворюючи єдиний прісноводний басейн. Загальна площа Великих озер становить 246,4 тис. кв. км, а Верхнє є найбільшим прісним озером на Землі.</a:t>
            </a:r>
            <a:r>
              <a:rPr lang="uk-UA" sz="2800" dirty="0">
                <a:latin typeface="Calibri"/>
                <a:ea typeface="Times New Roman"/>
                <a:cs typeface="Times New Roman"/>
              </a:rPr>
              <a:t/>
            </a:r>
            <a:br>
              <a:rPr lang="uk-UA" sz="2800" dirty="0">
                <a:latin typeface="Calibri"/>
                <a:ea typeface="Times New Roman"/>
                <a:cs typeface="Times New Roman"/>
              </a:rPr>
            </a:b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/>
            </a:r>
            <a:b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</a:b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   Рівні Великих озер утворюють три сходинки. Найвище розташоване Верхнє озеро, що короткою річкою сполучається з озером Гурон. На другому рівні лежать озера Гурон і </a:t>
            </a:r>
            <a:r>
              <a:rPr lang="uk-UA" sz="2800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Мічіган</a:t>
            </a: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. Третій рівень утворює озеро Ері. З Ері витікає річка Ніагара. Вона єдина здійснює стік усієї системи Великих озер. Ніагара тече майже строго на північ і впадає в озеро Онтаріо. При прориві через уступ силурійського </a:t>
            </a:r>
            <a:r>
              <a:rPr lang="uk-UA" sz="2800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куестового</a:t>
            </a: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 плато річка утворює грандіозний Ніагарський водоспад</a:t>
            </a:r>
            <a:r>
              <a:rPr lang="uk-UA" sz="2800" u="sng" dirty="0" smtClean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.</a:t>
            </a:r>
            <a:endParaRPr lang="uk-UA" sz="2800" dirty="0">
              <a:latin typeface="Calibri"/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/>
            </a:r>
            <a:b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</a:b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   Велика водна маса помітно впливає на кліматичні умови прилягаючих територій. Взимку вода нагріває, а влітку охолоджує нижні шари атмосфери; крім того, взимку тут посилюється циклонічна діяльність. Рівні озер від сезону до сезону зазнають помітних коливань; навесні, коли тане сніг, вони підвищуються на 40—60 см, а в посушливу пору року знижуються. Замерзають озера не на тривалий час.</a:t>
            </a:r>
            <a:r>
              <a:rPr lang="uk-UA" sz="2800" dirty="0">
                <a:latin typeface="Calibri"/>
                <a:ea typeface="Times New Roman"/>
                <a:cs typeface="Times New Roman"/>
              </a:rPr>
              <a:t/>
            </a:r>
            <a:br>
              <a:rPr lang="uk-UA" sz="2800" dirty="0">
                <a:latin typeface="Calibri"/>
                <a:ea typeface="Times New Roman"/>
                <a:cs typeface="Times New Roman"/>
              </a:rPr>
            </a:br>
            <a:r>
              <a:rPr lang="uk-UA" sz="2800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 </a:t>
            </a:r>
            <a:r>
              <a:rPr lang="uk-UA" sz="2800" dirty="0">
                <a:latin typeface="Calibri"/>
                <a:ea typeface="Times New Roman"/>
                <a:cs typeface="Times New Roman"/>
              </a:rPr>
              <a:t/>
            </a:r>
            <a:br>
              <a:rPr lang="uk-UA" sz="2800" dirty="0">
                <a:latin typeface="Calibri"/>
                <a:ea typeface="Times New Roman"/>
                <a:cs typeface="Times New Roman"/>
              </a:rPr>
            </a:br>
            <a:r>
              <a:rPr lang="uk-UA" sz="2800" dirty="0">
                <a:latin typeface="Calibri"/>
                <a:ea typeface="Times New Roman"/>
                <a:cs typeface="Times New Roman"/>
              </a:rPr>
              <a:t> </a:t>
            </a:r>
            <a:br>
              <a:rPr lang="uk-UA" sz="2800" dirty="0">
                <a:latin typeface="Calibri"/>
                <a:ea typeface="Times New Roman"/>
                <a:cs typeface="Times New Roman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19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564904"/>
            <a:ext cx="82296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kern="18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Канадські скелясті гори</a:t>
            </a:r>
            <a:r>
              <a:rPr lang="uk-UA" dirty="0"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uk-UA" dirty="0">
                <a:effectLst/>
                <a:latin typeface="Calibri"/>
                <a:ea typeface="Times New Roman"/>
                <a:cs typeface="Times New Roman"/>
              </a:rPr>
            </a:b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692696" y="5445224"/>
            <a:ext cx="6400800" cy="347472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0262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4636" cy="68580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8742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44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060848"/>
            <a:ext cx="7467600" cy="1143000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35476" y="5373216"/>
            <a:ext cx="7924800" cy="41148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31440"/>
            <a:ext cx="9375776" cy="752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27784" y="1868264"/>
            <a:ext cx="5576614" cy="158417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solidFill>
              <a:srgbClr val="00B050"/>
            </a:solidFill>
          </a:ln>
          <a:scene3d>
            <a:camera prst="perspectiveHeroicExtremeRightFacing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4000" dirty="0">
                <a:solidFill>
                  <a:srgbClr val="FF0000"/>
                </a:solidFill>
              </a:rPr>
              <a:t>Відкриття та дослідження</a:t>
            </a:r>
          </a:p>
          <a:p>
            <a:r>
              <a:rPr lang="uk-UA" sz="4000" dirty="0">
                <a:solidFill>
                  <a:srgbClr val="FF0000"/>
                </a:solidFill>
              </a:rPr>
              <a:t> Північної Америки</a:t>
            </a: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85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7924800" cy="4114800"/>
          </a:xfrm>
        </p:spPr>
        <p:txBody>
          <a:bodyPr/>
          <a:lstStyle/>
          <a:p>
            <a:pPr marL="0" indent="0" algn="ctr">
              <a:lnSpc>
                <a:spcPts val="1440"/>
              </a:lnSpc>
              <a:spcAft>
                <a:spcPts val="600"/>
              </a:spcAft>
              <a:buNone/>
            </a:pPr>
            <a:r>
              <a:rPr lang="uk-UA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endParaRPr lang="uk-UA" dirty="0">
              <a:latin typeface="Calibri"/>
              <a:ea typeface="Times New Roman"/>
              <a:cs typeface="Times New Roman"/>
            </a:endParaRPr>
          </a:p>
          <a:p>
            <a:pPr marL="0" indent="0" algn="ctr">
              <a:lnSpc>
                <a:spcPts val="1440"/>
              </a:lnSpc>
              <a:spcAft>
                <a:spcPts val="600"/>
              </a:spcAft>
              <a:buNone/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uk-UA" dirty="0"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ts val="1440"/>
              </a:lnSpc>
              <a:spcAft>
                <a:spcPts val="600"/>
              </a:spcAft>
            </a:pPr>
            <a:endParaRPr lang="uk-UA" dirty="0">
              <a:latin typeface="Calibri"/>
              <a:ea typeface="Times New Roman"/>
              <a:cs typeface="Times New Roman"/>
            </a:endParaRPr>
          </a:p>
          <a:p>
            <a:endParaRPr lang="uk-UA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827404"/>
              </p:ext>
            </p:extLst>
          </p:nvPr>
        </p:nvGraphicFramePr>
        <p:xfrm>
          <a:off x="1331640" y="1988840"/>
          <a:ext cx="6096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Країна</a:t>
                      </a:r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 tooltip="Канада"/>
                        </a:rPr>
                        <a:t>Канада</a:t>
                      </a:r>
                      <a:endParaRPr lang="uk-UA" sz="2400" dirty="0" smtClean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endParaRPr lang="uk-UA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Провінції</a:t>
                      </a:r>
                      <a:endParaRPr lang="uk-UA" sz="2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solidFill>
                            <a:srgbClr val="0B0080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 tooltip="Британська Колумбія"/>
                        </a:rPr>
                        <a:t>Британська Колумбія</a:t>
                      </a:r>
                      <a:r>
                        <a:rPr lang="uk-UA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2400" dirty="0" smtClean="0">
                          <a:solidFill>
                            <a:srgbClr val="0B0080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Альберта"/>
                        </a:rPr>
                        <a:t>Альберта</a:t>
                      </a:r>
                      <a:endParaRPr lang="uk-UA" sz="2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endParaRPr lang="uk-UA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Найвища точка</a:t>
                      </a:r>
                      <a:endParaRPr lang="uk-UA" sz="2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endParaRPr lang="uk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Гора </a:t>
                      </a:r>
                      <a:r>
                        <a:rPr lang="uk-UA" sz="2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Робсон</a:t>
                      </a:r>
                      <a:r>
                        <a:rPr lang="uk-UA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3954 м</a:t>
                      </a:r>
                      <a:endParaRPr lang="uk-UA" sz="24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endParaRPr lang="uk-UA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15000"/>
              </a:lnSpc>
              <a:spcBef>
                <a:spcPts val="1000"/>
              </a:spcBef>
              <a:spcAft>
                <a:spcPts val="720"/>
              </a:spcAft>
              <a:buNone/>
            </a:pPr>
            <a:r>
              <a:rPr lang="uk-UA" sz="3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                                             Геологія</a:t>
            </a:r>
            <a:endParaRPr lang="uk-UA" sz="3800" b="1" dirty="0">
              <a:solidFill>
                <a:srgbClr val="4F81BD"/>
              </a:solidFill>
              <a:latin typeface="Cambria"/>
              <a:ea typeface="Times New Roman"/>
              <a:cs typeface="Times New Roman"/>
            </a:endParaRPr>
          </a:p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Гірські породи, з яких складається північна частина Скелястих гір у провінціях Альберта і Британська Колумбія, — в основному палеозойські вапняки й сланці. У </a:t>
            </a:r>
            <a:r>
              <a:rPr lang="uk-UA" sz="3800" dirty="0" err="1">
                <a:solidFill>
                  <a:srgbClr val="000000"/>
                </a:solidFill>
                <a:latin typeface="Arial"/>
                <a:ea typeface="Times New Roman"/>
              </a:rPr>
              <a:t>Вайомінгу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 і Колорадо більшість гір мають ядра з гранітів та інших магматичних порід, перекриті товщами палеозойських і мезозойських осадових порід. Південні Скелясті гори, або </a:t>
            </a:r>
            <a:r>
              <a:rPr lang="uk-UA" sz="3800" i="1" dirty="0">
                <a:solidFill>
                  <a:srgbClr val="000000"/>
                </a:solidFill>
                <a:latin typeface="Arial"/>
                <a:ea typeface="Times New Roman"/>
              </a:rPr>
              <a:t>Скелясті гори США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 складаються з коротких хребтів, </a:t>
            </a:r>
            <a:r>
              <a:rPr lang="uk-UA" sz="3800" dirty="0" err="1">
                <a:solidFill>
                  <a:srgbClr val="000000"/>
                </a:solidFill>
                <a:latin typeface="Arial"/>
                <a:ea typeface="Times New Roman"/>
              </a:rPr>
              <a:t>складених</a:t>
            </a:r>
            <a:r>
              <a:rPr lang="uk-UA" sz="3800" dirty="0" err="1">
                <a:solidFill>
                  <a:srgbClr val="0B0080"/>
                </a:solidFill>
                <a:latin typeface="Arial"/>
                <a:ea typeface="Times New Roman"/>
                <a:hlinkClick r:id="rId2" tooltip="Піщаник"/>
              </a:rPr>
              <a:t>піщаниками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 глинистими сланцями,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3" tooltip="Вапняк"/>
              </a:rPr>
              <a:t>вапняками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. Крім того, у центральній і південній частинах Скелястих гір широко представлені різноманітні вулканічні породи, зате на півночі цих гір вулканічних порід практично немає. Хребти розділені </a:t>
            </a:r>
            <a:r>
              <a:rPr lang="uk-UA" sz="3800" dirty="0" err="1">
                <a:solidFill>
                  <a:srgbClr val="000000"/>
                </a:solidFill>
                <a:latin typeface="Arial"/>
                <a:ea typeface="Times New Roman"/>
              </a:rPr>
              <a:t>обширними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 басейнами — «парками».</a:t>
            </a:r>
            <a:endParaRPr lang="uk-UA" sz="3800" dirty="0">
              <a:latin typeface="Times New Roman"/>
              <a:ea typeface="Times New Roman"/>
            </a:endParaRPr>
          </a:p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Є значні родовища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4" tooltip="Молібден"/>
              </a:rPr>
              <a:t>молібдену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5" tooltip="Мідь"/>
              </a:rPr>
              <a:t>міді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6" tooltip="Золото"/>
              </a:rPr>
              <a:t>золота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7" tooltip="Срібло"/>
              </a:rPr>
              <a:t>срібла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 поліметалів,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8" tooltip="Нафта"/>
              </a:rPr>
              <a:t>нафти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9" tooltip="Кам'яне вугілля"/>
              </a:rPr>
              <a:t>кам'яного вугілля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uk-UA" sz="3800" dirty="0">
              <a:latin typeface="Times New Roman"/>
              <a:ea typeface="Times New Roman"/>
            </a:endParaRPr>
          </a:p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Спостерігаються поствулканічні явища: </a:t>
            </a:r>
            <a:r>
              <a:rPr lang="uk-UA" sz="3800" dirty="0">
                <a:solidFill>
                  <a:srgbClr val="0B0080"/>
                </a:solidFill>
                <a:latin typeface="Arial"/>
                <a:ea typeface="Times New Roman"/>
                <a:hlinkClick r:id="rId10" tooltip="Гейзер"/>
              </a:rPr>
              <a:t>гейзери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, термальні джерела, а </a:t>
            </a:r>
            <a:r>
              <a:rPr lang="uk-UA" sz="3800" dirty="0" smtClean="0">
                <a:solidFill>
                  <a:srgbClr val="000000"/>
                </a:solidFill>
                <a:latin typeface="Arial"/>
                <a:ea typeface="Times New Roman"/>
              </a:rPr>
              <a:t>також </a:t>
            </a:r>
            <a:r>
              <a:rPr lang="uk-UA" sz="3800" dirty="0" smtClean="0">
                <a:solidFill>
                  <a:srgbClr val="0B0080"/>
                </a:solidFill>
                <a:latin typeface="Arial"/>
                <a:ea typeface="Times New Roman"/>
                <a:hlinkClick r:id="rId11" tooltip="Землетрус"/>
              </a:rPr>
              <a:t>землетруси</a:t>
            </a:r>
            <a:r>
              <a:rPr lang="uk-UA" sz="3800" dirty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uk-UA" sz="38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430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1412776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uk-UA" sz="5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Times New Roman"/>
                <a:cs typeface="Times New Roman"/>
              </a:rPr>
              <a:t>Клімат</a:t>
            </a:r>
            <a:r>
              <a:rPr lang="uk-UA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uk-UA" sz="5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/>
                <a:ea typeface="Times New Roman"/>
                <a:cs typeface="Times New Roman"/>
              </a:rPr>
            </a:b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836712"/>
            <a:ext cx="6552728" cy="5112568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2000" dirty="0" smtClean="0">
                <a:solidFill>
                  <a:srgbClr val="FF0000"/>
                </a:solidFill>
                <a:latin typeface="Arial"/>
                <a:ea typeface="Times New Roman"/>
              </a:rPr>
              <a:t>У </a:t>
            </a:r>
            <a:r>
              <a:rPr lang="uk-UA" sz="2000" dirty="0">
                <a:solidFill>
                  <a:srgbClr val="FF0000"/>
                </a:solidFill>
                <a:latin typeface="Arial"/>
                <a:ea typeface="Times New Roman"/>
              </a:rPr>
              <a:t>Скелястих горах типовий гірський клімат. Середня річна температура в долинах знаходиться в межах 6 °C. У липні, найтеплішому місяці, середня температура сягає 28 °C. У січні середня температура становить близько −14 °C, і це самий холодний місяць у році. Середньорічна кількість опадів близько 360 мм.</a:t>
            </a:r>
            <a:endParaRPr lang="uk-UA" sz="2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uk-UA" sz="2000" dirty="0">
                <a:solidFill>
                  <a:srgbClr val="FF0000"/>
                </a:solidFill>
                <a:latin typeface="Arial"/>
                <a:ea typeface="Times New Roman"/>
              </a:rPr>
              <a:t>В області Скелястих гір улітку зазвичай тепло і сухо, оскільки дощові хмари з заходу, затримуються гірським хребтом на його західній стороні. Середня температура літа становить 15 °C і середня кількість опадів близько 150 мм. Зими бувають багатосніжними та холодними, середня температура −2 °C, а середня товщина снігового покриву становить 29 см. Навесні середня температура 4 °C і з опадами у кількості 107 мм. Осінь приносить середню кількість опадів 66 мм і температуру близько 7 °C.</a:t>
            </a:r>
            <a:endParaRPr lang="uk-UA" sz="2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261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052736" y="1844824"/>
            <a:ext cx="8229600" cy="12192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/>
                </a:solidFill>
                <a:effectLst/>
                <a:latin typeface="Verdana"/>
                <a:ea typeface="Times New Roman"/>
              </a:rPr>
              <a:t>Гори Аппалачі</a:t>
            </a:r>
            <a:r>
              <a:rPr lang="uk-UA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uk-UA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87624" y="4293096"/>
            <a:ext cx="6400800" cy="3474720"/>
          </a:xfrm>
        </p:spPr>
        <p:txBody>
          <a:bodyPr/>
          <a:lstStyle/>
          <a:p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Гори Аппалачі простяглися на північний схід на 2300 км від штату Алабама до затоки Св. Лаврентія і продовжуються на острів Ньюфаундленд. Ширина їх – 200-300 км, середня висота – 1000-1300 м. За своїми природними умовами це типовий район середньовисотних лісових ландшафтів помірного і субтропічного поясів. </a:t>
            </a:r>
            <a:b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</a:b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/>
            </a:r>
            <a:b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9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4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3" y="0"/>
            <a:ext cx="9351433" cy="7013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4"/>
            <a:ext cx="9296400" cy="874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3" y="-50800"/>
            <a:ext cx="9351433" cy="6899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5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   Найвища точка Північних Аппалачів – гора Вашингтон у Білих горах. Висота її 1916 м. Далі на північ гори знижуються і переходять у плоскогір'я, над якими </a:t>
            </a:r>
            <a:r>
              <a:rPr lang="uk-UA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височать</a:t>
            </a: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 окремі останці, наприклад гора </a:t>
            </a:r>
            <a:r>
              <a:rPr lang="uk-UA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Монаднок</a:t>
            </a: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 до 1000 м заввишки. </a:t>
            </a:r>
            <a:b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</a:b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   На узбережжі Атлантичного океану гірські хребти вклинюються й утворюють ряд півостровів з малими і великими затоками. Між півостровом Нова Шотландія і материком знаходиться затока </a:t>
            </a:r>
            <a:r>
              <a:rPr lang="uk-UA" u="sng" dirty="0" err="1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Фанді</a:t>
            </a:r>
            <a: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  <a:t>, відома найбільшими в світі припливами (до 18 м). </a:t>
            </a:r>
            <a:br>
              <a:rPr lang="uk-UA" u="sng" dirty="0">
                <a:solidFill>
                  <a:srgbClr val="008080"/>
                </a:solidFill>
                <a:latin typeface="Verdana"/>
                <a:ea typeface="Times New Roman"/>
                <a:cs typeface="Times New Roman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71581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564904"/>
            <a:ext cx="7924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8800" dirty="0" smtClean="0"/>
              <a:t>  </a:t>
            </a:r>
            <a:r>
              <a:rPr lang="uk-UA" sz="8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Гора </a:t>
            </a:r>
            <a:r>
              <a:rPr lang="uk-UA" sz="8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</a:t>
            </a:r>
            <a:r>
              <a:rPr lang="uk-UA" sz="8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ашингтон</a:t>
            </a:r>
            <a:endParaRPr lang="uk-UA" sz="8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Василь.Home\Desktop\3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" y="29121"/>
            <a:ext cx="4525264" cy="426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силь.Home\Desktop\1204354814_0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69" y="-1"/>
            <a:ext cx="4559532" cy="429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асиль.Home\Desktop\x_4fb705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47" y="3645024"/>
            <a:ext cx="4990431" cy="3326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асиль.Home\Desktop\8c995a0b8a31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0277"/>
            <a:ext cx="4410298" cy="3307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88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509" y="2636912"/>
            <a:ext cx="6840760" cy="114300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uk-UA" sz="8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кордильєри</a:t>
            </a:r>
            <a:endParaRPr lang="uk-UA" sz="8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44408" y="5517232"/>
            <a:ext cx="289992" cy="197768"/>
          </a:xfrm>
        </p:spPr>
        <p:txBody>
          <a:bodyPr>
            <a:normAutofit fontScale="47500" lnSpcReduction="20000"/>
          </a:bodyPr>
          <a:lstStyle/>
          <a:p>
            <a:endParaRPr lang="uk-UA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2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351">
        <p14:prism isContent="1" isInverted="1"/>
      </p:transition>
    </mc:Choice>
    <mc:Fallback xmlns="">
      <p:transition spd="slow" advTm="2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36242699"/>
              </p:ext>
            </p:extLst>
          </p:nvPr>
        </p:nvGraphicFramePr>
        <p:xfrm>
          <a:off x="179512" y="2204864"/>
          <a:ext cx="8964488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244"/>
                <a:gridCol w="4482244"/>
              </a:tblGrid>
              <a:tr h="701040">
                <a:tc>
                  <a:txBody>
                    <a:bodyPr/>
                    <a:lstStyle/>
                    <a:p>
                      <a:r>
                        <a:rPr lang="uk-UA" sz="40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Розташування</a:t>
                      </a:r>
                      <a:endParaRPr lang="uk-UA" sz="40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aseline="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США,Канада,</a:t>
                      </a:r>
                      <a:r>
                        <a:rPr lang="uk-UA" sz="36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Мексика</a:t>
                      </a:r>
                      <a:endParaRPr lang="uk-UA" sz="36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</a:tr>
              <a:tr h="672440">
                <a:tc>
                  <a:txBody>
                    <a:bodyPr/>
                    <a:lstStyle/>
                    <a:p>
                      <a:r>
                        <a:rPr lang="uk-UA" sz="40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Довжина</a:t>
                      </a:r>
                      <a:endParaRPr lang="uk-UA" sz="40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  <a:ea typeface="Times New Roman"/>
                        </a:rPr>
                        <a:t>більше 7 тис. </a:t>
                      </a:r>
                      <a:r>
                        <a:rPr lang="uk-UA" sz="3600" i="1" dirty="0" smtClean="0">
                          <a:solidFill>
                            <a:schemeClr val="bg1"/>
                          </a:solidFill>
                          <a:effectLst/>
                          <a:latin typeface="Gabriola" pitchFamily="82" charset="0"/>
                          <a:ea typeface="Times New Roman"/>
                        </a:rPr>
                        <a:t>км</a:t>
                      </a:r>
                      <a:endParaRPr lang="uk-UA" sz="36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40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Ширина</a:t>
                      </a:r>
                      <a:endParaRPr lang="uk-UA" sz="40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800-1600</a:t>
                      </a:r>
                      <a:r>
                        <a:rPr lang="uk-UA" sz="4000" baseline="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 км</a:t>
                      </a:r>
                      <a:endParaRPr lang="uk-UA" sz="40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40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Найвища точка</a:t>
                      </a:r>
                      <a:endParaRPr lang="uk-UA" sz="40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dirty="0" smtClean="0">
                          <a:solidFill>
                            <a:schemeClr val="bg1"/>
                          </a:solidFill>
                          <a:latin typeface="Gabriola" pitchFamily="82" charset="0"/>
                        </a:rPr>
                        <a:t>Г. Мак-Кінлі-6193 м</a:t>
                      </a:r>
                      <a:endParaRPr lang="uk-UA" sz="4000" dirty="0">
                        <a:solidFill>
                          <a:schemeClr val="bg1"/>
                        </a:solidFill>
                        <a:latin typeface="Gabriola" pitchFamily="8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828584" y="4941168"/>
            <a:ext cx="45719" cy="792088"/>
          </a:xfrm>
        </p:spPr>
        <p:txBody>
          <a:bodyPr/>
          <a:lstStyle/>
          <a:p>
            <a:endParaRPr lang="uk-UA" sz="1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76" y="1624408"/>
            <a:ext cx="5712447" cy="40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" y="257619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57619"/>
            <a:ext cx="160337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82" y="2276872"/>
            <a:ext cx="18526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47490" y="1803698"/>
            <a:ext cx="1384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err="1">
                <a:solidFill>
                  <a:srgbClr val="FFC000"/>
                </a:solidFill>
              </a:rPr>
              <a:t>Руаль</a:t>
            </a:r>
            <a:r>
              <a:rPr lang="uk-UA" sz="1400" dirty="0">
                <a:solidFill>
                  <a:srgbClr val="FFC000"/>
                </a:solidFill>
              </a:rPr>
              <a:t> Амундсен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9525" y="3789040"/>
            <a:ext cx="150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solidFill>
                  <a:srgbClr val="FFC000"/>
                </a:solidFill>
              </a:rPr>
              <a:t>Христофор Колумб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472" y="1809654"/>
            <a:ext cx="147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FFC000"/>
                </a:solidFill>
              </a:rPr>
              <a:t>Вітус</a:t>
            </a:r>
            <a:r>
              <a:rPr lang="uk-UA" dirty="0" smtClean="0">
                <a:solidFill>
                  <a:srgbClr val="FFC000"/>
                </a:solidFill>
              </a:rPr>
              <a:t> </a:t>
            </a:r>
            <a:r>
              <a:rPr lang="uk-UA" dirty="0">
                <a:solidFill>
                  <a:srgbClr val="FFC000"/>
                </a:solidFill>
              </a:rPr>
              <a:t>Беринг</a:t>
            </a:r>
          </a:p>
        </p:txBody>
      </p:sp>
    </p:spTree>
    <p:extLst>
      <p:ext uri="{BB962C8B-B14F-4D97-AF65-F5344CB8AC3E}">
        <p14:creationId xmlns:p14="http://schemas.microsoft.com/office/powerpoint/2010/main" val="18724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D:\кордільєри\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24" y="0"/>
            <a:ext cx="9354895" cy="664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D:\кордільєри\1261754024_d4eef2eee3f0e0f4e8ff20caeeebf3ece1e8e82e20c1f0e8f2e0edf1eae0ff20caeeebf3ece1e8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9745">
            <a:off x="-262244" y="-872161"/>
            <a:ext cx="9127378" cy="7817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D:\кордільєри\geo_andy3_n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" y="-25188"/>
            <a:ext cx="9145582" cy="71558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ордільєри\image3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37" y="0"/>
            <a:ext cx="9586880" cy="6525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ордільєри\kordyljery_svitano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703" y="-963488"/>
            <a:ext cx="9680835" cy="782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ордільєри\загруженное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12" y="332656"/>
            <a:ext cx="6237981" cy="46968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3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702" y="-233332"/>
            <a:ext cx="9873546" cy="7405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27582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24800" cy="2583160"/>
          </a:xfrm>
          <a:solidFill>
            <a:srgbClr val="FF0000"/>
          </a:solidFill>
        </p:spPr>
        <p:txBody>
          <a:bodyPr/>
          <a:lstStyle/>
          <a:p>
            <a:r>
              <a:rPr lang="uk-UA" sz="2400" dirty="0" smtClean="0">
                <a:solidFill>
                  <a:schemeClr val="bg1"/>
                </a:solidFill>
              </a:rPr>
              <a:t>Виконали учні 7 класу </a:t>
            </a:r>
            <a:r>
              <a:rPr lang="uk-UA" sz="3600" dirty="0" err="1" smtClean="0">
                <a:solidFill>
                  <a:schemeClr val="bg1"/>
                </a:solidFill>
              </a:rPr>
              <a:t>нвк</a:t>
            </a:r>
            <a:r>
              <a:rPr lang="uk-UA" sz="3600" dirty="0" smtClean="0">
                <a:solidFill>
                  <a:schemeClr val="bg1"/>
                </a:solidFill>
              </a:rPr>
              <a:t> ( </a:t>
            </a:r>
            <a:r>
              <a:rPr lang="uk-UA" sz="3600" dirty="0" err="1" smtClean="0">
                <a:solidFill>
                  <a:schemeClr val="bg1"/>
                </a:solidFill>
              </a:rPr>
              <a:t>сзш</a:t>
            </a:r>
            <a:r>
              <a:rPr lang="uk-UA" sz="3600" dirty="0" smtClean="0">
                <a:solidFill>
                  <a:schemeClr val="bg1"/>
                </a:solidFill>
              </a:rPr>
              <a:t> </a:t>
            </a:r>
            <a:r>
              <a:rPr lang="uk-UA" sz="3600" dirty="0" err="1" smtClean="0">
                <a:solidFill>
                  <a:schemeClr val="bg1"/>
                </a:solidFill>
              </a:rPr>
              <a:t>іі</a:t>
            </a:r>
            <a:r>
              <a:rPr lang="uk-UA" sz="2800" dirty="0" err="1" smtClean="0">
                <a:solidFill>
                  <a:schemeClr val="bg1"/>
                </a:solidFill>
              </a:rPr>
              <a:t>ст</a:t>
            </a:r>
            <a:r>
              <a:rPr lang="uk-UA" sz="4400" dirty="0" err="1" smtClean="0">
                <a:solidFill>
                  <a:schemeClr val="bg1"/>
                </a:solidFill>
              </a:rPr>
              <a:t>.-</a:t>
            </a:r>
            <a:r>
              <a:rPr lang="uk-UA" sz="4400" dirty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ліцей</a:t>
            </a:r>
            <a:r>
              <a:rPr lang="uk-UA" sz="4000" dirty="0" smtClean="0">
                <a:solidFill>
                  <a:schemeClr val="bg1"/>
                </a:solidFill>
              </a:rPr>
              <a:t>)</a:t>
            </a:r>
            <a:r>
              <a:rPr lang="uk-UA" sz="2400" dirty="0" smtClean="0">
                <a:solidFill>
                  <a:schemeClr val="bg1"/>
                </a:solidFill>
              </a:rPr>
              <a:t>: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/>
              <a:t/>
            </a:r>
            <a:br>
              <a:rPr lang="uk-UA" sz="2400" dirty="0"/>
            </a:br>
            <a:endParaRPr lang="uk-UA" sz="28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2780928"/>
            <a:ext cx="7924800" cy="280831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uk-UA" sz="2800" dirty="0" err="1" smtClean="0">
                <a:solidFill>
                  <a:srgbClr val="FF0000"/>
                </a:solidFill>
              </a:rPr>
              <a:t>Галак</a:t>
            </a:r>
            <a:r>
              <a:rPr lang="uk-UA" sz="2800" dirty="0" smtClean="0">
                <a:solidFill>
                  <a:srgbClr val="FF0000"/>
                </a:solidFill>
              </a:rPr>
              <a:t> Богдан </a:t>
            </a:r>
          </a:p>
          <a:p>
            <a:r>
              <a:rPr lang="uk-UA" sz="2800" dirty="0" smtClean="0">
                <a:solidFill>
                  <a:srgbClr val="FF0000"/>
                </a:solidFill>
              </a:rPr>
              <a:t>Мацьків Іван</a:t>
            </a:r>
          </a:p>
          <a:p>
            <a:r>
              <a:rPr lang="uk-UA" sz="2800" dirty="0" smtClean="0">
                <a:solidFill>
                  <a:srgbClr val="FF0000"/>
                </a:solidFill>
              </a:rPr>
              <a:t>Наконечний Андрій</a:t>
            </a:r>
          </a:p>
          <a:p>
            <a:r>
              <a:rPr lang="uk-UA" sz="2800" dirty="0" err="1" smtClean="0">
                <a:solidFill>
                  <a:srgbClr val="FF0000"/>
                </a:solidFill>
              </a:rPr>
              <a:t>Сухомлин</a:t>
            </a:r>
            <a:r>
              <a:rPr lang="uk-UA" sz="2800" dirty="0" smtClean="0">
                <a:solidFill>
                  <a:srgbClr val="FF0000"/>
                </a:solidFill>
              </a:rPr>
              <a:t> Назар</a:t>
            </a:r>
          </a:p>
          <a:p>
            <a:r>
              <a:rPr lang="uk-UA" sz="2800" dirty="0" err="1" smtClean="0">
                <a:solidFill>
                  <a:srgbClr val="FF0000"/>
                </a:solidFill>
              </a:rPr>
              <a:t>Шибіко</a:t>
            </a:r>
            <a:r>
              <a:rPr lang="uk-UA" sz="2800" dirty="0" smtClean="0">
                <a:solidFill>
                  <a:srgbClr val="FF0000"/>
                </a:solidFill>
              </a:rPr>
              <a:t> Василь</a:t>
            </a:r>
          </a:p>
        </p:txBody>
      </p:sp>
    </p:spTree>
    <p:extLst>
      <p:ext uri="{BB962C8B-B14F-4D97-AF65-F5344CB8AC3E}">
        <p14:creationId xmlns:p14="http://schemas.microsoft.com/office/powerpoint/2010/main" val="7334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49080"/>
            <a:ext cx="7611616" cy="150304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rgbClr val="FF99CC"/>
                </a:solidFill>
              </a:rPr>
              <a:t>        </a:t>
            </a:r>
            <a:r>
              <a:rPr lang="uk-UA" sz="2400" dirty="0" smtClean="0">
                <a:solidFill>
                  <a:srgbClr val="FF99CC"/>
                </a:solidFill>
                <a:cs typeface="DilleniaUPC" pitchFamily="18" charset="-34"/>
              </a:rPr>
              <a:t>1</a:t>
            </a:r>
            <a:r>
              <a:rPr lang="uk-UA" sz="2400" dirty="0" smtClean="0">
                <a:solidFill>
                  <a:srgbClr val="FF99CC"/>
                </a:solidFill>
                <a:latin typeface="Lucida Console" pitchFamily="49" charset="0"/>
                <a:cs typeface="DilleniaUPC" pitchFamily="18" charset="-34"/>
              </a:rPr>
              <a:t>867 рік  США купили півострів Аляска в Росії</a:t>
            </a:r>
            <a:endParaRPr lang="uk-UA" sz="2400" dirty="0">
              <a:solidFill>
                <a:srgbClr val="FF99CC"/>
              </a:solidFill>
              <a:latin typeface="Lucida Console" pitchFamily="49" charset="0"/>
              <a:cs typeface="DilleniaUPC" pitchFamily="18" charset="-34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26344415"/>
              </p:ext>
            </p:extLst>
          </p:nvPr>
        </p:nvGraphicFramePr>
        <p:xfrm>
          <a:off x="539552" y="692696"/>
          <a:ext cx="7467600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520"/>
                <a:gridCol w="587308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Х ст. 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Вікінги (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Ерік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uk-UA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Рауді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) (о.</a:t>
                      </a:r>
                      <a:r>
                        <a:rPr lang="uk-UA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alatino Linotype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8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alatino Linotype"/>
                          <a:ea typeface="Times New Roman"/>
                          <a:cs typeface="Times New Roman"/>
                        </a:rPr>
                        <a:t>Ґренландія</a:t>
                      </a:r>
                      <a:r>
                        <a:rPr lang="uk-UA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alatino Linotype"/>
                          <a:ea typeface="Times New Roman"/>
                          <a:cs typeface="Times New Roman"/>
                        </a:rPr>
                        <a:t>)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12.10.1492 р.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Христофор Колумб – офіційне відкриття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XV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ст. 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Італ. Джон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uk-UA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Кабот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- відкрив о. Ньюфаундленд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XV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І</a:t>
                      </a:r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ст. 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Фр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 Жак Картьє: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досяг затоки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св.Лаврентія</a:t>
                      </a:r>
                      <a:endParaRPr lang="uk-UA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засноване поселення з назвою Канада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XV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І-</a:t>
                      </a:r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XV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ІІІ</a:t>
                      </a:r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ст. 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англ. Джон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Девіс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, Генрі Гудзон, Вільям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Баффін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, 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Александр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Маккензі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досліджували пн. і </a:t>
                      </a:r>
                      <a:r>
                        <a:rPr lang="uk-UA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пн.сх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. материка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XV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ІІІ ст.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рос.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Вітус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Берінг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, Олексій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Чириков</a:t>
                      </a: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, Григорій </a:t>
                      </a:r>
                      <a:r>
                        <a:rPr lang="uk-UA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Шеліхов</a:t>
                      </a:r>
                      <a:endParaRPr lang="uk-UA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uk-UA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досліджували</a:t>
                      </a:r>
                      <a:r>
                        <a:rPr lang="uk-UA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 Тихоокеанське узбережжя.</a:t>
                      </a:r>
                      <a:endParaRPr lang="uk-UA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3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1011</Words>
  <Application>Microsoft Office PowerPoint</Application>
  <PresentationFormat>Экран (4:3)</PresentationFormat>
  <Paragraphs>426</Paragraphs>
  <Slides>82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82</vt:i4>
      </vt:variant>
    </vt:vector>
  </HeadingPairs>
  <TitlesOfParts>
    <vt:vector size="88" baseType="lpstr">
      <vt:lpstr>Горизонт</vt:lpstr>
      <vt:lpstr>Аспект</vt:lpstr>
      <vt:lpstr>Воздушный поток</vt:lpstr>
      <vt:lpstr>1_Аспект</vt:lpstr>
      <vt:lpstr>1_Воздушный поток</vt:lpstr>
      <vt:lpstr>NewsPrint</vt:lpstr>
      <vt:lpstr>ПІВНІЧНА АМЕРИКА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1867 рік  США купили півострів Аляска в Росії</vt:lpstr>
      <vt:lpstr>   Рельєф</vt:lpstr>
      <vt:lpstr>                       геологічна                            будова </vt:lpstr>
      <vt:lpstr>  Корисні копалини  </vt:lpstr>
      <vt:lpstr>Презентация PowerPoint</vt:lpstr>
      <vt:lpstr>Презентация PowerPoint</vt:lpstr>
      <vt:lpstr>Презентация PowerPoint</vt:lpstr>
      <vt:lpstr>      Клімат  </vt:lpstr>
      <vt:lpstr>Презентация PowerPoint</vt:lpstr>
      <vt:lpstr>Презентация PowerPoint</vt:lpstr>
      <vt:lpstr>Презентация PowerPoint</vt:lpstr>
      <vt:lpstr>  Льодовики  </vt:lpstr>
      <vt:lpstr>Презентация PowerPoint</vt:lpstr>
      <vt:lpstr>     Внутрішні води                              Північної Америки </vt:lpstr>
      <vt:lpstr>Презентация PowerPoint</vt:lpstr>
      <vt:lpstr>Природне районування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Білий Ведмідь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ФЛОРА </vt:lpstr>
      <vt:lpstr>Презентация PowerPoint</vt:lpstr>
      <vt:lpstr>НАСЕЛЕННЯ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політична карта північної америки</vt:lpstr>
      <vt:lpstr>У Північній Америці проживає 8 %населення світу , переважно європеоїдної раси, а також негри й індіанці. Значні території безлюдні (переважно на півночі Канади), найгустіше населені Бермудські острови і північно-східне узбережжя США. Три четверті населення Північної Америки проживає в містах; найбільші міські агломерації: </vt:lpstr>
      <vt:lpstr>                   Північна Америка</vt:lpstr>
      <vt:lpstr>Центральна америка</vt:lpstr>
      <vt:lpstr>Карибське море</vt:lpstr>
      <vt:lpstr>Презентация PowerPoint</vt:lpstr>
      <vt:lpstr>Статуя свободи</vt:lpstr>
      <vt:lpstr>Презентация PowerPoint</vt:lpstr>
      <vt:lpstr>                   Північне сяйво </vt:lpstr>
      <vt:lpstr>Національні парки</vt:lpstr>
      <vt:lpstr>Презентация PowerPoint</vt:lpstr>
      <vt:lpstr> Великий каньйон Колорадо </vt:lpstr>
      <vt:lpstr>Презентация PowerPoint</vt:lpstr>
      <vt:lpstr>Презентация PowerPoint</vt:lpstr>
      <vt:lpstr>Ніагарський   водоспад </vt:lpstr>
      <vt:lpstr>Презентация PowerPoint</vt:lpstr>
      <vt:lpstr>висота 53м     </vt:lpstr>
      <vt:lpstr> </vt:lpstr>
      <vt:lpstr>Великі Американські озера </vt:lpstr>
      <vt:lpstr>Презентация PowerPoint</vt:lpstr>
      <vt:lpstr> </vt:lpstr>
      <vt:lpstr>Канадські скелясті гори </vt:lpstr>
      <vt:lpstr>Презентация PowerPoint</vt:lpstr>
      <vt:lpstr>Презентация PowerPoint</vt:lpstr>
      <vt:lpstr>Презентация PowerPoint</vt:lpstr>
      <vt:lpstr>Клімат </vt:lpstr>
      <vt:lpstr>Гори Аппалачі </vt:lpstr>
      <vt:lpstr>Презентация PowerPoint</vt:lpstr>
      <vt:lpstr>Презентация PowerPoint</vt:lpstr>
      <vt:lpstr>Презентация PowerPoint</vt:lpstr>
      <vt:lpstr>Презентация PowerPoint</vt:lpstr>
      <vt:lpstr>кордильєри</vt:lpstr>
      <vt:lpstr>Презентация PowerPoint</vt:lpstr>
      <vt:lpstr>Презентация PowerPoint</vt:lpstr>
      <vt:lpstr>Презентация PowerPoint</vt:lpstr>
      <vt:lpstr>Виконали учні 7 класу нвк ( сзш ііст.- ліцей):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Північна Америка</dc:title>
  <dc:creator>Василь</dc:creator>
  <cp:lastModifiedBy>Василь</cp:lastModifiedBy>
  <cp:revision>124</cp:revision>
  <dcterms:created xsi:type="dcterms:W3CDTF">2012-03-06T13:43:01Z</dcterms:created>
  <dcterms:modified xsi:type="dcterms:W3CDTF">2012-05-25T09:54:06Z</dcterms:modified>
</cp:coreProperties>
</file>