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9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D70DD-B345-4D4C-B793-82E9796EE24F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B21C-FC93-49B8-A9C1-E35154996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277A-0A9F-44FE-85BE-4DD848F9F227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CBC1-9829-4900-85C6-77F145CD6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40D14-24B0-4D2A-B414-05550BDA5690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50785-788D-4AFC-8FBE-D23B30DA3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C09E-20C9-487F-B706-A0F21EE8FF9A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67B1-3B15-4BBC-89E5-5FBD6830F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42C5-6BC6-40A9-A165-51BC7339645B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AAE38-EC72-4D25-B150-27B324AE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B2D6E-8991-441A-B7D0-6705F4B5A3DF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F4B6F-13DA-4DB5-947C-640287F86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4E3DA-8961-4A8B-ADC8-B4224262DC1C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8E81-0204-4FFB-A36B-DFEA43CF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A396A-328B-4130-B87F-C06A729EAC12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9AC50-79AD-47E6-9C45-DE822FDB3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844E-FDD3-4142-AE4C-87A21277EACD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24C-6D73-4FC4-80C3-61B57D941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D090-5FA5-4A28-B6D3-4017B0233D7F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2BB38-76E9-4F56-9322-4D0CA28DB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FA6FD-AEFC-4FE6-99D0-10E473C55506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6E96-182D-4902-99EF-D1E305235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A3C68676-B3DE-4796-89C9-20224E3EA446}" type="datetimeFigureOut">
              <a:rPr lang="ru-RU"/>
              <a:pPr>
                <a:defRPr/>
              </a:pPr>
              <a:t>29.04.2014</a:t>
            </a:fld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89A286-5BEE-47EC-9F12-8C6C7DAC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>
                  <a:defRPr/>
                </a:pPr>
                <a:endParaRPr lang="ru-RU"/>
              </a:p>
            </p:txBody>
          </p:sp>
        </p:grp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286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1752600"/>
            <a:ext cx="7772400" cy="143192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 anchorCtr="1"/>
          <a:lstStyle/>
          <a:p>
            <a:pPr eaLnBrk="1" hangingPunct="1">
              <a:defRPr/>
            </a:pPr>
            <a:r>
              <a:rPr lang="uk-UA" sz="6600" i="1"/>
              <a:t>Розвиток чорної металургії в Україні</a:t>
            </a:r>
            <a:br>
              <a:rPr lang="uk-UA" sz="6600" i="1"/>
            </a:br>
            <a:endParaRPr lang="ru-RU" sz="6600"/>
          </a:p>
        </p:txBody>
      </p:sp>
      <p:sp>
        <p:nvSpPr>
          <p:cNvPr id="13314" name="AutoShape 5" descr="Z"/>
          <p:cNvSpPr>
            <a:spLocks noChangeAspect="1" noChangeArrowheads="1"/>
          </p:cNvSpPr>
          <p:nvPr/>
        </p:nvSpPr>
        <p:spPr bwMode="auto">
          <a:xfrm>
            <a:off x="3386138" y="2466975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315" name="Rectangle -10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Arial" charset="0"/>
            </a:endParaRPr>
          </a:p>
        </p:txBody>
      </p:sp>
      <p:sp>
        <p:nvSpPr>
          <p:cNvPr id="13316" name="AutoShape 7" descr="9k="/>
          <p:cNvSpPr>
            <a:spLocks noChangeAspect="1" noChangeArrowheads="1"/>
          </p:cNvSpPr>
          <p:nvPr/>
        </p:nvSpPr>
        <p:spPr bwMode="auto">
          <a:xfrm>
            <a:off x="3324225" y="25146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13317" name="Picture 7" descr="1c9f2156482980dabb0bc89a5bbbf08b4512ac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0480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 descr="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130" y="2310679"/>
            <a:ext cx="4862286" cy="356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ANd9GcQnTFAToco51mNy29sRIneXybxdd3g7iatK8dCJhwK5QSQLqoh-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43434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"/>
            <a:ext cx="8686800" cy="3429000"/>
          </a:xfrm>
          <a:solidFill>
            <a:srgbClr val="333399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rgbClr val="FFFFFF"/>
                </a:solidFill>
              </a:rPr>
              <a:t>Приазовський металургійний район</a:t>
            </a:r>
            <a:r>
              <a:rPr lang="uk-UA" sz="2800" b="1" smtClean="0">
                <a:solidFill>
                  <a:srgbClr val="FFFFFF"/>
                </a:solidFill>
              </a:rPr>
              <a:t> виник на перехресті шляхів з Керченського півострова і Донбасу. В цьому районі центром виробництва чорних металів є Маріуполь.</a:t>
            </a:r>
          </a:p>
          <a:p>
            <a:pPr eaLnBrk="1" hangingPunct="1"/>
            <a:r>
              <a:rPr lang="uk-UA" sz="2800" b="1" smtClean="0">
                <a:solidFill>
                  <a:srgbClr val="FFFFFF"/>
                </a:solidFill>
              </a:rPr>
              <a:t>Крім цих районів, майже в кожному обласному центрі відбувається вторинна обробка чорних металів (переробка металобрухту).</a:t>
            </a:r>
            <a:endParaRPr lang="ru-RU" sz="2800" b="1" smtClean="0">
              <a:solidFill>
                <a:srgbClr val="FFFFFF"/>
              </a:solidFill>
            </a:endParaRPr>
          </a:p>
        </p:txBody>
      </p:sp>
      <p:pic>
        <p:nvPicPr>
          <p:cNvPr id="23555" name="Picture 5" descr="metalu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6576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4038600"/>
            <a:ext cx="8839200" cy="2667000"/>
          </a:xfrm>
          <a:solidFill>
            <a:srgbClr val="003366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>
                <a:solidFill>
                  <a:srgbClr val="FFFFFF"/>
                </a:solidFill>
              </a:rPr>
              <a:t>Таким чином в чорній металургії України особливу роль відіграє </a:t>
            </a:r>
            <a:r>
              <a:rPr lang="uk-UA" sz="2800" b="1" i="1">
                <a:solidFill>
                  <a:srgbClr val="FFFFFF"/>
                </a:solidFill>
              </a:rPr>
              <a:t>транспортний чинник</a:t>
            </a:r>
            <a:r>
              <a:rPr lang="uk-UA" sz="2800" b="1">
                <a:solidFill>
                  <a:srgbClr val="FFFFFF"/>
                </a:solidFill>
              </a:rPr>
              <a:t>. Тобто залізну руду Придніпров’я відправляють до Донбасу, а натомість повертають коксівне вугілля. Це дозволяє одночасно організувати виробництво в двох металургійних районах.</a:t>
            </a:r>
            <a:endParaRPr lang="ru-RU" sz="2800" b="1">
              <a:solidFill>
                <a:srgbClr val="FFFFFF"/>
              </a:solidFill>
            </a:endParaRPr>
          </a:p>
        </p:txBody>
      </p:sp>
      <p:pic>
        <p:nvPicPr>
          <p:cNvPr id="22530" name="Picture 4" descr="imgdes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762000"/>
            <a:ext cx="57912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picturecontent-pid-15b17-et-69576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876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ANd9GcQPW0Xj82kt6-Y_o6dF350pvP0KD3AtcoCak7ffyU-rX96taT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"/>
            <a:ext cx="41148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 descr="ANd9GcRsxB_HEvvABP81fjUmeMILU151ktES4z7DSvE5cAgH9TstFKla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3733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762000"/>
            <a:ext cx="4191000" cy="5410200"/>
          </a:xfrm>
          <a:solidFill>
            <a:srgbClr val="333399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Таким чином чорна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металургія в Україні добре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розвинена. Разом з тим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підприємства металургії є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основним стаціонарним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джерелом забруднення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атмосфери. Вони викидають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в атмосферу оксиди азоту і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сірчистий газ. Крім того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значні земельні площі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доводиться вилучати під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звалища промислових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smtClean="0">
                <a:solidFill>
                  <a:srgbClr val="FFFFFF"/>
                </a:solidFill>
                <a:effectLst/>
              </a:rPr>
              <a:t>відходів.</a:t>
            </a:r>
            <a:endParaRPr lang="ru-RU" sz="2400" b="1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24580" name="Picture 7" descr="%D0%92%D0%B8%D1%80%D0%BE%D0%B1%D0%BD%D0%B8%D1%86%D1%82%D0%B2%D0%BE_%D1%87%D0%B0%D0%B2%D1%83%D0%BD%D1%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209800"/>
            <a:ext cx="373380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5603" name="Picture 5" descr="Stal%207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52600" y="4572000"/>
            <a:ext cx="55641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000" b="1"/>
              <a:t>Виконала :</a:t>
            </a:r>
            <a:br>
              <a:rPr lang="uk-UA" sz="4000" b="1"/>
            </a:br>
            <a:r>
              <a:rPr lang="uk-UA" sz="4000" b="1"/>
              <a:t>учениця 10 класу </a:t>
            </a:r>
            <a:br>
              <a:rPr lang="uk-UA" sz="4000" b="1"/>
            </a:br>
            <a:r>
              <a:rPr lang="uk-UA" sz="4000" b="1"/>
              <a:t>Тульчевська Марія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uk-UA" i="1"/>
              <a:t>Чорна металургія</a:t>
            </a:r>
            <a:r>
              <a:rPr lang="ru-RU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763000" cy="3048000"/>
          </a:xfrm>
          <a:solidFill>
            <a:srgbClr val="993300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>
                <a:solidFill>
                  <a:srgbClr val="FFFFFF"/>
                </a:solidFill>
              </a:rPr>
              <a:t>складна галузь з різними за організацією і технологією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>
                <a:solidFill>
                  <a:srgbClr val="FFFFFF"/>
                </a:solidFill>
              </a:rPr>
              <a:t>виробництвами. Це – видобуток і збагачення залізної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>
                <a:solidFill>
                  <a:srgbClr val="FFFFFF"/>
                </a:solidFill>
              </a:rPr>
              <a:t>руди, спікання її в агломерат; виплавка чавуну, сталі,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>
                <a:solidFill>
                  <a:srgbClr val="FFFFFF"/>
                </a:solidFill>
              </a:rPr>
              <a:t>виробництво прокату; виробництво феросплавів,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>
                <a:solidFill>
                  <a:srgbClr val="FFFFFF"/>
                </a:solidFill>
              </a:rPr>
              <a:t>виплавка електросталі й сплавів, порошкова металургія;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sz="2800">
                <a:solidFill>
                  <a:srgbClr val="FFFFFF"/>
                </a:solidFill>
              </a:rPr>
              <a:t>виробництво флюсових вапняків, вогнетривів, коксу.</a:t>
            </a:r>
            <a:r>
              <a:rPr lang="ru-RU" sz="28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4339" name="Picture 7" descr="chug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onte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ANd9GcQu6kH0Bs1Bt9dyE_2rmrB5rW-OU9tltFIeAZWlw6w5LHaO-gZ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1595" y="4451866"/>
            <a:ext cx="3672086" cy="2251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topic_img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" y="2614612"/>
            <a:ext cx="4762501" cy="3552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5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81000"/>
            <a:ext cx="8763000" cy="2057400"/>
          </a:xfrm>
          <a:solidFill>
            <a:schemeClr val="bg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b="1" smtClean="0">
                <a:effectLst/>
              </a:rPr>
              <a:t>Сировиною для чорної металургії є </a:t>
            </a:r>
            <a:r>
              <a:rPr lang="uk-UA" b="1" i="1" smtClean="0">
                <a:effectLst/>
              </a:rPr>
              <a:t>залізні </a:t>
            </a:r>
            <a:r>
              <a:rPr lang="uk-UA" b="1" smtClean="0">
                <a:effectLst/>
              </a:rPr>
              <a:t>та</a:t>
            </a:r>
            <a:endParaRPr lang="uk-UA" b="1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b="1" i="1" smtClean="0">
                <a:effectLst/>
              </a:rPr>
              <a:t>манганові руди</a:t>
            </a:r>
            <a:r>
              <a:rPr lang="uk-UA" b="1" smtClean="0">
                <a:effectLst/>
              </a:rPr>
              <a:t>. Як паливо використовується </a:t>
            </a:r>
            <a:endParaRPr lang="uk-UA" b="1" smtClean="0">
              <a:effectLst/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b="1" i="1" smtClean="0">
                <a:effectLst/>
              </a:rPr>
              <a:t>кокс</a:t>
            </a:r>
            <a:r>
              <a:rPr lang="uk-UA" b="1" smtClean="0">
                <a:effectLst/>
              </a:rPr>
              <a:t> – результат переробки коксівного вугілля.</a:t>
            </a:r>
            <a:r>
              <a:rPr lang="uk-UA" sz="2800" b="1" smtClean="0">
                <a:effectLst/>
              </a:rPr>
              <a:t> </a:t>
            </a:r>
            <a:endParaRPr lang="ru-RU" sz="2800" b="1" smtClean="0">
              <a:effectLst/>
            </a:endParaRPr>
          </a:p>
        </p:txBody>
      </p:sp>
      <p:pic>
        <p:nvPicPr>
          <p:cNvPr id="15363" name="Picture 4" descr="0810_huoqiu-iron-ore-mine_416x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341" y="307263"/>
            <a:ext cx="9131318" cy="2660464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>
              <a:lnSpc>
                <a:spcPct val="90000"/>
              </a:lnSpc>
              <a:buSzPct val="120000"/>
              <a:buFontTx/>
              <a:buNone/>
            </a:pPr>
            <a:r>
              <a:rPr lang="uk-UA" sz="2400" smtClean="0">
                <a:latin typeface="Tahoma" pitchFamily="34" charset="0"/>
              </a:rPr>
              <a:t>Чорна металургія </a:t>
            </a:r>
            <a:r>
              <a:rPr lang="uk-UA" sz="2400" i="1" smtClean="0">
                <a:latin typeface="Tahoma" pitchFamily="34" charset="0"/>
              </a:rPr>
              <a:t>є матеріаломісткою галуззю</a:t>
            </a:r>
            <a:r>
              <a:rPr lang="uk-UA" sz="2400" smtClean="0">
                <a:latin typeface="Tahoma" pitchFamily="34" charset="0"/>
              </a:rPr>
              <a:t>, що</a:t>
            </a:r>
          </a:p>
          <a:p>
            <a:pPr algn="ctr" eaLnBrk="1" hangingPunct="1">
              <a:lnSpc>
                <a:spcPct val="90000"/>
              </a:lnSpc>
              <a:buSzPct val="120000"/>
              <a:buFontTx/>
              <a:buNone/>
            </a:pPr>
            <a:r>
              <a:rPr lang="uk-UA" sz="2400" smtClean="0">
                <a:latin typeface="Tahoma" pitchFamily="34" charset="0"/>
              </a:rPr>
              <a:t>використовує близько 30% палива, 20% електроенергії, 95%</a:t>
            </a:r>
          </a:p>
          <a:p>
            <a:pPr algn="ctr" eaLnBrk="1" hangingPunct="1">
              <a:lnSpc>
                <a:spcPct val="90000"/>
              </a:lnSpc>
              <a:buSzPct val="120000"/>
              <a:buFontTx/>
              <a:buNone/>
            </a:pPr>
            <a:r>
              <a:rPr lang="uk-UA" sz="2400" smtClean="0">
                <a:latin typeface="Tahoma" pitchFamily="34" charset="0"/>
              </a:rPr>
              <a:t>манганової руди, що видобувається й виробляється в Україні.</a:t>
            </a:r>
          </a:p>
          <a:p>
            <a:pPr algn="ctr" eaLnBrk="1" hangingPunct="1">
              <a:lnSpc>
                <a:spcPct val="90000"/>
              </a:lnSpc>
              <a:buSzPct val="120000"/>
              <a:buFontTx/>
              <a:buNone/>
            </a:pPr>
            <a:r>
              <a:rPr lang="uk-UA" sz="2400" smtClean="0">
                <a:latin typeface="Tahoma" pitchFamily="34" charset="0"/>
              </a:rPr>
              <a:t>Для чорної металургії притаманна висока матеріаломісткість</a:t>
            </a:r>
          </a:p>
          <a:p>
            <a:pPr algn="ctr" eaLnBrk="1" hangingPunct="1">
              <a:lnSpc>
                <a:spcPct val="90000"/>
              </a:lnSpc>
              <a:buSzPct val="120000"/>
              <a:buFontTx/>
              <a:buNone/>
            </a:pPr>
            <a:r>
              <a:rPr lang="uk-UA" sz="2400" smtClean="0">
                <a:latin typeface="Tahoma" pitchFamily="34" charset="0"/>
              </a:rPr>
              <a:t>виробництва, тому підприємства чорної металургії зазвичай</a:t>
            </a:r>
          </a:p>
          <a:p>
            <a:pPr algn="ctr" eaLnBrk="1" hangingPunct="1">
              <a:lnSpc>
                <a:spcPct val="90000"/>
              </a:lnSpc>
              <a:buSzPct val="120000"/>
              <a:buFontTx/>
              <a:buNone/>
            </a:pPr>
            <a:r>
              <a:rPr lang="uk-UA" sz="2400" smtClean="0">
                <a:latin typeface="Tahoma" pitchFamily="34" charset="0"/>
              </a:rPr>
              <a:t>розміщують поблизу сировинних баз та палива</a:t>
            </a:r>
            <a:endParaRPr lang="ru-RU" sz="2400" smtClean="0">
              <a:latin typeface="Tahoma" pitchFamily="34" charset="0"/>
            </a:endParaRPr>
          </a:p>
        </p:txBody>
      </p:sp>
      <p:pic>
        <p:nvPicPr>
          <p:cNvPr id="16388" name="Picture 5" descr="12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7411" name="Picture 5" descr="chorna-ta-kolyorova-metalurgiya-ukrainy-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4572000"/>
            <a:ext cx="6172200" cy="2133600"/>
          </a:xfrm>
          <a:prstGeom prst="rect">
            <a:avLst/>
          </a:prstGeom>
          <a:solidFill>
            <a:schemeClr val="bg2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uk-UA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Родовища залізної руди сконцентровані в Криворізькому і Керченському залізорудних басейнах, Кременчуцькому і Білозерському залізорудних районах. Манганові руди видобувають у Нікопольському басейні.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Black&amp;Color_Metal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"/>
            <a:ext cx="5410200" cy="2590800"/>
          </a:xfrm>
          <a:solidFill>
            <a:schemeClr val="bg2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>
                <a:solidFill>
                  <a:srgbClr val="FFFFFF"/>
                </a:solidFill>
              </a:rPr>
              <a:t>   </a:t>
            </a:r>
            <a:r>
              <a:rPr lang="uk-UA" sz="1800" b="1" i="1">
                <a:solidFill>
                  <a:srgbClr val="FFFFFF"/>
                </a:solidFill>
              </a:rPr>
              <a:t>Головні підприємства</a:t>
            </a:r>
            <a:r>
              <a:rPr lang="uk-UA" sz="1800" b="1">
                <a:solidFill>
                  <a:srgbClr val="FFFFFF"/>
                </a:solidFill>
              </a:rPr>
              <a:t> чорної металургії</a:t>
            </a:r>
            <a:r>
              <a:rPr lang="en-US" sz="1800" b="1">
                <a:solidFill>
                  <a:srgbClr val="FFFFFF"/>
                </a:solidFill>
              </a:rPr>
              <a:t> </a:t>
            </a:r>
            <a:r>
              <a:rPr lang="uk-UA" sz="1800" b="1">
                <a:solidFill>
                  <a:srgbClr val="FFFFFF"/>
                </a:solidFill>
              </a:rPr>
              <a:t>зосереджені у трьох районах: </a:t>
            </a:r>
            <a:endParaRPr lang="en-US" sz="1800" b="1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uk-UA" sz="1800" b="1" i="1">
                <a:solidFill>
                  <a:srgbClr val="FFFFFF"/>
                </a:solidFill>
              </a:rPr>
              <a:t>Донбасі</a:t>
            </a:r>
            <a:r>
              <a:rPr lang="uk-UA" sz="1800" b="1">
                <a:solidFill>
                  <a:srgbClr val="FFFFFF"/>
                </a:solidFill>
              </a:rPr>
              <a:t> (Макіївка, Донецьк, Алчевськ, Харцизьк, Єнакієве, Луганськ, Краматорськ)</a:t>
            </a:r>
            <a:r>
              <a:rPr lang="ru-RU" sz="1800" b="1">
                <a:solidFill>
                  <a:srgbClr val="FFFFFF"/>
                </a:solidFill>
              </a:rPr>
              <a:t>.</a:t>
            </a:r>
            <a:endParaRPr lang="en-US" sz="1800" b="1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uk-UA" sz="1800" b="1" i="1">
                <a:solidFill>
                  <a:srgbClr val="FFFFFF"/>
                </a:solidFill>
              </a:rPr>
              <a:t>Придніпров’ї</a:t>
            </a:r>
            <a:r>
              <a:rPr lang="uk-UA" sz="1800" b="1">
                <a:solidFill>
                  <a:srgbClr val="FFFFFF"/>
                </a:solidFill>
              </a:rPr>
              <a:t> (Дніпропетровськ, Запоріжжя, Кривий Ріг, Нікополь, Дніпродзержинськ).</a:t>
            </a:r>
            <a:endParaRPr lang="en-US" sz="1800" b="1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uk-UA" sz="1800" b="1" i="1">
                <a:solidFill>
                  <a:srgbClr val="FFFFFF"/>
                </a:solidFill>
              </a:rPr>
              <a:t>Приазов’ї </a:t>
            </a:r>
            <a:r>
              <a:rPr lang="uk-UA" sz="1800" b="1">
                <a:solidFill>
                  <a:srgbClr val="FFFFFF"/>
                </a:solidFill>
              </a:rPr>
              <a:t>(Маріуполь).</a:t>
            </a:r>
            <a:endParaRPr lang="ru-RU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9459" name="Picture 5" descr="%D0%A1%D0%BF%D0%BE%D0%B6%D0%B8%D0%B2%D0%B0%D0%BD%D0%BD%D1%8F_%D1%81%D1%82%D0%B0%D0%BB%D1%96_%D0%B2_%D0%A3%D0%BA%D1%80%D0%B0%D1%97%D0%BD%D1%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ANd9GcT460QwleMH4iCETPeLveb99zP4Um6SPLc07yXf9SN2BkQDtj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4800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7" descr="ANd9GcS3O11U5AUCUugwnbEakLKv6MU-swKHnyCspi3jVvp_Q_vG_gxy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41148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839200" cy="3124200"/>
          </a:xfrm>
          <a:solidFill>
            <a:srgbClr val="333399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uk-UA" sz="2800" b="1" i="1" smtClean="0">
                <a:solidFill>
                  <a:srgbClr val="FFFFFF"/>
                </a:solidFill>
              </a:rPr>
              <a:t>Донецький металургійний район</a:t>
            </a:r>
            <a:r>
              <a:rPr lang="uk-UA" sz="2800" b="1" smtClean="0">
                <a:solidFill>
                  <a:srgbClr val="FFFFFF"/>
                </a:solidFill>
              </a:rPr>
              <a:t> виник на основі родовищ коксівного вугілля, зосередженого в межах Донецького кам’яновугільного басейну</a:t>
            </a:r>
            <a:r>
              <a:rPr lang="uk-UA" sz="2800" b="1" smtClean="0">
                <a:solidFill>
                  <a:srgbClr val="FFFFFF"/>
                </a:solidFill>
                <a:latin typeface="Arial" charset="0"/>
              </a:rPr>
              <a:t>. </a:t>
            </a:r>
            <a:r>
              <a:rPr lang="uk-UA" sz="2800" b="1" smtClean="0">
                <a:solidFill>
                  <a:srgbClr val="FFFFFF"/>
                </a:solidFill>
              </a:rPr>
              <a:t>Головними центрами </a:t>
            </a:r>
            <a:r>
              <a:rPr lang="uk-UA" sz="2800" b="1" i="1" smtClean="0">
                <a:solidFill>
                  <a:srgbClr val="FFFFFF"/>
                </a:solidFill>
              </a:rPr>
              <a:t>виробництва чорних металів</a:t>
            </a:r>
            <a:r>
              <a:rPr lang="uk-UA" sz="2800" b="1" smtClean="0">
                <a:solidFill>
                  <a:srgbClr val="FFFFFF"/>
                </a:solidFill>
              </a:rPr>
              <a:t> є Донецьк, Макіївка, Єнакієве, Алчевськ; </a:t>
            </a:r>
            <a:r>
              <a:rPr lang="uk-UA" sz="2800" b="1" i="1" smtClean="0">
                <a:solidFill>
                  <a:srgbClr val="FFFFFF"/>
                </a:solidFill>
              </a:rPr>
              <a:t>виробництва прокату</a:t>
            </a:r>
            <a:r>
              <a:rPr lang="uk-UA" sz="2800" b="1" smtClean="0">
                <a:solidFill>
                  <a:srgbClr val="FFFFFF"/>
                </a:solidFill>
              </a:rPr>
              <a:t> (зокрема труб) – Харцизьк, Луганськ.</a:t>
            </a:r>
            <a:endParaRPr lang="ru-RU" sz="2800" b="1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ANd9GcTJr0BcM1yjH_43oclIfcmv_0-bejavEQy0d1umXnpNs0A9JVS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45720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610600" cy="3429000"/>
          </a:xfrm>
          <a:solidFill>
            <a:srgbClr val="333399"/>
          </a:solidFill>
          <a:ln w="38100" cap="flat" algn="ctr">
            <a:solidFill>
              <a:schemeClr val="tx1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400" b="1" i="1" smtClean="0">
                <a:solidFill>
                  <a:srgbClr val="FFFFFF"/>
                </a:solidFill>
              </a:rPr>
              <a:t>Придніпровський металургійний район</a:t>
            </a:r>
            <a:r>
              <a:rPr lang="uk-UA" sz="2400" b="1" smtClean="0">
                <a:solidFill>
                  <a:srgbClr val="FFFFFF"/>
                </a:solidFill>
              </a:rPr>
              <a:t> утворився завдяки географічному положенню – на великій водній магістралі, на перетині транспортних шляхів. Він базується на величезних запасах </a:t>
            </a:r>
            <a:r>
              <a:rPr lang="uk-UA" sz="2400" b="1" u="sng" smtClean="0">
                <a:solidFill>
                  <a:srgbClr val="FFFFFF"/>
                </a:solidFill>
              </a:rPr>
              <a:t>залізної руди</a:t>
            </a:r>
            <a:r>
              <a:rPr lang="uk-UA" sz="2400" b="1" smtClean="0">
                <a:solidFill>
                  <a:srgbClr val="FFFFFF"/>
                </a:solidFill>
              </a:rPr>
              <a:t> Криворіжжя (руди Криворізького залізорудного басейну) та </a:t>
            </a:r>
            <a:r>
              <a:rPr lang="uk-UA" sz="2400" b="1" u="sng" smtClean="0">
                <a:solidFill>
                  <a:srgbClr val="FFFFFF"/>
                </a:solidFill>
              </a:rPr>
              <a:t>коксівному вугілля</a:t>
            </a:r>
            <a:r>
              <a:rPr lang="uk-UA" sz="2400" b="1" smtClean="0">
                <a:solidFill>
                  <a:srgbClr val="FFFFFF"/>
                </a:solidFill>
              </a:rPr>
              <a:t> з Донбасу. Головними центрами </a:t>
            </a:r>
            <a:r>
              <a:rPr lang="uk-UA" sz="2400" b="1" i="1" smtClean="0">
                <a:solidFill>
                  <a:srgbClr val="FFFFFF"/>
                </a:solidFill>
              </a:rPr>
              <a:t>виробництва чорних металів</a:t>
            </a:r>
            <a:r>
              <a:rPr lang="uk-UA" sz="2400" b="1" smtClean="0">
                <a:solidFill>
                  <a:srgbClr val="FFFFFF"/>
                </a:solidFill>
              </a:rPr>
              <a:t> </a:t>
            </a:r>
            <a:r>
              <a:rPr lang="uk-UA" sz="2400" b="1" i="1" smtClean="0">
                <a:solidFill>
                  <a:srgbClr val="FFFFFF"/>
                </a:solidFill>
              </a:rPr>
              <a:t>є</a:t>
            </a:r>
            <a:r>
              <a:rPr lang="uk-UA" sz="2400" b="1" smtClean="0">
                <a:solidFill>
                  <a:srgbClr val="FFFFFF"/>
                </a:solidFill>
              </a:rPr>
              <a:t> Кривий Ріг, Запоріжжя, Дніпропетровськ, Дніпродзержинськ.</a:t>
            </a:r>
            <a:endParaRPr lang="ru-RU" sz="2400" b="1" smtClean="0">
              <a:solidFill>
                <a:srgbClr val="FFFFFF"/>
              </a:solidFill>
            </a:endParaRPr>
          </a:p>
        </p:txBody>
      </p:sp>
      <p:pic>
        <p:nvPicPr>
          <p:cNvPr id="21507" name="Picture 4" descr="image147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386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чение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333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Tahoma</vt:lpstr>
      <vt:lpstr>Arial</vt:lpstr>
      <vt:lpstr>Garamond</vt:lpstr>
      <vt:lpstr>Wingdings</vt:lpstr>
      <vt:lpstr>Calibri</vt:lpstr>
      <vt:lpstr>Течение</vt:lpstr>
      <vt:lpstr>Течение</vt:lpstr>
      <vt:lpstr>Розвиток чорної металургії в Україні </vt:lpstr>
      <vt:lpstr>Чорна металургія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планета</cp:lastModifiedBy>
  <cp:revision>15</cp:revision>
  <cp:lastPrinted>1601-01-01T00:00:00Z</cp:lastPrinted>
  <dcterms:created xsi:type="dcterms:W3CDTF">1601-01-01T00:00:00Z</dcterms:created>
  <dcterms:modified xsi:type="dcterms:W3CDTF">2014-04-29T16:10:27Z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