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1" r:id="rId2"/>
  </p:sldMasterIdLst>
  <p:notesMasterIdLst>
    <p:notesMasterId r:id="rId28"/>
  </p:notesMasterIdLst>
  <p:handoutMasterIdLst>
    <p:handoutMasterId r:id="rId29"/>
  </p:handoutMasterIdLst>
  <p:sldIdLst>
    <p:sldId id="306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7500"/>
    <a:srgbClr val="CC0000"/>
    <a:srgbClr val="00FF00"/>
    <a:srgbClr val="F95635"/>
    <a:srgbClr val="3399FF"/>
    <a:srgbClr val="559A26"/>
    <a:srgbClr val="F25F29"/>
    <a:srgbClr val="91BED4"/>
    <a:srgbClr val="F0F0F0"/>
    <a:srgbClr val="3042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4" autoAdjust="0"/>
    <p:restoredTop sz="87368" autoAdjust="0"/>
  </p:normalViewPr>
  <p:slideViewPr>
    <p:cSldViewPr>
      <p:cViewPr varScale="1">
        <p:scale>
          <a:sx n="63" d="100"/>
          <a:sy n="63" d="100"/>
        </p:scale>
        <p:origin x="-1692" y="-10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rPr/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/>
              <a:pPr/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ru-RU" smtClean="0"/>
              <a:pPr/>
              <a:t>25.04.2014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ru-RU" smtClean="0"/>
              <a:pPr/>
              <a:t>‹#›</a:t>
            </a:fld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661" r:id="rId14"/>
    <p:sldLayoutId id="2147483676" r:id="rId15"/>
    <p:sldLayoutId id="2147483655" r:id="rId16"/>
    <p:sldLayoutId id="2147483674" r:id="rId17"/>
    <p:sldLayoutId id="2147483675" r:id="rId18"/>
    <p:sldLayoutId id="2147483670" r:id="rId19"/>
    <p:sldLayoutId id="2147483671" r:id="rId20"/>
    <p:sldLayoutId id="2147483679" r:id="rId21"/>
    <p:sldLayoutId id="2147483680" r:id="rId22"/>
    <p:sldLayoutId id="2147483672" r:id="rId23"/>
    <p:sldLayoutId id="2147483673" r:id="rId24"/>
    <p:sldLayoutId id="2147483650" r:id="rId25"/>
    <p:sldLayoutId id="2147483667" r:id="rId26"/>
    <p:sldLayoutId id="2147483668" r:id="rId27"/>
    <p:sldLayoutId id="2147483666" r:id="rId28"/>
    <p:sldLayoutId id="2147483664" r:id="rId29"/>
    <p:sldLayoutId id="2147483663" r:id="rId30"/>
    <p:sldLayoutId id="2147483653" r:id="rId31"/>
    <p:sldLayoutId id="2147483652" r:id="rId32"/>
    <p:sldLayoutId id="2147483660" r:id="rId33"/>
    <p:sldLayoutId id="2147483658" r:id="rId34"/>
    <p:sldLayoutId id="2147483665" r:id="rId35"/>
    <p:sldLayoutId id="2147483669" r:id="rId36"/>
    <p:sldLayoutId id="2147483654" r:id="rId37"/>
    <p:sldLayoutId id="2147483656" r:id="rId38"/>
    <p:sldLayoutId id="2147483684" r:id="rId3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819400"/>
            <a:ext cx="8563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їни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ВЕЛИКОЇ СІМКИ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http://russia-in-us.com/wp-content/uploads/2014/03/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990600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encrypted-tbn2.gstatic.com/images?q=tbn:ANd9GcQ34vAJoKdBi8cAMxE5v7xshwCdHqkXxAFijVmlUeRHIAEbQySjIX_upk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752600"/>
            <a:ext cx="1551494" cy="10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s://encrypted-tbn3.gstatic.com/images?q=tbn:ANd9GcTxBJcdU3tTRFSL-BdfzSSiMn6LJltzIH5Q-0KMPLazePU56pZcJwhpn31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990600"/>
            <a:ext cx="16764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s://encrypted-tbn1.gstatic.com/images?q=tbn:ANd9GcQCvx4eEBWnNRi43Dc4Bjz3umOp6bzWb-c2y7qQmP0JUdLCMd_UmXrCe_x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752600"/>
            <a:ext cx="1800703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s://encrypted-tbn0.gstatic.com/images?q=tbn:ANd9GcRfVjvmCuqtblpUJaJuAfRFzWJX9eLJ9drU_dDaKTIZuCD4JsoegKGCAEq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990600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s://encrypted-tbn1.gstatic.com/images?q=tbn:ANd9GcRIgmhvyT2fYgzDtqJUpetHqJeSRLRzSWbrb7IbNnofWkTHlD1uL8nwCV6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752600"/>
            <a:ext cx="1717622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https://encrypted-tbn0.gstatic.com/images?q=tbn:ANd9GcSoy4tgnwTvYFg0OKwdusT3W97vleqYCiU13jDWmk85GWy74vOC6MXsVNV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990600"/>
            <a:ext cx="13716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460432" y="0"/>
            <a:ext cx="683568" cy="6858000"/>
          </a:xfrm>
          <a:prstGeom prst="rect">
            <a:avLst/>
          </a:prstGeom>
          <a:solidFill>
            <a:srgbClr val="FC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shion-travel.com.ua/images/tours_excur.1290533594.1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382000" cy="49348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Фондовий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ринок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Японії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віддзеркалює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загальний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стан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економіки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країни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1990 р. до 2001 р.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головний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фондовий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індекс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Японії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Ніккей-225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знизився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на 64%, в той час як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його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американський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аналог Доу-Джонс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збільшився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на 321%.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-По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Японії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прокотилася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хвиля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банкрутств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Тільки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в 2000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році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збанкрутіло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понад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19 тис.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компаній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- на 23%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більше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ніж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в 1999 р. Борги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компаній-банкрутів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збільшилися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за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рік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на 77%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й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склали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23987 трлн.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Йєн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що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є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рекордом за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останні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Calibri" pitchFamily="34" charset="0"/>
              </a:rPr>
              <a:t>півстоліття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0"/>
            <a:ext cx="8676456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300" dirty="0" err="1" smtClean="0">
                <a:latin typeface="Calibri" pitchFamily="34" charset="0"/>
              </a:rPr>
              <a:t>Намагаючись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стимулювати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економіку</a:t>
            </a:r>
            <a:r>
              <a:rPr lang="ru-RU" sz="2300" dirty="0" smtClean="0">
                <a:latin typeface="Calibri" pitchFamily="34" charset="0"/>
              </a:rPr>
              <a:t>, уряд </a:t>
            </a:r>
            <a:r>
              <a:rPr lang="ru-RU" sz="2300" dirty="0" err="1" smtClean="0">
                <a:latin typeface="Calibri" pitchFamily="34" charset="0"/>
              </a:rPr>
              <a:t>збільшує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державні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витрати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Японія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має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величезний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державний</a:t>
            </a:r>
            <a:r>
              <a:rPr lang="ru-RU" sz="2300" dirty="0" smtClean="0">
                <a:latin typeface="Calibri" pitchFamily="34" charset="0"/>
              </a:rPr>
              <a:t> борг - 5,6 трлн. дол. </a:t>
            </a:r>
            <a:r>
              <a:rPr lang="ru-RU" sz="2300" dirty="0" err="1" smtClean="0">
                <a:latin typeface="Calibri" pitchFamily="34" charset="0"/>
              </a:rPr>
              <a:t>або</a:t>
            </a:r>
            <a:r>
              <a:rPr lang="ru-RU" sz="2300" dirty="0" smtClean="0">
                <a:latin typeface="Calibri" pitchFamily="34" charset="0"/>
              </a:rPr>
              <a:t> 130% до ВВП (в 1991 р. - 61%).Спад в </a:t>
            </a:r>
            <a:r>
              <a:rPr lang="ru-RU" sz="2300" dirty="0" err="1" smtClean="0">
                <a:latin typeface="Calibri" pitchFamily="34" charset="0"/>
              </a:rPr>
              <a:t>економіці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Японії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обумовлений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також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зовнішніми</a:t>
            </a:r>
            <a:r>
              <a:rPr lang="ru-RU" sz="2300" dirty="0" smtClean="0">
                <a:latin typeface="Calibri" pitchFamily="34" charset="0"/>
              </a:rPr>
              <a:t> причинами. В 1998 р. </a:t>
            </a:r>
            <a:r>
              <a:rPr lang="ru-RU" sz="2300" dirty="0" err="1" smtClean="0">
                <a:latin typeface="Calibri" pitchFamily="34" charset="0"/>
              </a:rPr>
              <a:t>розкотилася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економічна</a:t>
            </a:r>
            <a:r>
              <a:rPr lang="ru-RU" sz="2300" dirty="0" smtClean="0">
                <a:latin typeface="Calibri" pitchFamily="34" charset="0"/>
              </a:rPr>
              <a:t> криза в </a:t>
            </a:r>
            <a:r>
              <a:rPr lang="ru-RU" sz="2300" dirty="0" err="1" smtClean="0">
                <a:latin typeface="Calibri" pitchFamily="34" charset="0"/>
              </a:rPr>
              <a:t>країнах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Південно-Східної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Азії</a:t>
            </a:r>
            <a:r>
              <a:rPr lang="ru-RU" sz="2300" dirty="0" smtClean="0">
                <a:latin typeface="Calibri" pitchFamily="34" charset="0"/>
              </a:rPr>
              <a:t> - </a:t>
            </a:r>
            <a:r>
              <a:rPr lang="ru-RU" sz="2300" dirty="0" err="1" smtClean="0">
                <a:latin typeface="Calibri" pitchFamily="34" charset="0"/>
              </a:rPr>
              <a:t>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регіоні</a:t>
            </a:r>
            <a:r>
              <a:rPr lang="ru-RU" sz="2300" dirty="0" smtClean="0">
                <a:latin typeface="Calibri" pitchFamily="34" charset="0"/>
              </a:rPr>
              <a:t>, де </a:t>
            </a:r>
            <a:r>
              <a:rPr lang="ru-RU" sz="2300" dirty="0" err="1" smtClean="0">
                <a:latin typeface="Calibri" pitchFamily="34" charset="0"/>
              </a:rPr>
              <a:t>Японія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завжди</a:t>
            </a:r>
            <a:r>
              <a:rPr lang="ru-RU" sz="2300" dirty="0" smtClean="0">
                <a:latin typeface="Calibri" pitchFamily="34" charset="0"/>
              </a:rPr>
              <a:t> мала </a:t>
            </a:r>
            <a:r>
              <a:rPr lang="ru-RU" sz="2300" dirty="0" err="1" smtClean="0">
                <a:latin typeface="Calibri" pitchFamily="34" charset="0"/>
              </a:rPr>
              <a:t>пріоритетні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позиції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Це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призвело</a:t>
            </a:r>
            <a:r>
              <a:rPr lang="ru-RU" sz="2300" dirty="0" smtClean="0">
                <a:latin typeface="Calibri" pitchFamily="34" charset="0"/>
              </a:rPr>
              <a:t> як до </a:t>
            </a:r>
            <a:r>
              <a:rPr lang="ru-RU" sz="2300" dirty="0" err="1" smtClean="0">
                <a:latin typeface="Calibri" pitchFamily="34" charset="0"/>
              </a:rPr>
              <a:t>скорочення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туди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японського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експорту</a:t>
            </a:r>
            <a:r>
              <a:rPr lang="ru-RU" sz="2300" dirty="0" smtClean="0">
                <a:latin typeface="Calibri" pitchFamily="34" charset="0"/>
              </a:rPr>
              <a:t>, так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до </a:t>
            </a:r>
            <a:r>
              <a:rPr lang="ru-RU" sz="2300" dirty="0" err="1" smtClean="0">
                <a:latin typeface="Calibri" pitchFamily="34" charset="0"/>
              </a:rPr>
              <a:t>падіння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виробництва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численних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філій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японських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корпорацій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які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розташовувалися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регіоні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Іншим</a:t>
            </a:r>
            <a:r>
              <a:rPr lang="ru-RU" sz="2300" dirty="0" smtClean="0">
                <a:latin typeface="Calibri" pitchFamily="34" charset="0"/>
              </a:rPr>
              <a:t> фактором стало </a:t>
            </a:r>
            <a:r>
              <a:rPr lang="ru-RU" sz="2300" dirty="0" err="1" smtClean="0">
                <a:latin typeface="Calibri" pitchFamily="34" charset="0"/>
              </a:rPr>
              <a:t>гальмування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економіки</a:t>
            </a:r>
            <a:r>
              <a:rPr lang="ru-RU" sz="2300" dirty="0" smtClean="0">
                <a:latin typeface="Calibri" pitchFamily="34" charset="0"/>
              </a:rPr>
              <a:t> США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другої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половини</a:t>
            </a:r>
            <a:r>
              <a:rPr lang="ru-RU" sz="2300" dirty="0" smtClean="0">
                <a:latin typeface="Calibri" pitchFamily="34" charset="0"/>
              </a:rPr>
              <a:t> 2000 р.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особливо в 2001 р. </a:t>
            </a:r>
            <a:r>
              <a:rPr lang="ru-RU" sz="2300" dirty="0" err="1" smtClean="0">
                <a:latin typeface="Calibri" pitchFamily="34" charset="0"/>
              </a:rPr>
              <a:t>Сполучені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Штати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являють</a:t>
            </a:r>
            <a:r>
              <a:rPr lang="ru-RU" sz="2300" dirty="0" smtClean="0">
                <a:latin typeface="Calibri" pitchFamily="34" charset="0"/>
              </a:rPr>
              <a:t> собою </a:t>
            </a:r>
            <a:r>
              <a:rPr lang="ru-RU" sz="2300" dirty="0" err="1" smtClean="0">
                <a:latin typeface="Calibri" pitchFamily="34" charset="0"/>
              </a:rPr>
              <a:t>найбільший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ринок</a:t>
            </a:r>
            <a:r>
              <a:rPr lang="ru-RU" sz="2300" dirty="0" smtClean="0">
                <a:latin typeface="Calibri" pitchFamily="34" charset="0"/>
              </a:rPr>
              <a:t> для </a:t>
            </a:r>
            <a:r>
              <a:rPr lang="ru-RU" sz="2300" dirty="0" err="1" smtClean="0">
                <a:latin typeface="Calibri" pitchFamily="34" charset="0"/>
              </a:rPr>
              <a:t>японських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товарів</a:t>
            </a:r>
            <a:r>
              <a:rPr lang="ru-RU" sz="2300" dirty="0" smtClean="0">
                <a:latin typeface="Calibri" pitchFamily="34" charset="0"/>
              </a:rPr>
              <a:t> та </a:t>
            </a:r>
            <a:r>
              <a:rPr lang="ru-RU" sz="2300" dirty="0" err="1" smtClean="0">
                <a:latin typeface="Calibri" pitchFamily="34" charset="0"/>
              </a:rPr>
              <a:t>зарубіжних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інвестицій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отже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падіння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темпів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економічного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розвитку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найбагатшій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державі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світу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боляче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відбилося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й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економіці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Японії</a:t>
            </a:r>
            <a:r>
              <a:rPr lang="ru-RU" sz="2300" dirty="0" smtClean="0">
                <a:latin typeface="Calibri" pitchFamily="34" charset="0"/>
              </a:rPr>
              <a:t> в 2001 </a:t>
            </a:r>
            <a:r>
              <a:rPr lang="ru-RU" sz="2300" dirty="0" err="1" smtClean="0">
                <a:latin typeface="Calibri" pitchFamily="34" charset="0"/>
              </a:rPr>
              <a:t>році</a:t>
            </a:r>
            <a:r>
              <a:rPr lang="ru-RU" sz="2300" dirty="0" smtClean="0">
                <a:latin typeface="Calibri" pitchFamily="34" charset="0"/>
              </a:rPr>
              <a:t>. До того ж </a:t>
            </a:r>
            <a:r>
              <a:rPr lang="ru-RU" sz="2300" dirty="0" err="1" smtClean="0">
                <a:latin typeface="Calibri" pitchFamily="34" charset="0"/>
              </a:rPr>
              <a:t>політика</a:t>
            </a:r>
            <a:r>
              <a:rPr lang="ru-RU" sz="2300" dirty="0" smtClean="0">
                <a:latin typeface="Calibri" pitchFamily="34" charset="0"/>
              </a:rPr>
              <a:t> США </a:t>
            </a:r>
            <a:r>
              <a:rPr lang="ru-RU" sz="2300" dirty="0" err="1" smtClean="0">
                <a:latin typeface="Calibri" pitchFamily="34" charset="0"/>
              </a:rPr>
              <a:t>спрямована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послаблення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свого</a:t>
            </a:r>
            <a:r>
              <a:rPr lang="ru-RU" sz="2300" dirty="0" smtClean="0">
                <a:latin typeface="Calibri" pitchFamily="34" charset="0"/>
              </a:rPr>
              <a:t> основного конкурента. Вона </a:t>
            </a:r>
            <a:r>
              <a:rPr lang="ru-RU" sz="2300" dirty="0" err="1" smtClean="0">
                <a:latin typeface="Calibri" pitchFamily="34" charset="0"/>
              </a:rPr>
              <a:t>встановлює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протекціоністські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перешкоди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переважно</a:t>
            </a:r>
            <a:r>
              <a:rPr lang="ru-RU" sz="2300" dirty="0" smtClean="0">
                <a:latin typeface="Calibri" pitchFamily="34" charset="0"/>
              </a:rPr>
              <a:t> нетарифного характеру на шляху </a:t>
            </a:r>
            <a:r>
              <a:rPr lang="ru-RU" sz="2300" dirty="0" err="1" smtClean="0">
                <a:latin typeface="Calibri" pitchFamily="34" charset="0"/>
              </a:rPr>
              <a:t>японських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товарів</a:t>
            </a:r>
            <a:r>
              <a:rPr lang="ru-RU" sz="2300" dirty="0" smtClean="0">
                <a:latin typeface="Calibri" pitchFamily="34" charset="0"/>
              </a:rPr>
              <a:t>; особливо часто уряд США </a:t>
            </a:r>
            <a:r>
              <a:rPr lang="ru-RU" sz="2300" dirty="0" err="1" smtClean="0">
                <a:latin typeface="Calibri" pitchFamily="34" charset="0"/>
              </a:rPr>
              <a:t>вимагає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Японії</a:t>
            </a:r>
            <a:r>
              <a:rPr lang="ru-RU" sz="2300" dirty="0" smtClean="0">
                <a:latin typeface="Calibri" pitchFamily="34" charset="0"/>
              </a:rPr>
              <a:t> "</a:t>
            </a:r>
            <a:r>
              <a:rPr lang="ru-RU" sz="2300" dirty="0" err="1" smtClean="0">
                <a:latin typeface="Calibri" pitchFamily="34" charset="0"/>
              </a:rPr>
              <a:t>добровільного</a:t>
            </a:r>
            <a:r>
              <a:rPr lang="ru-RU" sz="2300" dirty="0" smtClean="0">
                <a:latin typeface="Calibri" pitchFamily="34" charset="0"/>
              </a:rPr>
              <a:t>" </a:t>
            </a:r>
            <a:r>
              <a:rPr lang="ru-RU" sz="2300" dirty="0" err="1" smtClean="0">
                <a:latin typeface="Calibri" pitchFamily="34" charset="0"/>
              </a:rPr>
              <a:t>скорочення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експорту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американський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ринок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605918.vk.me/v605918684/5e9a/J7zA-JsRfr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4001472"/>
          </a:xfrm>
          <a:prstGeom prst="rect">
            <a:avLst/>
          </a:prstGeom>
          <a:noFill/>
        </p:spPr>
      </p:pic>
      <p:pic>
        <p:nvPicPr>
          <p:cNvPr id="5124" name="Picture 4" descr="http://cs605918.vk.me/v605918549/703c/bve9BHRIm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96336" cy="5697253"/>
          </a:xfrm>
          <a:prstGeom prst="rect">
            <a:avLst/>
          </a:prstGeom>
          <a:noFill/>
        </p:spPr>
      </p:pic>
      <p:pic>
        <p:nvPicPr>
          <p:cNvPr id="5126" name="Picture 6" descr="http://cs605918.vk.me/v605918913/684e/6dYmmQaYd9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1039">
            <a:off x="3258547" y="836687"/>
            <a:ext cx="7772400" cy="1362075"/>
          </a:xfrm>
        </p:spPr>
        <p:txBody>
          <a:bodyPr>
            <a:normAutofit/>
          </a:bodyPr>
          <a:lstStyle/>
          <a:p>
            <a:r>
              <a:rPr lang="ru-RU" sz="80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</a:t>
            </a:r>
            <a:r>
              <a:rPr lang="ru-RU" sz="80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8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ція</a:t>
            </a:r>
            <a:endParaRPr lang="ru-RU" sz="8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jmich.files.wordpress.com/2012/10/space97-france-from-space-night_21138_600x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36176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Франція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одним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показових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прикладів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стабілізації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рахунок</a:t>
            </a:r>
            <a:r>
              <a:rPr lang="ru-RU" sz="2800" dirty="0" smtClean="0">
                <a:solidFill>
                  <a:schemeClr val="bg1"/>
                </a:solidFill>
              </a:rPr>
              <a:t> державного </a:t>
            </a:r>
            <a:r>
              <a:rPr lang="ru-RU" sz="2800" dirty="0" err="1" smtClean="0">
                <a:solidFill>
                  <a:schemeClr val="bg1"/>
                </a:solidFill>
              </a:rPr>
              <a:t>впливу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, у свою </a:t>
            </a:r>
            <a:r>
              <a:rPr lang="ru-RU" sz="2800" dirty="0" err="1" smtClean="0">
                <a:solidFill>
                  <a:schemeClr val="bg1"/>
                </a:solidFill>
              </a:rPr>
              <a:t>чергу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досить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характерним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країн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розвинутою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економікою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Водночас</a:t>
            </a:r>
            <a:r>
              <a:rPr lang="ru-RU" sz="2800" dirty="0" smtClean="0">
                <a:solidFill>
                  <a:schemeClr val="bg1"/>
                </a:solidFill>
              </a:rPr>
              <a:t>, в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достатньо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особливостей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які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заслуговують</a:t>
            </a:r>
            <a:r>
              <a:rPr lang="ru-RU" sz="2800" dirty="0" smtClean="0">
                <a:solidFill>
                  <a:schemeClr val="bg1"/>
                </a:solidFill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практиці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іншими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країнами</a:t>
            </a:r>
            <a:r>
              <a:rPr lang="ru-RU" sz="2800" dirty="0" smtClean="0">
                <a:solidFill>
                  <a:schemeClr val="bg1"/>
                </a:solidFill>
              </a:rPr>
              <a:t>, в тому </a:t>
            </a:r>
            <a:r>
              <a:rPr lang="ru-RU" sz="2800" dirty="0" err="1" smtClean="0">
                <a:solidFill>
                  <a:schemeClr val="bg1"/>
                </a:solidFill>
              </a:rPr>
              <a:t>числі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Україною</a:t>
            </a:r>
            <a:r>
              <a:rPr lang="ru-RU" sz="2800" dirty="0" smtClean="0">
                <a:solidFill>
                  <a:schemeClr val="bg1"/>
                </a:solidFill>
              </a:rPr>
              <a:t>. 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45024"/>
            <a:ext cx="9144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Франція</a:t>
            </a:r>
            <a:r>
              <a:rPr lang="ru-RU" sz="2800" dirty="0" smtClean="0">
                <a:solidFill>
                  <a:schemeClr val="bg1"/>
                </a:solidFill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</a:rPr>
              <a:t>високорозвинута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індустріально-аграрна</a:t>
            </a:r>
            <a:r>
              <a:rPr lang="ru-RU" sz="2800" dirty="0" smtClean="0">
                <a:solidFill>
                  <a:schemeClr val="bg1"/>
                </a:solidFill>
              </a:rPr>
              <a:t> держава, одна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 err="1" smtClean="0">
                <a:solidFill>
                  <a:schemeClr val="bg1"/>
                </a:solidFill>
              </a:rPr>
              <a:t>великої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сімки</a:t>
            </a:r>
            <a:r>
              <a:rPr lang="ru-RU" sz="2800" dirty="0" smtClean="0">
                <a:solidFill>
                  <a:schemeClr val="bg1"/>
                </a:solidFill>
              </a:rPr>
              <a:t>» </a:t>
            </a:r>
            <a:r>
              <a:rPr lang="ru-RU" sz="2800" dirty="0" err="1" smtClean="0">
                <a:solidFill>
                  <a:schemeClr val="bg1"/>
                </a:solidFill>
              </a:rPr>
              <a:t>найрозвинених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світу</a:t>
            </a:r>
            <a:r>
              <a:rPr lang="ru-RU" sz="2800" dirty="0" smtClean="0">
                <a:solidFill>
                  <a:schemeClr val="bg1"/>
                </a:solidFill>
              </a:rPr>
              <a:t>. В </a:t>
            </a:r>
            <a:r>
              <a:rPr lang="ru-RU" sz="2800" dirty="0" err="1" smtClean="0">
                <a:solidFill>
                  <a:schemeClr val="bg1"/>
                </a:solidFill>
              </a:rPr>
              <a:t>цій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високий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рівень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участі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держави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господарських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процесах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Особливістю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високий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ступінь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державно-монополістичного</a:t>
            </a:r>
            <a:r>
              <a:rPr lang="ru-RU" sz="2800" dirty="0" smtClean="0">
                <a:solidFill>
                  <a:schemeClr val="bg1"/>
                </a:solidFill>
              </a:rPr>
              <a:t> устрою.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urputevka.kiev.ua/storage/gallery/images/countries/cb5/cb5d52c285bdffe0707108bdbe058b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рівнем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промислового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виробництва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Франція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також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займає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одне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провідних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Основні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галузі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промисловості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машинобудування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авіакосмічна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галузь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(друге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експортом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серед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Заходу),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хімічна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промисловість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четверте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світовому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експорті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автомобільна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галузь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третє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світі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випуском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),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харчова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промисловість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(друге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експортом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світі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після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США),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радіоелектроніка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інформатика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кораблебудування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електротехнічна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галузь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металургія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атомна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енергетика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гірнодобувна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промисловість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Франція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протягом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століть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була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передовою аграрною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країною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На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сучасному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етапі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її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розпорядженні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багатогалузеве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високопродуктивне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сільське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господарство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Значний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дохід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державі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приносить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рибальство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Розвинуто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також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лісництво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південно-західній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частині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біля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Бордо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знаходяться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родовища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нафти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Франція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займає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перше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Європі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кількістю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атомних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електростанцій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високий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науково-технічний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потенціал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Біля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половини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населення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працює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сфері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послуг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-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торгівлі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медицині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фінансовій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справі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туризмі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розвинуту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туристичну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галузь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телекіноіндустрію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Біля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30%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національного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доходу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витрачається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на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соціальні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потреби.</a:t>
            </a:r>
            <a:b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займає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четверте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показниками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ВВП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серед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світу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В 1997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році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мала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торгівельне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сальдо 173,4 млн.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франків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(28,9 млн. дол.);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займала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четверте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обсягом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експорту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товарів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та друге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місце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по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послугам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та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с\г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світі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Вона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лідером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за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виробництвом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та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експортом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с\г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продукції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в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Європі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Біля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60%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її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торгівлі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складає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торгівля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з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  <a:latin typeface="Calibri" pitchFamily="34" charset="0"/>
              </a:rPr>
              <a:t>країнами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 ЄС. </a:t>
            </a:r>
            <a:endParaRPr lang="ru-RU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spacelands.com/data_images/out/3/2243565-koliz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208" y="1675656"/>
            <a:ext cx="6909792" cy="5182344"/>
          </a:xfrm>
          <a:prstGeom prst="rect">
            <a:avLst/>
          </a:prstGeom>
          <a:noFill/>
        </p:spPr>
      </p:pic>
      <p:pic>
        <p:nvPicPr>
          <p:cNvPr id="2052" name="Picture 4" descr="http://image.tsn.ua/media/images2/original/May2011/383434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0192" cy="4176129"/>
          </a:xfrm>
          <a:prstGeom prst="rect">
            <a:avLst/>
          </a:prstGeom>
          <a:noFill/>
        </p:spPr>
      </p:pic>
      <p:pic>
        <p:nvPicPr>
          <p:cNvPr id="2054" name="Picture 6" descr="http://www.piligrim-m.com.ua/sites/default/files/%D0%B2%D0%B5%D0%BD%D0%B5%D1%86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7343215" cy="40050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157192"/>
            <a:ext cx="7772400" cy="1362075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00B050"/>
                </a:solidFill>
              </a:rPr>
              <a:t>Іт</a:t>
            </a:r>
            <a:r>
              <a:rPr lang="uk-UA" sz="9600" dirty="0" smtClean="0">
                <a:solidFill>
                  <a:schemeClr val="bg1"/>
                </a:solidFill>
              </a:rPr>
              <a:t>ал</a:t>
            </a:r>
            <a:r>
              <a:rPr lang="uk-UA" sz="9600" dirty="0" smtClean="0">
                <a:solidFill>
                  <a:srgbClr val="C00000"/>
                </a:solidFill>
              </a:rPr>
              <a:t>ія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2058" name="AutoShape 10" descr="data:image/jpeg;base64,/9j/4AAQSkZJRgABAQAAAQABAAD/2wCEAAkGBxQTEhQUExQWFhUXGBoaFxgYGBwbGBocGBgYHRwYGxodHCggHRslHRgXITEhJSkrLi4uHB8zODMsNygtLisBCgoKDg0OGxAQGy8kICQtNS8vLywtLywsLCwsLywsLywsLCwsLCwsLCwsLiwsLCwsLCwsLCwsNCwsLCwsLCwsLP/AABEIAKcBLQMBIgACEQEDEQH/xAAbAAACAwEBAQAAAAAAAAAAAAAEBQIDBgEAB//EAEoQAAECBAMFBQYDBQQHCQEAAAECEQADITEEEkEFIlFhcRMygZGhBkKxwdHwI1LhFDNigvEVkqKyJENTcsLS4jRUc5Ojs8Pj8gf/xAAZAQADAQEBAAAAAAAAAAAAAAAAAQIDBAX/xAA3EQACAQIEAggFAwIHAAAAAAAAAQIRIQMxQfASURMiYYGRobHRBDJCcfFSweFDwhQjM1NisuL/2gAMAwEAAhEDEQA/APpCkuSeJ+SY4ZNfFfpMi9Mq5PH5JiaylIdRADrqaCszWOVRtfdgp1rdv/ZMoky7dJf+aZBS0FKCrUVA8G+ZjF4LbKp20MqVnsUpKWBLKyuczdVGvKBf7RxeMmrTJmmVKlBnCil+BJTvKJZ2sB61S1MjohgNO/382zbJQpSlCtXD8AUX84aCSA/O/kPoIw/srtydLxCsJilZlDuquXFWfUFNXNePIXHbUxWNxK5eHm9lKllncpBYs6lJ3t5iwoGEUlTUOgde7M+hIkgFxz9S59YtJEfP/ZnbuIl4n9kxCzMzPkWXJcAkMTVSSxFau0V7U2xiMXilYfDzOzlocFQUUk5WCiSN4b26AIoOgdezmb9UQnJBoYwex9rYjC4kSMTMMxCw6VF1XdlAneYkEEHw57M4lPGlNDrCsTPDcXTMBxMwIXlalC9NTZj0FvKICakhwrhRyC3Ui9DrqfGO0ySrMO4wB4GtWDu8BTp4zoRUqmBRSHDHKMxcvSj0PARorkJNc/wMM7++PFSQeHGnXmYgtmfOG03gPgaafbQvn4lly5VSqaVAMxSSA7Evb7pAGJ24iWpctQmHISFEDMB1Oo6/rFpLUdJfTX+B0pSTdV/Hi9AGYfLy8Z9SAGex8y4DuT1NKQnx+1BKyKZSxNSSjKyqABz5mutPGDtlK7ZAWgKCXsrKFA2qL1J/rDtUHGXDWX4LJKyzmpfV263vQfpBLsAAaFmNfrzPjwiqXLNtXpVOj+tv1juIQZaSV91ibpdk3p4nz8IHQUZNLfiTQTcX4Vr+sX4JQY+9Uf8AFAOBniZL7VBGVjdgzXcaNFOz9syjJmTw+RBDsBmJBagpTeTeJdCVGWSQ/fU/D7o/y1rFeNKgnKFhKiQS7lhoLHWsKtobb7MSChB/GKQhSiCQVszjxvWIbVxk2RLVNXkISQ7JSTvNWqeYhcLp1Wu8h50lGV+XuWrw0w/65P8Ad/6YHXhJ2k9P93/pi/ETJyJZmHs2CSpsqXYJKvytYQn2ft6bPmJQlLZrKMtGUUJqQk0pBTE5w8CeGDXy4nj/ACHplTv+8D+7/wBMPthJWEqzzAutGDNToIULwOJIBC5df4E+XcgzZgmS3E4gk1GUAU4USK2hSU18zj3K4sPgrZT73b1HesWIaFa9oyx3lBIDlyWtfyipXtHKBZKZi+aUFurlqWiKo6VCTyQ9MQMKF7ePuyJhtcpAL+JgJftSoEg4dYrx8tNWMFUPopcjQLMdSIz6PaySTvJWnqBr4wzwu25ExgmYl+BofWGJ4cloHGzGFeKQ5VT3v/jEF4+bMSl5aUqIuCrLRtKFzyp1hT+1LUSpkBQBJSczhgNPmKRGI6IShVovnIorpM/zRDD4kJDEWI9VmIT5c0lW8i/BWqg/vRStCwtIUUkKKRRJGqzqo8IjN1W7kOPCs9P7WEXPJ6eIX9IkE0D8vgIuw8u3Uf5VxblDDoPgIMOOTe8yMX5Wt/SSVMrxSQokdAmFu2MF28lUu2cCtwN5KnalLi+kHdmSAztWo1dqcuEdWSaAuxpq4qX595P2YSi9d2NuNV6u7mD2Vhex2gpCPcQRW5/DDu3Ek+cS/wD50thiHvmlseFVAwVIDbWW6iHDHkOyQ5gf2ElVxALgZkeomAC3FqRrSp0zl1W66IkZr7XS7vcg3phySHpWjW0j3sFMHb4qjjOkM2mabRtaceJiCQTthJ1Ici/+oVRuno17RH2GQO1xe9dq8d5b6VDZj5ws0OTpDPRep3abjasgVdkkVrULJ0PE6aRP2TH+n4s3rN/90sfNojtglO1ZJsWDUa4Xo54jyifsukft+MIO7mmVHDthV/u+kPQbtDO3CT9oAVY/DCtQhtaZ1chGoUovQHSj9NG4v5Rl9vEnaOGqaME8xnUxvfyjVGhZzV361YcriAxm6Rje9Cqfdna7Aiwf6Qh2k4xmFqBSbe1ZZ5628YdqlKzdx6DVtL8uMK9obNRNP4sokpJZlkXbgocIuKoTGaq03alPH9wbaalDE4UkjvrZuQGr9DpCrF4yaheLUhCVJKwFE6EgiiXrrxjQytky5aJSuzIylShvEsVC9VairGLZWz5S+0IllphddTU1DXpc0EWXGSUbqttexvQzasMuX+xS0rQCBNZZqneY15F6dRGplKyJBGTRynWzs3OA5mx5K8qFIUoJDJGY5g+XnyEEpwaJJMtKVBAqALXLmp4vDaJeIpLl9+TqSlk3ZLf1+/GPbSJKFqIFJag9eFvWJ4NDoUd9sxYU0IfwH1ia0dolSE5qpUOQoamE2TGNN8jFbL2XNXKRkWUyZr9qAdEnSmrAfGlIuwqG2diA1lmv8yPONJsvZpkS0y1Kql3YUuo/OAxsBaZEySV1mEkUoHUk150tzhNGvT37K+QNtWcky9mF+6qR8EcLwz9tZoODnVG8UG/CYB8oltPYapknCoTMCFycrqIeqQKtyKXiUzYs6bImyps8KKykpVlAbKQWYdIl1EnGqdcn+4RtKaDg1g0IlKLW9yorcOSHhd7FT5glJzoAlBJyLc71a5g7DTzgrDbInhExE3EdolUtSQAkDITZV6005wPgNlTcKQpWKzSUAnJk7zuwFeI9IVWSlHhca+o2xmORLQHNATzv01AKqatrAH9oTp++kGUlgmwzKdi9R8OVYWycb+0TyFVDKATWxFnfW78odyp6UqCX4fUH9RESk6ULjgqF3dgkj2eSjKqpKmvVj438eXCGIlpStKXLtqaDgw8D6ROZispcmxI+DEwCnDlSsz1JqeADvGdW8zQKE85iBYMHbjUebpryEFIIrmq2p40/p4RXJUAVUsw8rnq3wjq1Ahbaqb78S0QwBMdgZaw+QKppQ+BEJpmx81ZSuZBoxsatwpGiwyzu0cE5fRwfjFUmSlOY6Elq8RWGpOORSZmcPtOdIOXMWF0Lcpbo1BpQirQ5wm00TgoTBlVXIly4OQPlVQu4L/SI7XwgnAKSN9PK4cU61fwjO4iQZaiCd5JAsBY0PShjVNTVNROClfJmwRiVAgLYhRUy7d1bAKAoDzDDprdOquX/AOIB5dtCzYu0M6QFBykKzP7wWoElvEhoO7MiZKABKCtRSblO7M3VedD4GoDp/Nbdzi4XRqWf/kOWpgQOAL/3hEwgDN/vf8KYqlnui7pSk8jlUYjNmqABe9fQfSJw0203vMnGxIxi1v6RqJKeHD05RA4ZNaVJeL2jzR0BRGMk7EnDaipxlnstFZgz9mBZ37z6QHjfZ3FYacuZhEhaFuctKPXKUng5Yjx5/QI6EwVNelfLShhPZP2YmpmqxOK/eEEJS4JGahJKaClAAbEwNtH2cxWHxEydg2UmY7o3XDl8rKuHqCC4+P0JaGMeyQqj6V1qYf2c9lpyp/7TjO81EEh3Zg+UsABpxPnV7QezeJk4k4nBjNnLqSGoTd0mikk14v5xvhEjBUOlda+Wh8/2H7OYheIGJxdCkulNHJalE0SkVLcY2AwyXG6C0GLEVvCqTOXE6sFXNlSyylJSeBUHaF22JyFN2agVA1CTUigYt1184H9oR+JUDuDK73dV20++MLMMWYls7HNetvB9T06xpFw53M3DGzSt+weucWcrLKf3jSlrCv00gP8AGFBMDDMQyi5qMoG6XoFB2udWcskYUOc2rvlYivN6cG9TE8qQHDJDDg5pQVNbN66RZcXanDv7fb3zF6ZWIzZioJqHBWXbIxumhzMR5RalC2AWsquaE8mcs/5g2tOgtUpIsfEsB1Z6+PximaXYOCCxs2lqEDXl4Q6ApLT0IYYzcoGZIU+8ynGVzQc7VYRwicxaYATbQF0kVYaKZXS/K3DLF7EcXa78eI05dYsM0VrTpq/X1/rCaCuiXlv+NcyudOW4IUmgq5uaFgSDo/nFyVHMSZgAyhgTqFVqxanI/OKO3axD8SCRd67z3+yYpUpRYApB1pYG4d68+POI6SKzY54U6WiMTiwH/HT/AAgIYD8Mioy/m3vTrKTNKj+HMSTcgBgHCaB02zZ6P7z1ZoXDDb3u5Gsxd+mZ/F+UNsDLyS71N2HGwYGgZgzQuPDl8tTKmNF9dJIrkpWP3iwsZQKBqiqiOoI6NGe9p8cSRLCqM5qTpZmNX9HjQT5wTV66/NvhGI2hiDmduLnXrfQluhhVOnAjWVRvsjBCVIM43UzWABBJdJYFiwpCsY0lfG7N98mh9tuklCRug+SeA6PCHD7OKlAJcjm9OhaMle7OqNHdjbD7QoynPHkQAIJl44af10+EW4bYoSHLkwSjZyGt4xLaJbiA4XGF/wCF6v5V8zBM3Fhw3EAn16c/GC04FLWgeZhE8KRDaCqPDHkZS+6BSF52u+cas/35x3GYc0YcYT4zDZEG5USAeVbcXMUkiopM0WysYFFB4h/i8Vbew6VI7QXFCGLqBsKMbNw1gHYE0ZhoEJ8B93h6ZIXLUlVXYnxb5EecS7OoOzEns9IWpeZAKgzLrorWqql06cI1aMyQKMEhIqOKiD8oS+xkplThdsvTW1OkN8KiYULzIAIXbNmsQb5j5U6R0UVanF8Sm26aexJwnmQoFv5FRWskiulB5JiaAVVOoB/wGGsmUANK3+HyEZYbbaen5MMTCTTXOv8AaUYyYoGXlLAqGbdJcGl2peDQYV7QCe0kkmoJy9d0cCdW0vB5UeB8jG5o8iZXHEzDwP3zjglqOjdYvTLaEIgTS0RSt7xcUc4pmytYGBIco4UmIpXFghDKiIqIi9Qiti9IKAZv2hnJTMAUQ+WjvdzU/wAPn8YUHEJZgRn97gRrWz8WHR9XPtHLl9onNU5aUPE3r3fOFX4YU9Api5Zw9LaOzuwjXDTr8vfQiclwv/M7KV53yGc6eAWDk1rVk82a8CTiTqo8Cxe1GpyFOB8YGGJFwcqXrQFRfgLcdacqQRh5lN45q7rBILtYjRqfqb24NaGmHKDVp1f33rn2XPFSrF8xZgBVgNaaBresXSpYZi7UqxZ+VHZyr9YFmTABU7xZzoQBo1eAbrqIhh5gDkP2fAvetKk3fjDcW1kOEoxb63dXLt8/XPMlNxWQgFTLegNL/mo2gA6+VScUkuc1ruCyhyD104HWmkEBJrQreim56l2fwpxGl8tKKsAKb1L9K26N9HSSWRL6LSaX2fecTjUXcMe7u93rX6vE/wBqDMFDMLqahbR3r5V568HZ0cBvd3bda18XiYWjMbPqpqHiOvhX4w+PSHktLGbcH/V83rcj+3h8z7tsuWvlm9X5Q5EzNKSRUMGqwp4+ghVLXLA7tH7ur8Xf58oPwuNluEnunVmbl90jNwxHZw8uQliQV+Ove9d+4FtMHKVDQP8Af3wjHiWFzUB6FYr4irtZqHmxj6FtHCDs15SLHpajeJjFYOX+OjebeFb3IuHsavwLROSO74fJj/HybAhgBX6QTsiUAl2v8oux0sHNR6aFxyi/Ayvwx5Ri8jTQlMVEAqlfhFir2jnZn7+UQI6VUMDpcwXMlhmYaR0YbhwhAATxumFM4ZiLfxedq0FoZbXdCTCVAcV5N1bSLiaRVi5RQgACgd1Nfx4chx6Q12bMK0E2Dq8GIbwt5QGrCpCEjR3agJOgvXxMFbMLpUlxQHoBXxuTEvIcsgn2UUO0nXHdZ/H78YabHljfZC0WAztYPQMBatS7uKnRP7KfvJwDe6PImp+9RDbZITmmAdq7hzMBYne7rirCj8hHTHJHHi/MxkJCRoPsNbpFoTEaCIqmEQGIJi1lKkNlLqq4LtQbuj1eugPCDg8J9qN2kgkP+JqD50p5w5QRDG8kTEdIiOYR4GAR0RxaeEdESgECKTURaURKapqsS3CBziVcBCGSWkxBRaO9sTp6xBSuEAzOe0BeYHy9wM4NC6rsbdX6XhQc2UEZc/vEi41cuQebCocVcu49oJ6RMGa5SGdLtU1NRTz6cV0iYlRyEupjmULMLh38DQDmzvUePSQ0sB5wdedqVK0jMrdA7NiVDKbj+Z34MqgelS8WmJBdTZnyECgs4vui1WP1YGWO6wCUvU6gcDl5XPpeF2Jx8vNpXulnA4k1HwPHrvWTtUmMcOL4uG3ZS/YQmFRCd5Ob/WEglwKM7lwBRgBpwi/tU5P4czNXme7n+evVwzjU2zAEd45aK5CtfIPeIqxsoAL90ksli9AkfncVB979G+Jalp4Evoay5X5rMtk5sqhmTnc5S1hwdwA+lC1KjQlIJZin+PdvzZ69BluDTRfh9pos4zPRWWz2Fwx8C3wKlY5BsWbvbve04+lLg9JkpcxcWDT/AE35d/kXJFVVS3ujL3fB/i7xNMhZAqAr3izuOBrVulecVoxiX5GwyvlbW/zLxaJ+mdiLqAu1xzbpWM2p/qXmTKWCssN68u7y2wpEre0yNVLa+fq/KOJw5Y1D+4cop9OmmkULxwfMHa2VhV/6O/JoGOJNQVE5rFrafpS2kYtT/WvPvJcsH9D8u4YT5CsjBeUnv6O+rPX53jOyZ4RPSXaoskn0A104MYYGc4AzEZblhVvpat9YUYrDZ5iWHeUzAgGqhR7PUNTUwRTVayqdHw2JBtqMWjU4jFJWkkEEFrWfn56QJtDbiZICRU8I6oKJAWGUSODmzkhIYFyfKKMVskLJVM/uuABwNWfp/SItqdSpqBI9qFvYNxb9Ye7P2mJicwozk/RjGaOxUAneL6Fgw5FlVcQ82LhMkpbks5I0o17coJJFS4dAbaftHlJCdL9Yow/tKt6m2jcqv6VgJWyAo5iSK90DTxVTW0XD2dGbMHbQBgR4v8oKRH1Eh3NxH7RKN3HWFQTRiBQPWCdmbNVLK+B0FvO8UTpmVbG1vSJ+wk+Rdh8SliC79PstBOz2QiYpVCrjy68I7hZySAcwAPQn78IpxSyQ6Qpqs3Q1rRr+fKEwqH+xyvxJxrYXuzltfDoBDvZEwkzA0wZVEArJ3qmqXAppCL2KO/NJLnKKnrwYfYMPtnTB2k0dopRBqkhYZyog7xqCKApYEJ8uhHJi/MxrESI8kx14DAAxs0pMtlM6gCGTUEgM5NLvQEwZAOMw6lKlkEDKpy6iHqKUvax1aDXgHocIiQmHjHDHQIBEhOMdKybGIqEcSIAJWihYY/KLjHlJcVoYQyomIkxFcolr0PG/XlHUpVZ4QGc9pFJ7ROdictKEtU1NRTlXpxTrmpf3c2qiKU8SCacKtc6vfaBu0DgHcoSHYua3FLUr0hbJlBgFNnYupqDqXrwdqvfWNIvDydalU+IS4klTO60QCqcFe6VJtlZRPhvFvPTnWtSXZ0VHcOQjKOda+up1q5nJoQ7CuUkGopbkQB58xEZaSah3Nwx3QRqWpf4Rt1UKE8RulvBe3cK5eCeu6CrvKoc1LM7cjat6xbMwksJAUAUppl1te7vQeej1Zy8GriljV3DHgKVepvW1DHp2Cd3UiwFXuGY1SwsBDshObm2lnelvUWyEJ5ZvdLCg4fYppyIAT7oA/MyRveHjanGLcMhDEMqr1JqOLHJSx5XqKtYcNLLbyhrpXruj46wnwdviLpMat6eHZv3ISMM5okMLPp9b+MdnSynvJqRVQDvyeDFJUSMpBten1HkSY4mY5KFdC/36xi0nmW5Sp/CF3boY7u7+WlTzOkdOITu0JOhYbulBrbS0d7HeH5RQppWvRtOBtBKMGWLqLnulhT08KMzRnKfw6zT8TLg+J0p4LS5QMUgFW6dXLPma7hqeN9WhXtJSVDMlIS1xUjdIIUSAHAd4enCUTvMod4sKt4PTmS/KBsdgXzEK3QKJYAONKABvDWJWL8Osq1+5eFD4lTTlSn2WpHZUwqCFKCnLu9uTUFGr86UcZEnTxjL7MxYSQkmyqOeNKAWrS505xosTjQlLnhEyVztkj37GgEFVToDZ+kXLTukcbvzvCPBT1rKpjAiyQeRq3W0QVt9SnSZZcXFraVA+9KxLix8LGuJkFadxCCUsxKinXeFElqNxBeCE4NA0+EKp2JX+9CcrABSbuHL8LP6QxwmNQtILwmmhNOhKYQElv18Yyy0FUw9X6w82jMpQ/fSFuHktUw0XE5hMO8w0o/Dk6os29LUEApN+8NCkirv6eEM8MtGUBJBJrS9dYB9pJVt4DKHatQ/FqadeUCfWCtw72WMsklO6spAKdKNUahmto8OMGZfaTQhIStwZm6UkkuynbeBY70YnZE8oUlQBoX1rXprcco3uGkoDrQkArYqUAAVcCeMdJy4saOoakeEWACKUqjomQjAXbUSM8moBC3sCdBQm1xbR4Y5AIXY5TLlXbN9AD5ln5wc0MbyRImI5oiUxDJCEXNEnikIiTQASMxo52pVyEcKYmgQDBFoIMWBVIsn1gabOCEkksBCGIvaPEpTMTm/LTddqmtx5VhEnazEBIdVHOpBKaeT1u4GlY5tLHmfMzUyigbgOZFBUl25VaA1oFq6GxapowFb/AJjwoIpStQ6cPAo6tvxsHI2pMdJKApmYM3B+dQFdM2uXesG3FFhMbSwZqJqzUFzTl1gISmHdSf5EefdimZaopyD8R3TS3DL1ik2a9BDkaXCqTMSFJU70JDnUhtNfChvqSvD5QVGgSDqQ13qH48vUvjsLi1SVZk1GofvN4V4WcOaC8a9cxM+WkpYpJDg2fQG7Xe3CLVzkxlPDd3YVYbagFGuaHLZ7PqTaotzgiXtVBckGmvHR6u17OL3igUJSobzkAsKVsNfKzxILSbC3eoN7StObVe8W4yarwmfFgxbXSev3GOFnJXVB6g/MF+Nw4tBqFgs9+nwqXHLrCdM8JYgEflZqcxTn6wxlYgLoe8GfTW7eMZcM1eliXPCdlK4JiVGUqrtyAZXO1ObhxTSKFbSuz79XYOHpw5NRreAblIUClQfiPmxPEQrxGJCCElFRqw3elPg1G8JriO0VXw0uZzjCN5Sp462B5mMJATmUMtSWu3g9NHPlEF4wk9oczNly0bzytzs8FjGpBIymgu1S2hDfHxiv+0UZD+GGdstMvG+VvSHw47+n01zMXLAX9T10yM9igaKBqa6/LU92GW1VLUhJTYgE8qfdIqx6gtyBetW4H7HODNjTM8ooLON0W1t6GM5p6ntQknFNXJ4HtkICUy0nqtix/laBcVOWJjqwi8x/KtJBtqI0S8OGYfrCOeuaFNmU2t4yrUadWEKxE1ScvYFBZt5SfRi/pCjCSZqV5QKfC1PCNDgS4c1i5SWUTSo9R+jeUFQrQWdkrUv92iU4OGFzTnFeIxgzEPa/yECzMZkQqYpqUSHufyj7tCGqhmxpIStRBsSCDxofJj8Yv2qUoSSFPmJZBL1UbjoYz2xcWpGZRNVKJPN6kN5+Qhtjp5mpGUtxrfVvGn1hU6xTVwHA5RcW5CjEP8vCN7sqY8pHQjyJEYKS6CQs5aczbmKUt4xv9ny8spAN2+NW9Y6Tmx8g6WIsCYgjSLEmEcoMUgs4BaocWPLhEyIiRFc2eRTKVUcNxrTrT1gAtjrQD+2L/wBkvr4gddX8DaIpxyyP3EwUsW4Jpe+8R/KeTg+Fh5EeeKMNiFKcGWpDamxtbzN2tBGWADyREjFc2YUpJAKm0FzAU3HEkhMtSmLOD0d+FSQ3FJtACVQ2Mt7Y4opSmWDVZrVqeYpe4akOVY5bUkq8xw+xGb9rnM5ALjcfxr92HXgmbYMetcTy5dAGow/T69TqwivET0BRSaqUEhIZ9Tat+fAc4JQpyoilT8TA+JwpJzOnMDlF2IFeTG/G8CO1ZlGMlYgq3FrAIokAU5OBXSp4xWMHNH7yarWjl26j9YZYyZPdSJQSJZYubVSCxqSdP0irAYxa5KZa+8FMCbFqZCa1qwd6tFFJugOEacSG62HnQeukNvZXEsSgkswKXLt03jd9B41hRNLgkcKH5+EHbIU2KP8AOPJSgB5NSv0uOZj8Sq4bqMMb35iASCouLFiq4s7HkeN4gmuVlHdqaDe0egvVt56E9CzmYYqCgCHdxyfR9HqIVjFByClQKL2c6b1KGur0J8dGnzOCOJCnyVf33oEqTV3LGgDCjeDUfRrnxnhgUZauoF6gMRqmzs3P6wOccGzMa0ajBuByt6C58fDEe5v8X14s1+d7xlwv9QSnh/7fPXwH0whgoWp0qDzinGYdxqCN19Q4oajwcEfCPbNm9pLeoqU8eBcgCvlBQl5kFNnBF6h3II6fF4i9KVE3F3oKTgyyQFEEM5DVbwemjkx39kGZ3OVmyslvLLlbW14FGILBG9u1peng9NHtEZ2OIebvUDNTLx4NzZr1jJwemJ5eBmsXD1w+WvjvUBxUpnqVVNS/En070AYbGqlKJSPD1+qvExbjMQDR8xpzr5cb8oCQgAKUsFk6Wck2dqEqbwpGtqUZ6aaiv2NLhPaAEb4bgbODF523LdnvGYw0hc0rmCpQEsirFOUbo4BjTpHMHhUzHUkUF3fd424VtGbgiuFGpxG3pYDgv4wmn7dKiwHT78Yjh9kWy5S9ReorbQ8X+kDzMVLQojKSoFmZrczX0iaIaS0PZm31ktw1PJtT96QDMWqaX90At/CnU251U3DS0JpXNVmNnZ9B00A5vB8uQlNL1FaO9WY10JYg1cgwy8iMoBNA/wA6MPN28cp1gmWpi/356C97A8i0sNJSamoalKGlujG3AkcIMwmDMw7r3v43f5/8xeSGy/BTVKISHJ00r9g+IMajBYsDdUrMAQkrcNmJbLzLkDz4QDsiQkfuiHHeWzvoUh7AMK+8OF4IICglQACErR2Y0LzEuvpoOT6ERrCFDlxJqToO0CJExBK6R4qq3y6/SG2c5RPnZQ7ObAakmw++ZhNLxKEzM01WVZSwBBB3iKAaCgAFzUm4h3Mlgs9wXFSKsRpyJjyiHD+HWGUmkLv7ZSZXaJDknKhNaksAFcKnwcC9IsxWKmBSAlJKWBUQlRdzYUbTrvDgYKzCLEGGFUL5m1UhJJRMSWDZ0EAk0Aeut4KkzsyX8iHtx5RcoAkcrRzJAKqKJ+JyixJ0Aufp1hNgNoCWlAIKnQhS2ul0EuRfRCat5xosoAgTEYJKkzUuR2oZR/lyuPD1gKTWoPjtpBIIlupTOFAFSO9lLkajepyhH7YIfsplWZjegVrodeXPhGqygAN6QLtPCiYgg28POuoiZZF4ckpI+bYlau0ISFVrRTAZjVxl0JIrwMUy8QVrCVlSBmZSipm3S77o4Jvxg7F4RSFZFhlAvLVoejuPB9RS5Af7IEpYjgSNeFCQxLOxtAjvTRccQgTxK7Y5CzzM4Ybr9KEAXijGLEpZRLUpaQQxSsgFwKhgeYgU4GV+0BAWvsiHKnGbuk/la4a0XnChsqX4AHvNzYXo5pQ9IotJHZaiVBJCxqTm0Zyaprr1MPPZ2WpUyYsjVtRU1JqXZ3DDyEJcFhypWRAdamzH8ouLbthxY0uC53Wz9nCVJAFjc6ufe05VvQRUczm+KlTDZfh0sVdR4+UQn4cKozmrcfMev6xxO6VE1ar8aGh4CKpeJVQkVvTrYaEV6/LSh5KroVypKQGI1tVg1mHnX4R2apmux1AqNWdratHXB9WP3428IoxQzACoq3lwbpGTiq3OhzdOrnvfeH7JnhQVTKxDtzflc6wWhVx0LDi9xybgadYD2eaqIJ929rmppc/SCZdy1KFj4evpCrFviirEuMorhk7i7E4rLNWljSri51Dnhwhbj8X2ktspG8HCbHVvT5vDXa8sFSqlIDEl9AkDz4GMxtLGEqOWmjvYcXFhq/F3iVLBbtD10HDB+Ib+ei+y1LV4qXLG4je1JU5BawV04XhHisQZhSLgl2+ze3xpeLlS3cOWuTq3NgQTwUKEsDA0gHMVX9fDR7tbQc4lJZnpRsar2VADhrpH+Hd+Wkd2jgES1JKEshSiS2bvKYGxsRpa/CKPY9OZahyPxEbEYRKgyqg3H3ZoqlUYTnwzMhKIBSXD3JD5SMxcjVvE1As1R14RB/GWCoqO6niaaWa1W16Rt5Ow5CbJ+lOVonPwJdPZ5QzuSHPLTrqIUY0zB460MLMwi0l8v4hGgKVJH8JFD0N4lhtjLWwampagHHk920IpG1OBUQneys75Upq5DE0FmNgH5ROVs4AKBKlBQYhTMX6AQ+FE9OJ5OyUNfM2UFKL1UznSlS9xBsvZBU6VUlv3RTMxLE16U5WFoaysOlIZKQnoGi1LCGklkZSxGxOZspRKMyUy00ULZiPdb8nHjazvPE4qWrKErBOeWwHJaSYaFbxXDqTUmkRSucXehBAb1/SLlTAkOTT6kAQul7y1kO1G6V+sYyroLiSzKNv42YhCAjcVMmol5spUQFEuQClnpq/SBcVjJ4kSRnT2q1olqmoS6akupKSlnLWq3CG2P2dKmywmYmhY0JSoEWIUkggvqDFS9iyFSRJyNLSzBJUCCk0IUDmBfV3i77/AVW/yCqxsxGGKzlWtMtRKkhWRRSk17tASIE2Rjp0yXMSpawsKbMqWAtDoQoUSlSFDecFrEAhwXeStnShLEtKE5AnKE3GVmbnSKMNsaTLQpCUUU+ZySouAO8STYADgAId9/gKrf5FsjGTThM6pq0llL7XIkq7MKKhTssjlDVbnFeNxmKEiQHWFlu1WiXnUPw1Fwjs8rFYQCwsTa4cLwMoo7IpGUpbLbdDU4tYeMcxuzZM9OVaQQDmGUlJBYhwUkEOCRzBMK+/wFVv8ivE7YnHDYeaAAqYrDZmCjSauWFAOlg+Y1qWtWsXbbmzs0nJMUgqmJRkAopzmUTmlE0lpmWIhovZkpSEoKE5UlBSAGbsyCm3ApEWqwUtSkqKEkodjwJDGlrQ77/A97uLNt4xaEJKRlJmyU+9ZU1AIqjUEjxiWx8WtUt1Bznmhy9hNWAO7oABDHFYCUtJStCSk3BA+7xGRg5aEhKEJSkUAAoILhVb/ACKdp4FE0ZVgasNQ+oJEZ/F+zs1L9mtK0vZYqHI1qONWfqWbVbRAChQCnj08YpUoihp9/f3ZJUOiGI6GIOyZ7/8AZ0f+YeIvVnrw0MXSdgzlfvFplp1CQ5trYGvU86Axqpy9aU/X7pFRVxI516Vi1U16XkZTE479lmTJcspSEgKAUhSlLKgCQVC1hUtpzh3t/bU1MnDqlkFUxPaFIDpCEpCla3qK8jSO4rZClzVzEYhUvMEBYSkHujieRMEz/Y+WrIO1mhKJXZpCSxuSok65nqLRTVDneLCbXEBbX2sqTNkkErkrSZi6DNlGXeDcMzwLL2hMmIk9mpPaz1zUhRDICJZdykXLN84cS9giX2BKisSUqRUCqV2fowEDT9hykSkywtQUhaly1JotOY2To1hXgIpVdzPiw11Ur/koxfayZExS1pWsMEEJZiogVBcO5tVwIowGPM1KUqBKklQW35gTVrf1i2RsXthlXNmqRnzKUo3owADU8IZ7N2RLk5wkqUlSgWVVizUOrloHWLqiKxnBxbEGH2niEonYjOlcqVNyKlKAcpChZY94ZhfxhurEzUzpUrtCsTEzyolIchKQZbgD3XtR/GOD2ZQVKJmzFIMwzOyJGQqUQagBzcU+MNBsvPOlzsxSqUFgCmU52BFrDkflEO7NHKKVP27DJKnYlS5/aTu0RKJSWQACUpBz7tUsNQFNrSFmxUTViaVghSUiYkFLbqwSCCLWGhB1Z41+N2an/SEATT2yiVEeAIG7wDQJI2YiWolEvEVllBBL0LW3KM1ofRYjyj5jXxuAk7+Rl5qV9lKNlLKCosPeLAAigdySOlNYtx8paZqZSQciSlKywBzTHyu5oTwJpW8PcPszKkIy4hQBQQ7UyF27msFSPZ+XiFTSsT5aic4UVMAQQwAygFucJ4U1mrfcuPx2BJ0UvJkvZrBqlZiQx5tqf97g0S2BjgqasGYpU0qnBSCXSEonFIJGZkEAgAUccWeNbLlfrzjsvDpCiQlIJ7xAAJbibmIpvbMpS4nX29jLez2LBWtpijNJm9ogrKgMs9aQSCo5FNQAM40pHJ+NUMaHIfcSkdqoFihZJEvulL3PEDhGtMoAksATc6nrxiCpId2D2BavnDpvbJru3sZ3ITjcybpllS95RBK2QgNYUlrLAag9ZbPktipy0tugJVvKLrWc6rg2GRms5h8JdSQKm51pHUhvnC4d7YV3b2Mp7OzFCbMAUlVDnUFrU6+0VVYUjcW1MvADRoP2TKJRiEKUVJM6aFOTZQDh8lAx0tD9KRoGMWJSwga3thXdvYzfszLyyApKShMxSlpSAWCFHcp2f+zCPF4C2fM/0kIdWZM3EKUGOYBbEKO5YvTi8a0qFvP78YgZ6RTMPstE9+/Edd29itai1SW5j/6+kV4aYkFQfgfSLsRNYACub4QLhpJ/wp+EYyk07FKKee8wgqzM4s4/xAfKK1KKSBxt4FT/AAj0ei+3eREnTf8AyFwxSyHFDkHmxqIun51FyWYsGJHupPzMdj0TmnvkRHTu/uBp0guC5tMav8aInhZJSXH8A/8AUPyMej0XTrb5k6b/AEjU4l2yi5Zy1KE/KJbHlZUAaMn/ACpjkehp78S1nvsDJiS1IWzMWoe7w1pX74RyPRejH9SRVPBVVgaU8S2vj5RUnDqqx7vFqk3+Uej0WroG3FunM8cIt7Jor/IIGTgV03UtueRBSx5teOx6KF0klvkW4fBTApizF0lv4aD0LQbKSsBvQ6dKxyPQaEydXUhvkrBoGqzfMwBLwiykgh6l7ermrOPodOx6GEdWX/sszQXej21pX75xCThZj900oA40bnyj0eiXcdKBsvCqIBAY9R9fvnRipeHLgkWq1GpbXrHo9EpXoDuqlIQoDurJ6p/5oqWhf5Jn95H/ADR6PQf4fCf0+vuR02Kvq9PYpVJmaS5p6Kl/NcXbOkzcxzyloDe8pBH+FRjsehPAw4uqXqaRxcSSvL09hmJJjoQXZvGjfWPR6HQKlikcngefJV7o8/6x6PQ6AQGGXrE04Yx6PQUAsMktSFicLiKlxUWej6NSOR6JcUwZ6bs2cSopUAC1H5AcOUWzNmKJuLvf+IHhHY9E9GgTpvtqWycAQzkP/wDr6iL5OGbhYDyEej0Cw4ofE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pics.kaybee.org/Vacations/Europe1997/Italy/mon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2531" y="0"/>
            <a:ext cx="7911469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tstravels.ru/wp-content/gallery/italiya-dostoprimechatelnosti/venec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"/>
            <a:ext cx="8172400" cy="2636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00B0F0"/>
                </a:solidFill>
              </a:rPr>
              <a:t>Промисловий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розвиток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Італії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почався</a:t>
            </a:r>
            <a:r>
              <a:rPr lang="ru-RU" sz="2800" dirty="0" smtClean="0">
                <a:solidFill>
                  <a:srgbClr val="00B0F0"/>
                </a:solidFill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</a:rPr>
              <a:t>кінці</a:t>
            </a:r>
            <a:r>
              <a:rPr lang="ru-RU" sz="2800" dirty="0" smtClean="0">
                <a:solidFill>
                  <a:srgbClr val="00B0F0"/>
                </a:solidFill>
              </a:rPr>
              <a:t> 19 ст. </a:t>
            </a:r>
            <a:r>
              <a:rPr lang="ru-RU" sz="2800" dirty="0" err="1" smtClean="0">
                <a:solidFill>
                  <a:srgbClr val="00B0F0"/>
                </a:solidFill>
              </a:rPr>
              <a:t>Економічна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політика</a:t>
            </a:r>
            <a:r>
              <a:rPr lang="ru-RU" sz="2800" dirty="0" smtClean="0">
                <a:solidFill>
                  <a:srgbClr val="00B0F0"/>
                </a:solidFill>
              </a:rPr>
              <a:t> уряду </a:t>
            </a:r>
            <a:r>
              <a:rPr lang="ru-RU" sz="2800" dirty="0" err="1" smtClean="0">
                <a:solidFill>
                  <a:srgbClr val="00B0F0"/>
                </a:solidFill>
              </a:rPr>
              <a:t>Муссоліні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і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світова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економічна</a:t>
            </a:r>
            <a:r>
              <a:rPr lang="ru-RU" sz="2800" dirty="0" smtClean="0">
                <a:solidFill>
                  <a:srgbClr val="00B0F0"/>
                </a:solidFill>
              </a:rPr>
              <a:t> криза </a:t>
            </a:r>
            <a:r>
              <a:rPr lang="ru-RU" sz="2800" dirty="0" err="1" smtClean="0">
                <a:solidFill>
                  <a:srgbClr val="00B0F0"/>
                </a:solidFill>
              </a:rPr>
              <a:t>сприяли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реструктуризації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але</a:t>
            </a:r>
            <a:r>
              <a:rPr lang="ru-RU" sz="2800" dirty="0" smtClean="0">
                <a:solidFill>
                  <a:srgbClr val="00B0F0"/>
                </a:solidFill>
              </a:rPr>
              <a:t> не </a:t>
            </a:r>
            <a:r>
              <a:rPr lang="ru-RU" sz="2800" dirty="0" err="1" smtClean="0">
                <a:solidFill>
                  <a:srgbClr val="00B0F0"/>
                </a:solidFill>
              </a:rPr>
              <a:t>розширенню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промисловості</a:t>
            </a:r>
            <a:r>
              <a:rPr lang="ru-RU" sz="2800" dirty="0" smtClean="0">
                <a:solidFill>
                  <a:srgbClr val="00B0F0"/>
                </a:solidFill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</a:rPr>
              <a:t>і</a:t>
            </a:r>
            <a:r>
              <a:rPr lang="ru-RU" sz="2800" dirty="0" smtClean="0">
                <a:solidFill>
                  <a:srgbClr val="00B0F0"/>
                </a:solidFill>
              </a:rPr>
              <a:t> до </a:t>
            </a:r>
            <a:r>
              <a:rPr lang="ru-RU" sz="2800" dirty="0" err="1" smtClean="0">
                <a:solidFill>
                  <a:srgbClr val="00B0F0"/>
                </a:solidFill>
              </a:rPr>
              <a:t>кінця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Другої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світової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війни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майже</a:t>
            </a:r>
            <a:r>
              <a:rPr lang="ru-RU" sz="2800" dirty="0" smtClean="0">
                <a:solidFill>
                  <a:srgbClr val="00B0F0"/>
                </a:solidFill>
              </a:rPr>
              <a:t> половина </a:t>
            </a:r>
            <a:r>
              <a:rPr lang="ru-RU" sz="2800" dirty="0" err="1" smtClean="0">
                <a:solidFill>
                  <a:srgbClr val="00B0F0"/>
                </a:solidFill>
              </a:rPr>
              <a:t>працездатного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населення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була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зайнята</a:t>
            </a:r>
            <a:r>
              <a:rPr lang="ru-RU" sz="2800" dirty="0" smtClean="0">
                <a:solidFill>
                  <a:srgbClr val="00B0F0"/>
                </a:solidFill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</a:rPr>
              <a:t>сільському</a:t>
            </a:r>
            <a:r>
              <a:rPr lang="ru-RU" sz="2800" dirty="0" smtClean="0">
                <a:solidFill>
                  <a:srgbClr val="00B0F0"/>
                </a:solidFill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</a:rPr>
              <a:t>господарстві</a:t>
            </a:r>
            <a:r>
              <a:rPr lang="ru-RU" sz="2800" dirty="0" smtClean="0">
                <a:solidFill>
                  <a:srgbClr val="00B0F0"/>
                </a:solidFill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36912"/>
            <a:ext cx="9144000" cy="34163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 1950-х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до 1990-х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гірничодобувна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промисловість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будівництвом</a:t>
            </a:r>
            <a:r>
              <a:rPr lang="ru-RU" sz="2400" dirty="0" smtClean="0"/>
              <a:t> давали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бл</a:t>
            </a:r>
            <a:r>
              <a:rPr lang="ru-RU" sz="2400" dirty="0" smtClean="0"/>
              <a:t>. 33% ВВП, а </a:t>
            </a:r>
            <a:r>
              <a:rPr lang="ru-RU" sz="2400" dirty="0" err="1" smtClean="0"/>
              <a:t>невиробнича</a:t>
            </a:r>
            <a:r>
              <a:rPr lang="ru-RU" sz="2400" dirty="0" smtClean="0"/>
              <a:t> сфера (</a:t>
            </a:r>
            <a:r>
              <a:rPr lang="ru-RU" sz="2400" dirty="0" err="1" smtClean="0"/>
              <a:t>включаючи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торгівлю</a:t>
            </a:r>
            <a:r>
              <a:rPr lang="ru-RU" sz="2400" dirty="0" smtClean="0"/>
              <a:t>, </a:t>
            </a:r>
            <a:r>
              <a:rPr lang="ru-RU" sz="2400" dirty="0" err="1" smtClean="0"/>
              <a:t>банківську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управління</a:t>
            </a:r>
            <a:r>
              <a:rPr lang="ru-RU" sz="2400" dirty="0" smtClean="0"/>
              <a:t>) — </a:t>
            </a:r>
            <a:r>
              <a:rPr lang="ru-RU" sz="2400" dirty="0" err="1" smtClean="0"/>
              <a:t>ще</a:t>
            </a:r>
            <a:r>
              <a:rPr lang="ru-RU" sz="2400" dirty="0" smtClean="0"/>
              <a:t> 63%, в той час як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скоротилася</a:t>
            </a:r>
            <a:r>
              <a:rPr lang="ru-RU" sz="2400" dirty="0" smtClean="0"/>
              <a:t> до 4%. У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1950–1964 </a:t>
            </a:r>
            <a:r>
              <a:rPr lang="ru-RU" sz="2400" dirty="0" err="1" smtClean="0"/>
              <a:t>обсяг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подвоївся</a:t>
            </a:r>
            <a:r>
              <a:rPr lang="ru-RU" sz="2400" dirty="0" smtClean="0"/>
              <a:t>. У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1963–1974 </a:t>
            </a:r>
            <a:r>
              <a:rPr lang="ru-RU" sz="2400" dirty="0" err="1" smtClean="0"/>
              <a:t>зростання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становило 4,7% на </a:t>
            </a:r>
            <a:r>
              <a:rPr lang="ru-RU" sz="2400" dirty="0" err="1" smtClean="0"/>
              <a:t>рік</a:t>
            </a:r>
            <a:r>
              <a:rPr lang="ru-RU" sz="2400" dirty="0" smtClean="0"/>
              <a:t>. На початку 1970-х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Італія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перетворилася</a:t>
            </a:r>
            <a:r>
              <a:rPr lang="ru-RU" sz="2400" dirty="0" smtClean="0"/>
              <a:t> в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найрозвиненіших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rot="372792">
            <a:off x="323528" y="2996952"/>
            <a:ext cx="748883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Вступ</a:t>
            </a:r>
            <a:r>
              <a:rPr lang="ru-RU" sz="2800" dirty="0" smtClean="0"/>
              <a:t> до ЄС 1957 став </a:t>
            </a:r>
            <a:r>
              <a:rPr lang="ru-RU" sz="2800" dirty="0" err="1" smtClean="0"/>
              <a:t>важливим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чинником</a:t>
            </a:r>
            <a:r>
              <a:rPr lang="ru-RU" sz="2800" dirty="0" smtClean="0"/>
              <a:t> </a:t>
            </a:r>
            <a:r>
              <a:rPr lang="ru-RU" sz="2800" dirty="0" err="1" smtClean="0"/>
              <a:t>збільшення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обсягу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італійського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експорту</a:t>
            </a:r>
            <a:r>
              <a:rPr lang="ru-RU" sz="2800" dirty="0" smtClean="0"/>
              <a:t>. У 1984–1992 </a:t>
            </a:r>
            <a:r>
              <a:rPr lang="ru-RU" sz="2800" dirty="0" err="1" smtClean="0"/>
              <a:t>щорічне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 становило 2,5%, а за </a:t>
            </a:r>
            <a:r>
              <a:rPr lang="ru-RU" sz="2800" dirty="0" err="1" smtClean="0"/>
              <a:t>розмірами</a:t>
            </a:r>
            <a:r>
              <a:rPr lang="ru-RU" sz="2800" dirty="0" smtClean="0"/>
              <a:t> ВВП </a:t>
            </a:r>
            <a:r>
              <a:rPr lang="ru-RU" sz="2800" dirty="0" err="1" smtClean="0"/>
              <a:t>Італія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втримувала</a:t>
            </a:r>
            <a:r>
              <a:rPr lang="ru-RU" sz="2800" dirty="0" smtClean="0"/>
              <a:t> 3-є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в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Франції</a:t>
            </a:r>
            <a:r>
              <a:rPr lang="ru-RU" sz="2800" dirty="0" smtClean="0"/>
              <a:t>. В </a:t>
            </a:r>
            <a:r>
              <a:rPr lang="ru-RU" sz="2800" dirty="0" err="1" smtClean="0"/>
              <a:t>економіці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 </a:t>
            </a:r>
            <a:r>
              <a:rPr lang="ru-RU" sz="2800" dirty="0" err="1" smtClean="0"/>
              <a:t>діє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близько</a:t>
            </a:r>
            <a:r>
              <a:rPr lang="ru-RU" sz="2800" dirty="0" smtClean="0"/>
              <a:t> 35 000 </a:t>
            </a:r>
            <a:r>
              <a:rPr lang="ru-RU" sz="2800" dirty="0" err="1" smtClean="0"/>
              <a:t>компаній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акціонерного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капіталу</a:t>
            </a:r>
            <a:r>
              <a:rPr lang="ru-RU" sz="2800" dirty="0" smtClean="0"/>
              <a:t>, часто </a:t>
            </a:r>
            <a:r>
              <a:rPr lang="ru-RU" sz="2800" dirty="0" err="1" smtClean="0"/>
              <a:t>малих</a:t>
            </a:r>
            <a:r>
              <a:rPr lang="ru-RU" sz="2800" dirty="0" smtClean="0"/>
              <a:t> (ядро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сім'я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 rot="21263301">
            <a:off x="251520" y="332656"/>
            <a:ext cx="6876256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Незважаючи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пожвавлення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італійської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 у 1980-і роки, </a:t>
            </a:r>
            <a:r>
              <a:rPr lang="ru-RU" sz="2800" dirty="0" err="1" smtClean="0"/>
              <a:t>основні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проблеми</a:t>
            </a:r>
            <a:r>
              <a:rPr lang="ru-RU" sz="2800" dirty="0" smtClean="0"/>
              <a:t> так </a:t>
            </a:r>
            <a:r>
              <a:rPr lang="ru-RU" sz="2800" dirty="0" err="1" smtClean="0"/>
              <a:t>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вирішені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виявилися</a:t>
            </a:r>
            <a:r>
              <a:rPr lang="ru-RU" sz="2800" dirty="0" smtClean="0"/>
              <a:t> в 1990-х роках. </a:t>
            </a:r>
            <a:r>
              <a:rPr lang="ru-RU" sz="2800" dirty="0" err="1" smtClean="0"/>
              <a:t>Дефіцит</a:t>
            </a:r>
            <a:r>
              <a:rPr lang="ru-RU" sz="2800" dirty="0" smtClean="0"/>
              <a:t> державного сектора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 </a:t>
            </a:r>
            <a:r>
              <a:rPr lang="ru-RU" sz="2800" dirty="0" err="1" smtClean="0"/>
              <a:t>зріс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84,6%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ВВП в 1985 до 103% в 1992.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задовольняти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умовам</a:t>
            </a:r>
            <a:r>
              <a:rPr lang="ru-RU" sz="2800" dirty="0" smtClean="0"/>
              <a:t> ЄС, </a:t>
            </a:r>
            <a:r>
              <a:rPr lang="ru-RU" sz="2800" dirty="0" err="1" smtClean="0"/>
              <a:t>сформульованим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Маастріхтською</a:t>
            </a:r>
            <a:r>
              <a:rPr lang="ru-RU" sz="2800" dirty="0" smtClean="0"/>
              <a:t> угодою 1991, уряд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 </a:t>
            </a:r>
            <a:r>
              <a:rPr lang="ru-RU" sz="2800" dirty="0" err="1" smtClean="0"/>
              <a:t>намагався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борг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дефіцит</a:t>
            </a:r>
            <a:r>
              <a:rPr lang="ru-RU" sz="2800" dirty="0" smtClean="0"/>
              <a:t> бюджету,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в 1992 борг все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залишався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рівні</a:t>
            </a:r>
            <a:r>
              <a:rPr lang="ru-RU" sz="2800" dirty="0" smtClean="0"/>
              <a:t> 10,7%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ВВП.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rot="760092">
            <a:off x="3456092" y="2773355"/>
            <a:ext cx="5365104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На початку 1990-х </a:t>
            </a:r>
            <a:r>
              <a:rPr lang="ru-RU" sz="2800" dirty="0" err="1" smtClean="0">
                <a:solidFill>
                  <a:srgbClr val="7030A0"/>
                </a:solidFill>
              </a:rPr>
              <a:t>років</a:t>
            </a:r>
            <a:r>
              <a:rPr lang="ru-RU" sz="2800" dirty="0" smtClean="0">
                <a:solidFill>
                  <a:srgbClr val="7030A0"/>
                </a:solidFill>
              </a:rPr>
              <a:t> 32% </a:t>
            </a:r>
            <a:r>
              <a:rPr lang="ru-RU" sz="2800" dirty="0" err="1" smtClean="0">
                <a:solidFill>
                  <a:srgbClr val="7030A0"/>
                </a:solidFill>
              </a:rPr>
              <a:t>зайнятих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складає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частку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промисловості</a:t>
            </a:r>
            <a:r>
              <a:rPr lang="ru-RU" sz="2800" dirty="0" smtClean="0">
                <a:solidFill>
                  <a:srgbClr val="7030A0"/>
                </a:solidFill>
              </a:rPr>
              <a:t>, 9% — </a:t>
            </a:r>
            <a:r>
              <a:rPr lang="ru-RU" sz="2800" dirty="0" err="1" smtClean="0">
                <a:solidFill>
                  <a:srgbClr val="7030A0"/>
                </a:solidFill>
              </a:rPr>
              <a:t>частку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сільського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господарства</a:t>
            </a:r>
            <a:r>
              <a:rPr lang="ru-RU" sz="2800" dirty="0" smtClean="0">
                <a:solidFill>
                  <a:srgbClr val="7030A0"/>
                </a:solidFill>
              </a:rPr>
              <a:t>, а </a:t>
            </a:r>
            <a:r>
              <a:rPr lang="ru-RU" sz="2800" dirty="0" err="1" smtClean="0">
                <a:solidFill>
                  <a:srgbClr val="7030A0"/>
                </a:solidFill>
              </a:rPr>
              <a:t>інші</a:t>
            </a:r>
            <a:r>
              <a:rPr lang="ru-RU" sz="2800" dirty="0" smtClean="0">
                <a:solidFill>
                  <a:srgbClr val="7030A0"/>
                </a:solidFill>
              </a:rPr>
              <a:t> 59% — </a:t>
            </a:r>
            <a:r>
              <a:rPr lang="ru-RU" sz="2800" dirty="0" err="1" smtClean="0">
                <a:solidFill>
                  <a:srgbClr val="7030A0"/>
                </a:solidFill>
              </a:rPr>
              <a:t>частку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торгівлі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сфери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послуг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і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інших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видів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економічної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діяльності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kvedomosti.com/uploads/posts/2014-03/1394783093__1394775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88224" cy="4941168"/>
          </a:xfrm>
          <a:prstGeom prst="rect">
            <a:avLst/>
          </a:prstGeom>
          <a:noFill/>
        </p:spPr>
      </p:pic>
      <p:pic>
        <p:nvPicPr>
          <p:cNvPr id="56324" name="Picture 4" descr="http://lenta-ua.net/uploads/posts/2014-03/1394573796_ss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6156176" cy="5661248"/>
          </a:xfrm>
          <a:prstGeom prst="rect">
            <a:avLst/>
          </a:prstGeom>
          <a:noFill/>
        </p:spPr>
      </p:pic>
      <p:pic>
        <p:nvPicPr>
          <p:cNvPr id="56326" name="Picture 6" descr="http://www.usa-for-me.ru/img/dollar-u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590473"/>
          </a:xfrm>
        </p:spPr>
        <p:txBody>
          <a:bodyPr>
            <a:noAutofit/>
          </a:bodyPr>
          <a:lstStyle/>
          <a:p>
            <a:r>
              <a:rPr lang="uk-UA" sz="11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115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11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svoiludi.ru/images/tb/6228/usa-places-resorts-12820625968624_w687h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6021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США - </a:t>
            </a:r>
            <a:r>
              <a:rPr lang="ru-RU" sz="2400" dirty="0" err="1" smtClean="0">
                <a:solidFill>
                  <a:schemeClr val="bg1"/>
                </a:solidFill>
              </a:rPr>
              <a:t>лідер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одні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найбільших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територією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світу</a:t>
            </a:r>
            <a:r>
              <a:rPr lang="ru-RU" sz="2400" dirty="0" smtClean="0">
                <a:solidFill>
                  <a:schemeClr val="bg1"/>
                </a:solidFill>
              </a:rPr>
              <a:t>. За </a:t>
            </a:r>
            <a:r>
              <a:rPr lang="ru-RU" sz="2400" dirty="0" err="1" smtClean="0">
                <a:solidFill>
                  <a:schemeClr val="bg1"/>
                </a:solidFill>
              </a:rPr>
              <a:t>рівнем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продуктивних</a:t>
            </a:r>
            <a:r>
              <a:rPr lang="ru-RU" sz="2400" dirty="0" smtClean="0">
                <a:solidFill>
                  <a:schemeClr val="bg1"/>
                </a:solidFill>
              </a:rPr>
              <a:t> сил, масштабом </a:t>
            </a:r>
            <a:r>
              <a:rPr lang="ru-RU" sz="2400" dirty="0" err="1" smtClean="0">
                <a:solidFill>
                  <a:schemeClr val="bg1"/>
                </a:solidFill>
              </a:rPr>
              <a:t>свого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випереджає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будь-яку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розвинених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</a:t>
            </a:r>
            <a:r>
              <a:rPr lang="ru-RU" sz="2400" dirty="0" smtClean="0">
                <a:solidFill>
                  <a:schemeClr val="bg1"/>
                </a:solidFill>
              </a:rPr>
              <a:t>. США —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держава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високорозвинутою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капіталістичною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змішаного</a:t>
            </a:r>
            <a:r>
              <a:rPr lang="ru-RU" sz="2400" dirty="0" smtClean="0">
                <a:solidFill>
                  <a:schemeClr val="bg1"/>
                </a:solidFill>
              </a:rPr>
              <a:t> типу, яка живиться </a:t>
            </a:r>
            <a:r>
              <a:rPr lang="ru-RU" sz="2400" dirty="0" err="1" smtClean="0">
                <a:solidFill>
                  <a:schemeClr val="bg1"/>
                </a:solidFill>
              </a:rPr>
              <a:t>завдяки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багатим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природним</a:t>
            </a:r>
            <a:r>
              <a:rPr lang="ru-RU" sz="2400" dirty="0" smtClean="0">
                <a:solidFill>
                  <a:schemeClr val="bg1"/>
                </a:solidFill>
              </a:rPr>
              <a:t> ресурсам, </a:t>
            </a:r>
            <a:r>
              <a:rPr lang="ru-RU" sz="2400" dirty="0" err="1" smtClean="0">
                <a:solidFill>
                  <a:schemeClr val="bg1"/>
                </a:solidFill>
              </a:rPr>
              <a:t>розвинутою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інфраструктурою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продуктивністю</a:t>
            </a:r>
            <a:r>
              <a:rPr lang="ru-RU" sz="2400" dirty="0" smtClean="0">
                <a:solidFill>
                  <a:schemeClr val="bg1"/>
                </a:solidFill>
              </a:rPr>
              <a:t>. Як </a:t>
            </a:r>
            <a:r>
              <a:rPr lang="ru-RU" sz="2400" dirty="0" err="1" smtClean="0">
                <a:solidFill>
                  <a:schemeClr val="bg1"/>
                </a:solidFill>
              </a:rPr>
              <a:t>свідчать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міжнародні</a:t>
            </a:r>
            <a:r>
              <a:rPr lang="ru-RU" sz="2400" dirty="0" smtClean="0">
                <a:solidFill>
                  <a:schemeClr val="bg1"/>
                </a:solidFill>
              </a:rPr>
              <a:t> рейтинги,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економічна</a:t>
            </a:r>
            <a:r>
              <a:rPr lang="ru-RU" sz="2400" dirty="0" smtClean="0">
                <a:solidFill>
                  <a:schemeClr val="bg1"/>
                </a:solidFill>
              </a:rPr>
              <a:t> система США </a:t>
            </a:r>
            <a:r>
              <a:rPr lang="ru-RU" sz="2400" dirty="0" err="1" smtClean="0">
                <a:solidFill>
                  <a:schemeClr val="bg1"/>
                </a:solidFill>
              </a:rPr>
              <a:t>забезпечує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найвищі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показники</a:t>
            </a:r>
            <a:r>
              <a:rPr lang="ru-RU" sz="2400" dirty="0" smtClean="0">
                <a:solidFill>
                  <a:schemeClr val="bg1"/>
                </a:solidFill>
              </a:rPr>
              <a:t> ВВП на душу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найважливіших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напрямів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науково-технічного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технічної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озброєності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підприємств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ступеня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насиченості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господарства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інформаційними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технологіями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сучасними</a:t>
            </a:r>
            <a:r>
              <a:rPr lang="ru-RU" sz="2400" dirty="0" smtClean="0">
                <a:solidFill>
                  <a:schemeClr val="bg1"/>
                </a:solidFill>
              </a:rPr>
              <a:t> системами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тощо</a:t>
            </a:r>
            <a:r>
              <a:rPr lang="ru-RU" sz="2400" dirty="0" smtClean="0">
                <a:solidFill>
                  <a:schemeClr val="bg1"/>
                </a:solidFill>
              </a:rPr>
              <a:t> США </a:t>
            </a:r>
            <a:r>
              <a:rPr lang="ru-RU" sz="2400" dirty="0" err="1" smtClean="0">
                <a:solidFill>
                  <a:schemeClr val="bg1"/>
                </a:solidFill>
              </a:rPr>
              <a:t>випереджує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своїх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конкурентів</a:t>
            </a:r>
            <a:r>
              <a:rPr lang="ru-RU" sz="2400" dirty="0" smtClean="0">
                <a:solidFill>
                  <a:schemeClr val="bg1"/>
                </a:solidFill>
              </a:rPr>
              <a:t>. США </a:t>
            </a:r>
            <a:r>
              <a:rPr lang="ru-RU" sz="2400" dirty="0" err="1" smtClean="0">
                <a:solidFill>
                  <a:schemeClr val="bg1"/>
                </a:solidFill>
              </a:rPr>
              <a:t>мають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високорозвинену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диверсифіковану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основними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галузями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загальне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транспортне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електротехнічне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машинобудування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видобуток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корисних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копалин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хімічна</a:t>
            </a:r>
            <a:r>
              <a:rPr lang="ru-RU" sz="2400" dirty="0" smtClean="0">
                <a:solidFill>
                  <a:schemeClr val="bg1"/>
                </a:solidFill>
              </a:rPr>
              <a:t> та </a:t>
            </a:r>
            <a:r>
              <a:rPr lang="ru-RU" sz="2400" dirty="0" err="1" smtClean="0">
                <a:solidFill>
                  <a:schemeClr val="bg1"/>
                </a:solidFill>
              </a:rPr>
              <a:t>харчова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металовиробів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alls.com.ua/images/201310/walls.com.ua_4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438619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За </a:t>
            </a:r>
            <a:r>
              <a:rPr lang="ru-RU" sz="2800" dirty="0" err="1" smtClean="0">
                <a:solidFill>
                  <a:schemeClr val="bg1"/>
                </a:solidFill>
              </a:rPr>
              <a:t>даними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Index of Economic Freedom: </a:t>
            </a:r>
            <a:r>
              <a:rPr lang="ru-RU" sz="2800" dirty="0" smtClean="0">
                <a:solidFill>
                  <a:schemeClr val="bg1"/>
                </a:solidFill>
              </a:rPr>
              <a:t>ВВП (1999) — $ 8500 млрд. Темп </a:t>
            </a:r>
            <a:r>
              <a:rPr lang="ru-RU" sz="2800" dirty="0" err="1" smtClean="0">
                <a:solidFill>
                  <a:schemeClr val="bg1"/>
                </a:solidFill>
              </a:rPr>
              <a:t>зростання</a:t>
            </a:r>
            <a:r>
              <a:rPr lang="ru-RU" sz="2800" dirty="0" smtClean="0">
                <a:solidFill>
                  <a:schemeClr val="bg1"/>
                </a:solidFill>
              </a:rPr>
              <a:t> ВВП (1999) — 4%. ВВП на душу </a:t>
            </a:r>
            <a:r>
              <a:rPr lang="ru-RU" sz="28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800" dirty="0" smtClean="0">
                <a:solidFill>
                  <a:schemeClr val="bg1"/>
                </a:solidFill>
              </a:rPr>
              <a:t> (1999) — $ 31201. </a:t>
            </a:r>
            <a:r>
              <a:rPr lang="ru-RU" sz="2800" dirty="0" err="1" smtClean="0">
                <a:solidFill>
                  <a:schemeClr val="bg1"/>
                </a:solidFill>
              </a:rPr>
              <a:t>Прямі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іноземні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інвестиції</a:t>
            </a:r>
            <a:r>
              <a:rPr lang="ru-RU" sz="2800" dirty="0" smtClean="0">
                <a:solidFill>
                  <a:schemeClr val="bg1"/>
                </a:solidFill>
              </a:rPr>
              <a:t> (1999) — $ 119 млрд. Станом на 2009 </a:t>
            </a:r>
            <a:r>
              <a:rPr lang="ru-RU" sz="2800" dirty="0" err="1" smtClean="0">
                <a:solidFill>
                  <a:schemeClr val="bg1"/>
                </a:solidFill>
              </a:rPr>
              <a:t>рік</a:t>
            </a:r>
            <a:r>
              <a:rPr lang="ru-RU" sz="2800" dirty="0" smtClean="0">
                <a:solidFill>
                  <a:schemeClr val="bg1"/>
                </a:solidFill>
              </a:rPr>
              <a:t>: ВВП </a:t>
            </a:r>
            <a:r>
              <a:rPr lang="ru-RU" sz="2800" dirty="0" err="1" smtClean="0">
                <a:solidFill>
                  <a:schemeClr val="bg1"/>
                </a:solidFill>
              </a:rPr>
              <a:t>складав</a:t>
            </a:r>
            <a:r>
              <a:rPr lang="ru-RU" sz="2800" dirty="0" smtClean="0">
                <a:solidFill>
                  <a:schemeClr val="bg1"/>
                </a:solidFill>
              </a:rPr>
              <a:t> $14.256 </a:t>
            </a:r>
            <a:r>
              <a:rPr lang="ru-RU" sz="2800" dirty="0" err="1" smtClean="0">
                <a:solidFill>
                  <a:schemeClr val="bg1"/>
                </a:solidFill>
              </a:rPr>
              <a:t>трлн</a:t>
            </a:r>
            <a:r>
              <a:rPr lang="ru-RU" sz="2800" dirty="0" smtClean="0">
                <a:solidFill>
                  <a:schemeClr val="bg1"/>
                </a:solidFill>
              </a:rPr>
              <a:t>, ВВП </a:t>
            </a:r>
            <a:r>
              <a:rPr lang="ru-RU" sz="2800" dirty="0" err="1" smtClean="0">
                <a:solidFill>
                  <a:schemeClr val="bg1"/>
                </a:solidFill>
              </a:rPr>
              <a:t>номінальний</a:t>
            </a:r>
            <a:r>
              <a:rPr lang="ru-RU" sz="2800" dirty="0" smtClean="0">
                <a:solidFill>
                  <a:schemeClr val="bg1"/>
                </a:solidFill>
              </a:rPr>
              <a:t> на душу </a:t>
            </a:r>
            <a:r>
              <a:rPr lang="ru-RU" sz="28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800" dirty="0" smtClean="0">
                <a:solidFill>
                  <a:schemeClr val="bg1"/>
                </a:solidFill>
              </a:rPr>
              <a:t> — $46,381. </a:t>
            </a:r>
            <a:r>
              <a:rPr lang="ru-RU" sz="2800" dirty="0" err="1" smtClean="0">
                <a:solidFill>
                  <a:schemeClr val="bg1"/>
                </a:solidFill>
              </a:rPr>
              <a:t>Індекс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людського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потенціалу</a:t>
            </a:r>
            <a:r>
              <a:rPr lang="ru-RU" sz="2800" dirty="0" smtClean="0">
                <a:solidFill>
                  <a:schemeClr val="bg1"/>
                </a:solidFill>
              </a:rPr>
              <a:t> станом на 2010 </a:t>
            </a:r>
            <a:r>
              <a:rPr lang="ru-RU" sz="2800" dirty="0" err="1" smtClean="0">
                <a:solidFill>
                  <a:schemeClr val="bg1"/>
                </a:solidFill>
              </a:rPr>
              <a:t>рік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коефіцієнт</a:t>
            </a:r>
            <a:r>
              <a:rPr lang="ru-RU" sz="2800" dirty="0" smtClean="0">
                <a:solidFill>
                  <a:schemeClr val="bg1"/>
                </a:solidFill>
              </a:rPr>
              <a:t> 0.902, </a:t>
            </a:r>
            <a:r>
              <a:rPr lang="ru-RU" sz="2800" dirty="0" err="1" smtClean="0">
                <a:solidFill>
                  <a:schemeClr val="bg1"/>
                </a:solidFill>
              </a:rPr>
              <a:t>це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дуже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високий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показник</a:t>
            </a:r>
            <a:r>
              <a:rPr lang="ru-RU" sz="2800" dirty="0" smtClean="0">
                <a:solidFill>
                  <a:schemeClr val="bg1"/>
                </a:solidFill>
              </a:rPr>
              <a:t>, за </a:t>
            </a:r>
            <a:r>
              <a:rPr lang="ru-RU" sz="2800" dirty="0" err="1" smtClean="0">
                <a:solidFill>
                  <a:schemeClr val="bg1"/>
                </a:solidFill>
              </a:rPr>
              <a:t>яким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посідає</a:t>
            </a:r>
            <a:r>
              <a:rPr lang="ru-RU" sz="2800" dirty="0" smtClean="0">
                <a:solidFill>
                  <a:schemeClr val="bg1"/>
                </a:solidFill>
              </a:rPr>
              <a:t> 4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світі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180344"/>
            <a:ext cx="7812360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Імпорт</a:t>
            </a:r>
            <a:r>
              <a:rPr lang="ru-RU" sz="2800" dirty="0" smtClean="0"/>
              <a:t> (1999) — 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чином </a:t>
            </a:r>
            <a:r>
              <a:rPr lang="ru-RU" sz="2800" dirty="0" err="1" smtClean="0"/>
              <a:t>електронні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побутова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електроніка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комп'ютери</a:t>
            </a:r>
            <a:r>
              <a:rPr lang="ru-RU" sz="2800" dirty="0" smtClean="0"/>
              <a:t> — $ 1100 млрд. (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чином Канада — 19,2%; </a:t>
            </a:r>
            <a:r>
              <a:rPr lang="ru-RU" sz="2800" dirty="0" err="1" smtClean="0"/>
              <a:t>Японія</a:t>
            </a:r>
            <a:r>
              <a:rPr lang="ru-RU" sz="2800" dirty="0" smtClean="0"/>
              <a:t> — 12,0%; Мексика — 10,0%; Китай — 8,0%; </a:t>
            </a:r>
            <a:r>
              <a:rPr lang="ru-RU" sz="2800" dirty="0" err="1" smtClean="0"/>
              <a:t>Німеччина</a:t>
            </a:r>
            <a:r>
              <a:rPr lang="ru-RU" sz="2800" dirty="0" smtClean="0"/>
              <a:t> — 5,4%).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588224" cy="61247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Експорт</a:t>
            </a:r>
            <a:r>
              <a:rPr lang="ru-RU" sz="2800" dirty="0" smtClean="0"/>
              <a:t> (1999) — 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чином </a:t>
            </a:r>
            <a:r>
              <a:rPr lang="ru-RU" sz="2800" dirty="0" err="1" smtClean="0"/>
              <a:t>машини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промислове</a:t>
            </a:r>
            <a:r>
              <a:rPr lang="ru-RU" sz="2800" dirty="0" smtClean="0"/>
              <a:t>, </a:t>
            </a:r>
            <a:r>
              <a:rPr lang="ru-RU" sz="2800" dirty="0" err="1" smtClean="0"/>
              <a:t>електронне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телекомунікаційне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літаки</a:t>
            </a:r>
            <a:r>
              <a:rPr lang="ru-RU" sz="2800" dirty="0" smtClean="0"/>
              <a:t>, </a:t>
            </a:r>
            <a:r>
              <a:rPr lang="ru-RU" sz="2800" dirty="0" err="1" smtClean="0"/>
              <a:t>автомобілі</a:t>
            </a:r>
            <a:r>
              <a:rPr lang="ru-RU" sz="2800" dirty="0" smtClean="0"/>
              <a:t>, </a:t>
            </a:r>
            <a:r>
              <a:rPr lang="ru-RU" sz="2800" dirty="0" err="1" smtClean="0"/>
              <a:t>військова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техніка</a:t>
            </a:r>
            <a:r>
              <a:rPr lang="ru-RU" sz="2800" dirty="0" smtClean="0"/>
              <a:t>), </a:t>
            </a:r>
            <a:r>
              <a:rPr lang="ru-RU" sz="2800" dirty="0" err="1" smtClean="0"/>
              <a:t>мінеральна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сировина</a:t>
            </a:r>
            <a:r>
              <a:rPr lang="ru-RU" sz="2800" dirty="0" smtClean="0"/>
              <a:t> (</a:t>
            </a:r>
            <a:r>
              <a:rPr lang="ru-RU" sz="2800" dirty="0" err="1" smtClean="0"/>
              <a:t>кам'яне</a:t>
            </a:r>
            <a:r>
              <a:rPr lang="ru-RU" sz="2800" dirty="0" smtClean="0"/>
              <a:t> </a:t>
            </a:r>
            <a:r>
              <a:rPr lang="ru-RU" sz="2800" dirty="0" err="1" smtClean="0"/>
              <a:t>вугілля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природний</a:t>
            </a:r>
            <a:r>
              <a:rPr lang="ru-RU" sz="2800" dirty="0" smtClean="0"/>
              <a:t> газ, </a:t>
            </a:r>
            <a:r>
              <a:rPr lang="ru-RU" sz="2800" dirty="0" err="1" smtClean="0"/>
              <a:t>нафтопродукти</a:t>
            </a:r>
            <a:r>
              <a:rPr lang="ru-RU" sz="2800" dirty="0" smtClean="0"/>
              <a:t>, </a:t>
            </a:r>
            <a:r>
              <a:rPr lang="ru-RU" sz="2800" dirty="0" err="1" smtClean="0"/>
              <a:t>хімікати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сільського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господарства</a:t>
            </a:r>
            <a:r>
              <a:rPr lang="ru-RU" sz="2800" dirty="0" smtClean="0"/>
              <a:t> (</a:t>
            </a:r>
            <a:r>
              <a:rPr lang="ru-RU" sz="2800" dirty="0" err="1" smtClean="0"/>
              <a:t>м'ясо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м'ясні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продукти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пшениця</a:t>
            </a:r>
            <a:r>
              <a:rPr lang="ru-RU" sz="2800" dirty="0" smtClean="0"/>
              <a:t>], </a:t>
            </a:r>
            <a:r>
              <a:rPr lang="ru-RU" sz="2800" dirty="0" err="1" smtClean="0"/>
              <a:t>кукурудза</a:t>
            </a:r>
            <a:r>
              <a:rPr lang="ru-RU" sz="2800" dirty="0" smtClean="0"/>
              <a:t>, </a:t>
            </a:r>
            <a:r>
              <a:rPr lang="ru-RU" sz="2800" dirty="0" err="1" smtClean="0"/>
              <a:t>соєві</a:t>
            </a:r>
            <a:r>
              <a:rPr lang="ru-RU" sz="2800" dirty="0" smtClean="0"/>
              <a:t> </a:t>
            </a:r>
            <a:r>
              <a:rPr lang="ru-RU" sz="2800" dirty="0" err="1" smtClean="0"/>
              <a:t>боби</a:t>
            </a:r>
            <a:r>
              <a:rPr lang="ru-RU" sz="2800" dirty="0" smtClean="0"/>
              <a:t>) — $ 905 млрд. (</a:t>
            </a:r>
            <a:r>
              <a:rPr lang="ru-RU" sz="2800" dirty="0" err="1" smtClean="0"/>
              <a:t>головним</a:t>
            </a:r>
            <a:r>
              <a:rPr lang="ru-RU" sz="2800" dirty="0" smtClean="0"/>
              <a:t> чином Канада — 23,0%; Мексика — 12,0%; </a:t>
            </a:r>
            <a:r>
              <a:rPr lang="ru-RU" sz="2800" dirty="0" err="1" smtClean="0"/>
              <a:t>Японія</a:t>
            </a:r>
            <a:r>
              <a:rPr lang="ru-RU" sz="2800" dirty="0" smtClean="0"/>
              <a:t> — 8,3%; </a:t>
            </a:r>
            <a:r>
              <a:rPr lang="ru-RU" sz="2800" dirty="0" err="1" smtClean="0"/>
              <a:t>Великобританія</a:t>
            </a:r>
            <a:r>
              <a:rPr lang="ru-RU" sz="2800" dirty="0" smtClean="0"/>
              <a:t> — 5,5%; </a:t>
            </a:r>
            <a:r>
              <a:rPr lang="ru-RU" sz="2800" dirty="0" err="1" smtClean="0"/>
              <a:t>Німеччина</a:t>
            </a:r>
            <a:r>
              <a:rPr lang="ru-RU" sz="2800" dirty="0" smtClean="0"/>
              <a:t> — 5,4%).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США </a:t>
            </a:r>
            <a:r>
              <a:rPr lang="ru-RU" sz="2800" dirty="0" err="1" smtClean="0"/>
              <a:t>експортують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кіно</a:t>
            </a:r>
            <a:r>
              <a:rPr lang="ru-RU" sz="2800" dirty="0" smtClean="0"/>
              <a:t>-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фармацевтичні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препарати</a:t>
            </a:r>
            <a:endParaRPr lang="ru-RU" sz="2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5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cs606728.vk.me/v606728463/95e6/Mq5KaQyKe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0232" cy="4213618"/>
          </a:xfrm>
          <a:prstGeom prst="rect">
            <a:avLst/>
          </a:prstGeom>
          <a:noFill/>
        </p:spPr>
      </p:pic>
      <p:pic>
        <p:nvPicPr>
          <p:cNvPr id="53252" name="Picture 4" descr="http://cs606728.vk.me/v606728463/95df/C-Y9kPLnL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054" y="0"/>
            <a:ext cx="6087946" cy="5877272"/>
          </a:xfrm>
          <a:prstGeom prst="rect">
            <a:avLst/>
          </a:prstGeom>
          <a:noFill/>
        </p:spPr>
      </p:pic>
      <p:pic>
        <p:nvPicPr>
          <p:cNvPr id="53254" name="Picture 6" descr="http://www.htravel.net.ua/assets/images/countries_additional/germany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3856"/>
            <a:ext cx="6516216" cy="4344144"/>
          </a:xfrm>
          <a:prstGeom prst="rect">
            <a:avLst/>
          </a:prstGeom>
          <a:noFill/>
        </p:spPr>
      </p:pic>
      <p:pic>
        <p:nvPicPr>
          <p:cNvPr id="53256" name="Picture 8" descr="http://cs606728.vk.me/v606728463/95d8/ZiIU6zFbPg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05065"/>
            <a:ext cx="5148065" cy="28529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3601">
            <a:off x="454742" y="2350608"/>
            <a:ext cx="7772400" cy="1362075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Нім</a:t>
            </a:r>
            <a:r>
              <a:rPr lang="uk-UA" sz="7200" dirty="0" smtClean="0">
                <a:solidFill>
                  <a:srgbClr val="FF0000"/>
                </a:solidFill>
              </a:rPr>
              <a:t>ечч</a:t>
            </a:r>
            <a:r>
              <a:rPr lang="uk-UA" sz="7200" dirty="0" smtClean="0">
                <a:solidFill>
                  <a:srgbClr val="FFFF00"/>
                </a:solidFill>
              </a:rPr>
              <a:t>ина</a:t>
            </a:r>
            <a:r>
              <a:rPr lang="uk-UA" sz="7200" dirty="0" smtClean="0"/>
              <a:t> </a:t>
            </a:r>
            <a:endParaRPr lang="ru-RU" sz="7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alks.su/images/forupload/bolshaya%20semer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290763">
            <a:off x="187995" y="1314816"/>
            <a:ext cx="8775114" cy="44222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Це</a:t>
            </a:r>
            <a:endParaRPr lang="ru-RU" sz="25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США,Японія,Німеччина,Франція,Великобританія,Італія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 та Канада. На них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припадає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майже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полови­на ВВП та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виробництва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промислової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продукції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світу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більша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частина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оборотів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світо­вої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зовнішньої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торгівлі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 Для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цих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країн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характерні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такі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риси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усі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вони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постіндустріальні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або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індустріальні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їх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великі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корпорації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контролюють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прямо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або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опосередко­вано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основну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частку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продуктивних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сил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світового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господарства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правлячі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кола та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капітал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цих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країн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тримають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у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своїх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руках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реальні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засоби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контролю над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світовими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політичними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економічними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500" dirty="0" err="1" smtClean="0">
                <a:solidFill>
                  <a:schemeClr val="tx1"/>
                </a:solidFill>
                <a:latin typeface="+mj-lt"/>
              </a:rPr>
              <a:t>процесами</a:t>
            </a:r>
            <a:r>
              <a:rPr lang="ru-RU" sz="2500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sz="2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135" y="2967335"/>
            <a:ext cx="9368270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Fangsong Std R" pitchFamily="18" charset="-128"/>
                <a:ea typeface="Adobe Fangsong Std R" pitchFamily="18" charset="-128"/>
              </a:rPr>
              <a:t>Велика сімка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6000" dirty="0" smtClean="0">
                <a:latin typeface="Arial Black" pitchFamily="34" charset="0"/>
              </a:rPr>
              <a:t>Що ж це?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/>
      <p:bldP spid="5" grpId="1"/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s://lh5.googleusercontent.com/-WKfEmU7tapQ/TCewQjN79bI/AAAAAAAAHQk/7Jce86xtgYE/s1024/DEU_2010_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3090047"/>
          </a:xfrm>
          <a:solidFill>
            <a:srgbClr val="00B0F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Економіка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найбільшою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економікою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Європи</a:t>
            </a:r>
            <a:r>
              <a:rPr lang="ru-RU" sz="2800" dirty="0" smtClean="0">
                <a:solidFill>
                  <a:schemeClr val="bg1"/>
                </a:solidFill>
              </a:rPr>
              <a:t>. У 2011 </a:t>
            </a:r>
            <a:r>
              <a:rPr lang="ru-RU" sz="2800" dirty="0" err="1" smtClean="0">
                <a:solidFill>
                  <a:schemeClr val="bg1"/>
                </a:solidFill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</a:rPr>
              <a:t> в рейтингу </a:t>
            </a:r>
            <a:r>
              <a:rPr lang="ru-RU" sz="2800" dirty="0" err="1" smtClean="0">
                <a:solidFill>
                  <a:schemeClr val="bg1"/>
                </a:solidFill>
              </a:rPr>
              <a:t>країн</a:t>
            </a:r>
            <a:r>
              <a:rPr lang="ru-RU" sz="2800" dirty="0" smtClean="0">
                <a:solidFill>
                  <a:schemeClr val="bg1"/>
                </a:solidFill>
              </a:rPr>
              <a:t> за </a:t>
            </a:r>
            <a:r>
              <a:rPr lang="ru-RU" sz="2800" dirty="0" err="1" smtClean="0">
                <a:solidFill>
                  <a:schemeClr val="bg1"/>
                </a:solidFill>
              </a:rPr>
              <a:t>загальним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обсягом</a:t>
            </a:r>
            <a:r>
              <a:rPr lang="ru-RU" sz="2800" dirty="0" smtClean="0">
                <a:solidFill>
                  <a:schemeClr val="bg1"/>
                </a:solidFill>
              </a:rPr>
              <a:t> ВВП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займала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четверте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п'яте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 в рейтингу за </a:t>
            </a:r>
            <a:r>
              <a:rPr lang="ru-RU" sz="2800" dirty="0" err="1" smtClean="0">
                <a:solidFill>
                  <a:schemeClr val="bg1"/>
                </a:solidFill>
              </a:rPr>
              <a:t>обсягом</a:t>
            </a:r>
            <a:r>
              <a:rPr lang="ru-RU" sz="2800" dirty="0" smtClean="0">
                <a:solidFill>
                  <a:schemeClr val="bg1"/>
                </a:solidFill>
              </a:rPr>
              <a:t> ВВП за паритетом </a:t>
            </a:r>
            <a:r>
              <a:rPr lang="ru-RU" sz="2800" dirty="0" err="1" smtClean="0">
                <a:solidFill>
                  <a:schemeClr val="bg1"/>
                </a:solidFill>
              </a:rPr>
              <a:t>купівельної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спроможності</a:t>
            </a:r>
            <a:r>
              <a:rPr lang="ru-RU" sz="2800" dirty="0" smtClean="0">
                <a:solidFill>
                  <a:schemeClr val="bg1"/>
                </a:solidFill>
              </a:rPr>
              <a:t>. До 2007 року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займала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відповідно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третє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четверте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місце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064" y="2610683"/>
            <a:ext cx="8424936" cy="424731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Німеччина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постіндустріальної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країною</a:t>
            </a:r>
            <a:r>
              <a:rPr lang="ru-RU" sz="2800" dirty="0" smtClean="0"/>
              <a:t> , де основу </a:t>
            </a:r>
            <a:r>
              <a:rPr lang="ru-RU" sz="2800" dirty="0" err="1" smtClean="0"/>
              <a:t>економіки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70 % до 78 % в </a:t>
            </a:r>
            <a:r>
              <a:rPr lang="ru-RU" sz="2800" dirty="0" err="1" smtClean="0"/>
              <a:t>різні</a:t>
            </a:r>
            <a:r>
              <a:rPr lang="ru-RU" sz="2800" dirty="0" smtClean="0"/>
              <a:t> роки )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послуги</a:t>
            </a:r>
            <a:r>
              <a:rPr lang="ru-RU" sz="2800" dirty="0" smtClean="0"/>
              <a:t> , 23 % -28 % - </a:t>
            </a:r>
            <a:r>
              <a:rPr lang="ru-RU" sz="2800" dirty="0" err="1" smtClean="0"/>
              <a:t>виробництво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агробізнес</a:t>
            </a:r>
            <a:r>
              <a:rPr lang="ru-RU" sz="2800" dirty="0" smtClean="0"/>
              <a:t> - 0.5-1.5 % , в ​​</a:t>
            </a:r>
            <a:r>
              <a:rPr lang="ru-RU" sz="2800" dirty="0" err="1" smtClean="0"/>
              <a:t>якому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зайнято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ж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</a:t>
            </a:r>
            <a:r>
              <a:rPr lang="ru-RU" sz="2800" dirty="0" smtClean="0"/>
              <a:t> активного </a:t>
            </a:r>
            <a:r>
              <a:rPr lang="ru-RU" sz="2800" dirty="0" err="1" smtClean="0"/>
              <a:t>населеніяЕкономіка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характеризується</a:t>
            </a:r>
            <a:r>
              <a:rPr lang="ru-RU" sz="2800" dirty="0" smtClean="0"/>
              <a:t> добре </a:t>
            </a:r>
            <a:r>
              <a:rPr lang="ru-RU" sz="2800" dirty="0" err="1" smtClean="0"/>
              <a:t>розвиненою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інфраструктурою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кваліфікованою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робочою</a:t>
            </a:r>
            <a:r>
              <a:rPr lang="ru-RU" sz="2800" dirty="0" smtClean="0"/>
              <a:t> силою . В </a:t>
            </a:r>
            <a:r>
              <a:rPr lang="ru-RU" sz="2800" dirty="0" err="1" smtClean="0"/>
              <a:t>економічній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Німеччини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виділяється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специфічних</a:t>
            </a:r>
            <a:r>
              <a:rPr lang="ru-RU" sz="2800" dirty="0" smtClean="0"/>
              <a:t> рис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856357"/>
            <a:ext cx="9144000" cy="60016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Економіка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Німеччини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організована</a:t>
            </a:r>
            <a:r>
              <a:rPr lang="ru-RU" sz="2400" dirty="0" smtClean="0">
                <a:solidFill>
                  <a:srgbClr val="FF0000"/>
                </a:solidFill>
              </a:rPr>
              <a:t> за принципом </a:t>
            </a:r>
            <a:r>
              <a:rPr lang="ru-RU" sz="2400" dirty="0" err="1" smtClean="0">
                <a:solidFill>
                  <a:srgbClr val="FF0000"/>
                </a:solidFill>
              </a:rPr>
              <a:t>соціально</a:t>
            </a:r>
            <a:r>
              <a:rPr lang="ru-RU" sz="2400" dirty="0" smtClean="0">
                <a:solidFill>
                  <a:srgbClr val="FF0000"/>
                </a:solidFill>
              </a:rPr>
              <a:t>- </a:t>
            </a:r>
            <a:r>
              <a:rPr lang="ru-RU" sz="2400" dirty="0" err="1" smtClean="0">
                <a:solidFill>
                  <a:srgbClr val="FF0000"/>
                </a:solidFill>
              </a:rPr>
              <a:t>ринкової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економіки</a:t>
            </a:r>
            <a:r>
              <a:rPr lang="ru-RU" sz="2400" dirty="0" smtClean="0">
                <a:solidFill>
                  <a:srgbClr val="FF0000"/>
                </a:solidFill>
              </a:rPr>
              <a:t>, яка </a:t>
            </a:r>
            <a:r>
              <a:rPr lang="ru-RU" sz="2400" dirty="0" err="1" smtClean="0">
                <a:solidFill>
                  <a:srgbClr val="FF0000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поєднанням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соціального</a:t>
            </a:r>
            <a:r>
              <a:rPr lang="ru-RU" sz="2400" dirty="0" smtClean="0">
                <a:solidFill>
                  <a:srgbClr val="FF0000"/>
                </a:solidFill>
              </a:rPr>
              <a:t> балансу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ринкової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свободи</a:t>
            </a:r>
            <a:r>
              <a:rPr lang="ru-RU" sz="2400" dirty="0" smtClean="0">
                <a:solidFill>
                  <a:srgbClr val="FF0000"/>
                </a:solidFill>
              </a:rPr>
              <a:t> . Дана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економічна</a:t>
            </a:r>
            <a:r>
              <a:rPr lang="ru-RU" sz="2400" dirty="0" smtClean="0">
                <a:solidFill>
                  <a:srgbClr val="FF0000"/>
                </a:solidFill>
              </a:rPr>
              <a:t> модель </a:t>
            </a:r>
            <a:r>
              <a:rPr lang="ru-RU" sz="2400" dirty="0" err="1" smtClean="0">
                <a:solidFill>
                  <a:srgbClr val="FF0000"/>
                </a:solidFill>
              </a:rPr>
              <a:t>передбачає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значною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мірою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вільні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дії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ринкових</a:t>
            </a:r>
            <a:r>
              <a:rPr lang="ru-RU" sz="2400" dirty="0" smtClean="0">
                <a:solidFill>
                  <a:srgbClr val="FF0000"/>
                </a:solidFill>
              </a:rPr>
              <a:t> сил , </a:t>
            </a:r>
            <a:r>
              <a:rPr lang="ru-RU" sz="2400" dirty="0" err="1" smtClean="0">
                <a:solidFill>
                  <a:srgbClr val="FF0000"/>
                </a:solidFill>
              </a:rPr>
              <a:t>проте</a:t>
            </a:r>
            <a:r>
              <a:rPr lang="ru-RU" sz="2400" dirty="0" smtClean="0">
                <a:solidFill>
                  <a:srgbClr val="FF0000"/>
                </a:solidFill>
              </a:rPr>
              <a:t> , </a:t>
            </a:r>
            <a:r>
              <a:rPr lang="ru-RU" sz="2400" dirty="0" err="1" smtClean="0">
                <a:solidFill>
                  <a:srgbClr val="FF0000"/>
                </a:solidFill>
              </a:rPr>
              <a:t>основний</a:t>
            </a:r>
            <a:r>
              <a:rPr lang="ru-RU" sz="2400" dirty="0" smtClean="0">
                <a:solidFill>
                  <a:srgbClr val="FF0000"/>
                </a:solidFill>
              </a:rPr>
              <a:t> упор </a:t>
            </a:r>
            <a:r>
              <a:rPr lang="ru-RU" sz="2400" dirty="0" err="1" smtClean="0">
                <a:solidFill>
                  <a:srgbClr val="FF0000"/>
                </a:solidFill>
              </a:rPr>
              <a:t>робиться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соціальному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забезпеченні</a:t>
            </a:r>
            <a:r>
              <a:rPr lang="ru-RU" sz="2400" dirty="0" smtClean="0">
                <a:solidFill>
                  <a:srgbClr val="FF0000"/>
                </a:solidFill>
              </a:rPr>
              <a:t>. </a:t>
            </a:r>
            <a:r>
              <a:rPr lang="ru-RU" sz="2400" dirty="0" err="1" smtClean="0">
                <a:solidFill>
                  <a:srgbClr val="FF0000"/>
                </a:solidFill>
              </a:rPr>
              <a:t>Концепція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соціальної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ринкової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була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вперше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розроблена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реалізована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Людвігом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Ерхардом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Альфредом Мюллер- </a:t>
            </a:r>
            <a:r>
              <a:rPr lang="ru-RU" sz="2400" dirty="0" err="1" smtClean="0">
                <a:solidFill>
                  <a:srgbClr val="FF0000"/>
                </a:solidFill>
              </a:rPr>
              <a:t>Армаком</a:t>
            </a:r>
            <a:r>
              <a:rPr lang="ru-RU" sz="2400" dirty="0" smtClean="0">
                <a:solidFill>
                  <a:srgbClr val="FF0000"/>
                </a:solidFill>
              </a:rPr>
              <a:t> в 1947-1949 роках в </a:t>
            </a:r>
            <a:r>
              <a:rPr lang="ru-RU" sz="2400" dirty="0" err="1" smtClean="0">
                <a:solidFill>
                  <a:srgbClr val="FF0000"/>
                </a:solidFill>
              </a:rPr>
              <a:t>цілях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післявоєнного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відновлення</a:t>
            </a:r>
            <a:r>
              <a:rPr lang="ru-RU" sz="2400" dirty="0" smtClean="0">
                <a:solidFill>
                  <a:srgbClr val="FF0000"/>
                </a:solidFill>
              </a:rPr>
              <a:t> ФРН .. Другою </a:t>
            </a:r>
            <a:r>
              <a:rPr lang="ru-RU" sz="2400" dirty="0" err="1" smtClean="0">
                <a:solidFill>
                  <a:srgbClr val="FF0000"/>
                </a:solidFill>
              </a:rPr>
              <a:t>особливістю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економічного</a:t>
            </a:r>
            <a:r>
              <a:rPr lang="ru-RU" sz="2400" dirty="0" smtClean="0">
                <a:solidFill>
                  <a:srgbClr val="FF0000"/>
                </a:solidFill>
              </a:rPr>
              <a:t> шляху </a:t>
            </a:r>
            <a:r>
              <a:rPr lang="ru-RU" sz="2400" dirty="0" err="1" smtClean="0">
                <a:solidFill>
                  <a:srgbClr val="FF0000"/>
                </a:solidFill>
              </a:rPr>
              <a:t>розвитку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Німеччини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є</a:t>
            </a:r>
            <a:r>
              <a:rPr lang="ru-RU" sz="2400" dirty="0" smtClean="0">
                <a:solidFill>
                  <a:srgbClr val="FF0000"/>
                </a:solidFill>
              </a:rPr>
              <a:t> так званий « </a:t>
            </a:r>
            <a:r>
              <a:rPr lang="ru-RU" sz="2400" dirty="0" err="1" smtClean="0">
                <a:solidFill>
                  <a:srgbClr val="FF0000"/>
                </a:solidFill>
              </a:rPr>
              <a:t>рейнський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капіталізм</a:t>
            </a:r>
            <a:r>
              <a:rPr lang="ru-RU" sz="2400" dirty="0" smtClean="0">
                <a:solidFill>
                  <a:srgbClr val="FF0000"/>
                </a:solidFill>
              </a:rPr>
              <a:t>» , </a:t>
            </a:r>
            <a:r>
              <a:rPr lang="ru-RU" sz="2400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характеризується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значною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роллю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банків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економіці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країни</a:t>
            </a:r>
            <a:r>
              <a:rPr lang="ru-RU" sz="2400" dirty="0" smtClean="0">
                <a:solidFill>
                  <a:srgbClr val="FF0000"/>
                </a:solidFill>
              </a:rPr>
              <a:t>. Банки </a:t>
            </a:r>
            <a:r>
              <a:rPr lang="ru-RU" sz="2400" dirty="0" err="1" smtClean="0">
                <a:solidFill>
                  <a:srgbClr val="FF0000"/>
                </a:solidFill>
              </a:rPr>
              <a:t>є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Німеччині</a:t>
            </a:r>
            <a:r>
              <a:rPr lang="ru-RU" sz="2400" dirty="0" smtClean="0">
                <a:solidFill>
                  <a:srgbClr val="FF0000"/>
                </a:solidFill>
              </a:rPr>
              <a:t> великими </a:t>
            </a:r>
            <a:r>
              <a:rPr lang="ru-RU" sz="2400" dirty="0" err="1" smtClean="0">
                <a:solidFill>
                  <a:srgbClr val="FF0000"/>
                </a:solidFill>
              </a:rPr>
              <a:t>акціонерами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промислових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компаній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компаній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сфери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послуг</a:t>
            </a:r>
            <a:r>
              <a:rPr lang="ru-RU" sz="2400" dirty="0" smtClean="0">
                <a:solidFill>
                  <a:srgbClr val="FF0000"/>
                </a:solidFill>
              </a:rPr>
              <a:t> , тому вони активно </a:t>
            </a:r>
            <a:r>
              <a:rPr lang="ru-RU" sz="2400" dirty="0" err="1" smtClean="0">
                <a:solidFill>
                  <a:srgbClr val="FF0000"/>
                </a:solidFill>
              </a:rPr>
              <a:t>втручаються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процес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прийняття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бізнес</a:t>
            </a:r>
            <a:r>
              <a:rPr lang="ru-RU" sz="2400" dirty="0" smtClean="0">
                <a:solidFill>
                  <a:srgbClr val="FF0000"/>
                </a:solidFill>
              </a:rPr>
              <a:t> -</a:t>
            </a:r>
            <a:r>
              <a:rPr lang="ru-RU" sz="2400" dirty="0" err="1" smtClean="0">
                <a:solidFill>
                  <a:srgbClr val="FF0000"/>
                </a:solidFill>
              </a:rPr>
              <a:t>рішень</a:t>
            </a:r>
            <a:r>
              <a:rPr lang="ru-RU" sz="2400" dirty="0" smtClean="0">
                <a:solidFill>
                  <a:srgbClr val="FF0000"/>
                </a:solidFill>
              </a:rPr>
              <a:t>. Таким чином , </a:t>
            </a:r>
            <a:r>
              <a:rPr lang="ru-RU" sz="2400" dirty="0" err="1" smtClean="0">
                <a:solidFill>
                  <a:srgbClr val="FF0000"/>
                </a:solidFill>
              </a:rPr>
              <a:t>позиції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банків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економіці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Німеччини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урахуванням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їх</a:t>
            </a:r>
            <a:r>
              <a:rPr lang="ru-RU" sz="2400" dirty="0" smtClean="0">
                <a:solidFill>
                  <a:srgbClr val="FF0000"/>
                </a:solidFill>
              </a:rPr>
              <a:t> реального </a:t>
            </a:r>
            <a:r>
              <a:rPr lang="ru-RU" sz="2400" dirty="0" err="1" smtClean="0">
                <a:solidFill>
                  <a:srgbClr val="FF0000"/>
                </a:solidFill>
              </a:rPr>
              <a:t>впливу</a:t>
            </a:r>
            <a:r>
              <a:rPr lang="ru-RU" sz="2400" dirty="0" smtClean="0">
                <a:solidFill>
                  <a:srgbClr val="FF0000"/>
                </a:solidFill>
              </a:rPr>
              <a:t> на </a:t>
            </a:r>
            <a:r>
              <a:rPr lang="ru-RU" sz="2400" dirty="0" err="1" smtClean="0">
                <a:solidFill>
                  <a:srgbClr val="FF0000"/>
                </a:solidFill>
              </a:rPr>
              <a:t>бізнес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виявляються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сильнішими</a:t>
            </a:r>
            <a:r>
              <a:rPr lang="ru-RU" sz="2400" dirty="0" smtClean="0">
                <a:solidFill>
                  <a:srgbClr val="FF0000"/>
                </a:solidFill>
              </a:rPr>
              <a:t> , </a:t>
            </a:r>
            <a:r>
              <a:rPr lang="ru-RU" sz="2400" dirty="0" err="1" smtClean="0">
                <a:solidFill>
                  <a:srgbClr val="FF0000"/>
                </a:solidFill>
              </a:rPr>
              <a:t>ніж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інших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країнах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світу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misto-market.com.ua/turizm/images/100/2896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692775">
            <a:off x="539552" y="2060848"/>
            <a:ext cx="7772400" cy="2657999"/>
          </a:xfrm>
          <a:gradFill flip="none" rotWithShape="1">
            <a:gsLst>
              <a:gs pos="0">
                <a:srgbClr val="559A26">
                  <a:shade val="30000"/>
                  <a:satMod val="115000"/>
                </a:srgbClr>
              </a:gs>
              <a:gs pos="50000">
                <a:srgbClr val="559A26">
                  <a:shade val="67500"/>
                  <a:satMod val="115000"/>
                </a:srgbClr>
              </a:gs>
              <a:gs pos="100000">
                <a:srgbClr val="559A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Також</a:t>
            </a:r>
            <a:r>
              <a:rPr lang="ru-RU" sz="2800" dirty="0" smtClean="0">
                <a:solidFill>
                  <a:schemeClr val="bg1"/>
                </a:solidFill>
              </a:rPr>
              <a:t> для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2800" dirty="0" smtClean="0">
                <a:solidFill>
                  <a:schemeClr val="bg1"/>
                </a:solidFill>
              </a:rPr>
              <a:t> характерна </a:t>
            </a:r>
            <a:r>
              <a:rPr lang="ru-RU" sz="2800" dirty="0" err="1" smtClean="0">
                <a:solidFill>
                  <a:schemeClr val="bg1"/>
                </a:solidFill>
              </a:rPr>
              <a:t>висока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ступінь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індустріалізації</a:t>
            </a:r>
            <a:r>
              <a:rPr lang="ru-RU" sz="2800" dirty="0" smtClean="0">
                <a:solidFill>
                  <a:schemeClr val="bg1"/>
                </a:solidFill>
              </a:rPr>
              <a:t>. У </a:t>
            </a:r>
            <a:r>
              <a:rPr lang="ru-RU" sz="2800" dirty="0" err="1" smtClean="0">
                <a:solidFill>
                  <a:schemeClr val="bg1"/>
                </a:solidFill>
              </a:rPr>
              <a:t>порівнянні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багатьма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розвиненими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країнами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світу</a:t>
            </a:r>
            <a:r>
              <a:rPr lang="ru-RU" sz="2800" dirty="0" smtClean="0">
                <a:solidFill>
                  <a:schemeClr val="bg1"/>
                </a:solidFill>
              </a:rPr>
              <a:t> тут </a:t>
            </a:r>
            <a:r>
              <a:rPr lang="ru-RU" sz="2800" dirty="0" err="1" smtClean="0">
                <a:solidFill>
                  <a:schemeClr val="bg1"/>
                </a:solidFill>
              </a:rPr>
              <a:t>дуже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велику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частку</a:t>
            </a:r>
            <a:r>
              <a:rPr lang="ru-RU" sz="2800" dirty="0" smtClean="0">
                <a:solidFill>
                  <a:schemeClr val="bg1"/>
                </a:solidFill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</a:rPr>
              <a:t>виробництві</a:t>
            </a:r>
            <a:r>
              <a:rPr lang="ru-RU" sz="2800" dirty="0" smtClean="0">
                <a:solidFill>
                  <a:schemeClr val="bg1"/>
                </a:solidFill>
              </a:rPr>
              <a:t> ВВП становить </a:t>
            </a:r>
            <a:r>
              <a:rPr lang="ru-RU" sz="28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2800" dirty="0" smtClean="0">
                <a:solidFill>
                  <a:schemeClr val="bg1"/>
                </a:solidFill>
              </a:rPr>
              <a:t> - </a:t>
            </a:r>
            <a:r>
              <a:rPr lang="ru-RU" sz="2800" dirty="0" err="1" smtClean="0">
                <a:solidFill>
                  <a:schemeClr val="bg1"/>
                </a:solidFill>
              </a:rPr>
              <a:t>основний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напрямок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спеціалізації</a:t>
            </a:r>
            <a:r>
              <a:rPr lang="ru-RU" sz="2800" dirty="0" smtClean="0">
                <a:solidFill>
                  <a:schemeClr val="bg1"/>
                </a:solidFill>
              </a:rPr>
              <a:t> ФРН у </a:t>
            </a:r>
            <a:r>
              <a:rPr lang="ru-RU" sz="2800" dirty="0" err="1" smtClean="0">
                <a:solidFill>
                  <a:schemeClr val="bg1"/>
                </a:solidFill>
              </a:rPr>
              <a:t>світовій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734814">
            <a:off x="465484" y="1702014"/>
            <a:ext cx="7859231" cy="3539430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Німеччині</a:t>
            </a:r>
            <a:r>
              <a:rPr lang="ru-RU" sz="2800" dirty="0" smtClean="0">
                <a:solidFill>
                  <a:schemeClr val="bg1"/>
                </a:solidFill>
              </a:rPr>
              <a:t> , в силу </a:t>
            </a:r>
            <a:r>
              <a:rPr lang="ru-RU" sz="2800" dirty="0" err="1" smtClean="0">
                <a:solidFill>
                  <a:schemeClr val="bg1"/>
                </a:solidFill>
              </a:rPr>
              <a:t>історично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обумовлених</a:t>
            </a:r>
            <a:r>
              <a:rPr lang="ru-RU" sz="2800" dirty="0" smtClean="0">
                <a:solidFill>
                  <a:schemeClr val="bg1"/>
                </a:solidFill>
              </a:rPr>
              <a:t> причин , </a:t>
            </a:r>
            <a:r>
              <a:rPr lang="ru-RU" sz="2800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нерівномірне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економічний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розвиток</a:t>
            </a:r>
            <a:r>
              <a:rPr lang="ru-RU" sz="2800" dirty="0" smtClean="0">
                <a:solidFill>
                  <a:schemeClr val="bg1"/>
                </a:solidFill>
              </a:rPr>
              <a:t> в рамках </a:t>
            </a:r>
            <a:r>
              <a:rPr lang="ru-RU" sz="28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країни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Інтеграція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модернізація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800" dirty="0" smtClean="0">
                <a:solidFill>
                  <a:schemeClr val="bg1"/>
                </a:solidFill>
              </a:rPr>
              <a:t> сходу </a:t>
            </a:r>
            <a:r>
              <a:rPr lang="ru-RU" sz="28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залишається</a:t>
            </a:r>
            <a:r>
              <a:rPr lang="ru-RU" sz="2800" dirty="0" smtClean="0">
                <a:solidFill>
                  <a:schemeClr val="bg1"/>
                </a:solidFill>
              </a:rPr>
              <a:t> проблемою,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вимагає</a:t>
            </a:r>
            <a:r>
              <a:rPr lang="ru-RU" sz="2800" dirty="0" smtClean="0">
                <a:solidFill>
                  <a:schemeClr val="bg1"/>
                </a:solidFill>
              </a:rPr>
              <a:t> часу </a:t>
            </a:r>
            <a:r>
              <a:rPr lang="ru-RU" sz="2800" dirty="0" err="1" smtClean="0">
                <a:solidFill>
                  <a:schemeClr val="bg1"/>
                </a:solidFill>
              </a:rPr>
              <a:t>і</a:t>
            </a:r>
            <a:r>
              <a:rPr lang="ru-RU" sz="2800" dirty="0" smtClean="0">
                <a:solidFill>
                  <a:schemeClr val="bg1"/>
                </a:solidFill>
              </a:rPr>
              <a:t> великих </a:t>
            </a:r>
            <a:r>
              <a:rPr lang="ru-RU" sz="2800" dirty="0" err="1" smtClean="0">
                <a:solidFill>
                  <a:schemeClr val="bg1"/>
                </a:solidFill>
              </a:rPr>
              <a:t>фінансових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витрат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</a:rPr>
              <a:t>Щорічні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внески</a:t>
            </a:r>
            <a:r>
              <a:rPr lang="ru-RU" sz="2800" dirty="0" smtClean="0">
                <a:solidFill>
                  <a:schemeClr val="bg1"/>
                </a:solidFill>
              </a:rPr>
              <a:t> федерального уряду тут </a:t>
            </a:r>
            <a:r>
              <a:rPr lang="ru-RU" sz="2800" dirty="0" err="1" smtClean="0">
                <a:solidFill>
                  <a:schemeClr val="bg1"/>
                </a:solidFill>
              </a:rPr>
              <a:t>становлять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близько</a:t>
            </a:r>
            <a:r>
              <a:rPr lang="ru-RU" sz="2800" dirty="0" smtClean="0">
                <a:solidFill>
                  <a:schemeClr val="bg1"/>
                </a:solidFill>
              </a:rPr>
              <a:t> 100 </a:t>
            </a:r>
            <a:r>
              <a:rPr lang="ru-RU" sz="2800" dirty="0" err="1" smtClean="0">
                <a:solidFill>
                  <a:schemeClr val="bg1"/>
                </a:solidFill>
              </a:rPr>
              <a:t>млрд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доларів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76558">
            <a:off x="323528" y="764704"/>
            <a:ext cx="8460432" cy="5262979"/>
          </a:xfrm>
          <a:prstGeom prst="rect">
            <a:avLst/>
          </a:prstGeom>
          <a:gradFill flip="none" rotWithShape="1">
            <a:gsLst>
              <a:gs pos="0">
                <a:srgbClr val="F95635">
                  <a:shade val="30000"/>
                  <a:satMod val="115000"/>
                </a:srgbClr>
              </a:gs>
              <a:gs pos="50000">
                <a:srgbClr val="F95635">
                  <a:shade val="67500"/>
                  <a:satMod val="115000"/>
                </a:srgbClr>
              </a:gs>
              <a:gs pos="100000">
                <a:srgbClr val="F9563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Ще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однією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особливістю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німецької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експортна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орієнтованість</a:t>
            </a:r>
            <a:r>
              <a:rPr lang="ru-RU" sz="2400" dirty="0" smtClean="0">
                <a:solidFill>
                  <a:schemeClr val="bg1"/>
                </a:solidFill>
              </a:rPr>
              <a:t> . Держава </a:t>
            </a:r>
            <a:r>
              <a:rPr lang="ru-RU" sz="2400" dirty="0" err="1" smtClean="0">
                <a:solidFill>
                  <a:schemeClr val="bg1"/>
                </a:solidFill>
              </a:rPr>
              <a:t>зацікавлена</a:t>
            </a:r>
            <a:r>
              <a:rPr lang="ru-RU" sz="2400" dirty="0" smtClean="0">
                <a:solidFill>
                  <a:schemeClr val="bg1"/>
                </a:solidFill>
              </a:rPr>
              <a:t> ​​у </a:t>
            </a:r>
            <a:r>
              <a:rPr lang="ru-RU" sz="2400" dirty="0" err="1" smtClean="0">
                <a:solidFill>
                  <a:schemeClr val="bg1"/>
                </a:solidFill>
              </a:rPr>
              <a:t>відкритому</a:t>
            </a:r>
            <a:r>
              <a:rPr lang="ru-RU" sz="2400" dirty="0" smtClean="0">
                <a:solidFill>
                  <a:schemeClr val="bg1"/>
                </a:solidFill>
              </a:rPr>
              <a:t> ринку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останнє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десятиліття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досягнуті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розширення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присутності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світовому</a:t>
            </a:r>
            <a:r>
              <a:rPr lang="ru-RU" sz="2400" dirty="0" smtClean="0">
                <a:solidFill>
                  <a:schemeClr val="bg1"/>
                </a:solidFill>
              </a:rPr>
              <a:t> ринку. За </a:t>
            </a:r>
            <a:r>
              <a:rPr lang="ru-RU" sz="2400" dirty="0" err="1" smtClean="0">
                <a:solidFill>
                  <a:schemeClr val="bg1"/>
                </a:solidFill>
              </a:rPr>
              <a:t>даними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Міжнародного</a:t>
            </a:r>
            <a:r>
              <a:rPr lang="ru-RU" sz="2400" dirty="0" smtClean="0">
                <a:solidFill>
                  <a:schemeClr val="bg1"/>
                </a:solidFill>
              </a:rPr>
              <a:t> валютного фонду 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1997 року </a:t>
            </a:r>
            <a:r>
              <a:rPr lang="ru-RU" sz="2400" dirty="0" err="1" smtClean="0">
                <a:solidFill>
                  <a:schemeClr val="bg1"/>
                </a:solidFill>
              </a:rPr>
              <a:t>експорт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товарів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послуг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зростав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сильніше</a:t>
            </a:r>
            <a:r>
              <a:rPr lang="ru-RU" sz="2400" dirty="0" smtClean="0">
                <a:solidFill>
                  <a:schemeClr val="bg1"/>
                </a:solidFill>
              </a:rPr>
              <a:t> , </a:t>
            </a:r>
            <a:r>
              <a:rPr lang="ru-RU" sz="2400" dirty="0" err="1" smtClean="0">
                <a:solidFill>
                  <a:schemeClr val="bg1"/>
                </a:solidFill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обсяги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торгівлі</a:t>
            </a:r>
            <a:r>
              <a:rPr lang="ru-RU" sz="2400" dirty="0" smtClean="0">
                <a:solidFill>
                  <a:schemeClr val="bg1"/>
                </a:solidFill>
              </a:rPr>
              <a:t> . </a:t>
            </a:r>
            <a:r>
              <a:rPr lang="ru-RU" sz="2400" dirty="0" err="1" smtClean="0">
                <a:solidFill>
                  <a:schemeClr val="bg1"/>
                </a:solidFill>
              </a:rPr>
              <a:t>Навіть</a:t>
            </a:r>
            <a:r>
              <a:rPr lang="ru-RU" sz="2400" dirty="0" smtClean="0">
                <a:solidFill>
                  <a:schemeClr val="bg1"/>
                </a:solidFill>
              </a:rPr>
              <a:t> у 2001 </a:t>
            </a:r>
            <a:r>
              <a:rPr lang="ru-RU" sz="2400" dirty="0" err="1" smtClean="0">
                <a:solidFill>
                  <a:schemeClr val="bg1"/>
                </a:solidFill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</a:rPr>
              <a:t>, коли </a:t>
            </a:r>
            <a:r>
              <a:rPr lang="ru-RU" sz="2400" dirty="0" err="1" smtClean="0">
                <a:solidFill>
                  <a:schemeClr val="bg1"/>
                </a:solidFill>
              </a:rPr>
              <a:t>обсяг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торгівлі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скоротився</a:t>
            </a:r>
            <a:r>
              <a:rPr lang="ru-RU" sz="2400" dirty="0" smtClean="0">
                <a:solidFill>
                  <a:schemeClr val="bg1"/>
                </a:solidFill>
              </a:rPr>
              <a:t> на 0,2 %, </a:t>
            </a:r>
            <a:r>
              <a:rPr lang="ru-RU" sz="2400" dirty="0" err="1" smtClean="0">
                <a:solidFill>
                  <a:schemeClr val="bg1"/>
                </a:solidFill>
              </a:rPr>
              <a:t>експорт</a:t>
            </a:r>
            <a:r>
              <a:rPr lang="ru-RU" sz="2400" dirty="0" smtClean="0">
                <a:solidFill>
                  <a:schemeClr val="bg1"/>
                </a:solidFill>
              </a:rPr>
              <a:t> ФРН </a:t>
            </a:r>
            <a:r>
              <a:rPr lang="ru-RU" sz="2400" dirty="0" err="1" smtClean="0">
                <a:solidFill>
                  <a:schemeClr val="bg1"/>
                </a:solidFill>
              </a:rPr>
              <a:t>виріс</a:t>
            </a:r>
            <a:r>
              <a:rPr lang="ru-RU" sz="2400" dirty="0" smtClean="0">
                <a:solidFill>
                  <a:schemeClr val="bg1"/>
                </a:solidFill>
              </a:rPr>
              <a:t> на 6,7%. </a:t>
            </a:r>
            <a:r>
              <a:rPr lang="ru-RU" sz="2400" dirty="0" err="1" smtClean="0">
                <a:solidFill>
                  <a:schemeClr val="bg1"/>
                </a:solidFill>
              </a:rPr>
              <a:t>Найважливішими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торговельними</a:t>
            </a:r>
            <a:r>
              <a:rPr lang="ru-RU" sz="2400" dirty="0" smtClean="0">
                <a:solidFill>
                  <a:schemeClr val="bg1"/>
                </a:solidFill>
              </a:rPr>
              <a:t> партнерами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Європейського</a:t>
            </a:r>
            <a:r>
              <a:rPr lang="ru-RU" sz="2400" dirty="0" smtClean="0">
                <a:solidFill>
                  <a:schemeClr val="bg1"/>
                </a:solidFill>
              </a:rPr>
              <a:t> союзу , особливо </a:t>
            </a:r>
            <a:r>
              <a:rPr lang="ru-RU" sz="2400" dirty="0" err="1" smtClean="0">
                <a:solidFill>
                  <a:schemeClr val="bg1"/>
                </a:solidFill>
              </a:rPr>
              <a:t>Франція</a:t>
            </a:r>
            <a:r>
              <a:rPr lang="ru-RU" sz="2400" dirty="0" smtClean="0">
                <a:solidFill>
                  <a:schemeClr val="bg1"/>
                </a:solidFill>
              </a:rPr>
              <a:t> (у 2004 р. </a:t>
            </a:r>
            <a:r>
              <a:rPr lang="ru-RU" sz="2400" dirty="0" err="1" smtClean="0">
                <a:solidFill>
                  <a:schemeClr val="bg1"/>
                </a:solidFill>
              </a:rPr>
              <a:t>сюди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експортовано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товарів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послуг</a:t>
            </a:r>
            <a:r>
              <a:rPr lang="ru-RU" sz="2400" dirty="0" smtClean="0">
                <a:solidFill>
                  <a:schemeClr val="bg1"/>
                </a:solidFill>
              </a:rPr>
              <a:t> на суму 75 </a:t>
            </a:r>
            <a:r>
              <a:rPr lang="ru-RU" sz="2400" dirty="0" err="1" smtClean="0">
                <a:solidFill>
                  <a:schemeClr val="bg1"/>
                </a:solidFill>
              </a:rPr>
              <a:t>млрд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Великобританія</a:t>
            </a:r>
            <a:r>
              <a:rPr lang="ru-RU" sz="2400" dirty="0" smtClean="0">
                <a:solidFill>
                  <a:schemeClr val="bg1"/>
                </a:solidFill>
              </a:rPr>
              <a:t> ( 61 </a:t>
            </a:r>
            <a:r>
              <a:rPr lang="ru-RU" sz="2400" dirty="0" err="1" smtClean="0">
                <a:solidFill>
                  <a:schemeClr val="bg1"/>
                </a:solidFill>
              </a:rPr>
              <a:t>млрд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</a:t>
            </a:r>
            <a:r>
              <a:rPr lang="ru-RU" sz="2400" dirty="0" smtClean="0">
                <a:solidFill>
                  <a:schemeClr val="bg1"/>
                </a:solidFill>
              </a:rPr>
              <a:t>) ,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США , </a:t>
            </a:r>
            <a:r>
              <a:rPr lang="ru-RU" sz="2400" dirty="0" err="1" smtClean="0">
                <a:solidFill>
                  <a:schemeClr val="bg1"/>
                </a:solidFill>
              </a:rPr>
              <a:t>Індія</a:t>
            </a:r>
            <a:r>
              <a:rPr lang="ru-RU" sz="2400" dirty="0" smtClean="0">
                <a:solidFill>
                  <a:schemeClr val="bg1"/>
                </a:solidFill>
              </a:rPr>
              <a:t> , Китай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Східної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Європи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зв'язку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розширенням</a:t>
            </a:r>
            <a:r>
              <a:rPr lang="ru-RU" sz="2400" dirty="0" smtClean="0">
                <a:solidFill>
                  <a:schemeClr val="bg1"/>
                </a:solidFill>
              </a:rPr>
              <a:t> ЄС на </a:t>
            </a:r>
            <a:r>
              <a:rPr lang="ru-RU" sz="2400" dirty="0" err="1" smtClean="0">
                <a:solidFill>
                  <a:schemeClr val="bg1"/>
                </a:solidFill>
              </a:rPr>
              <a:t>Восток.Промишленность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Німеччини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забезпечує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лідерство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світових</a:t>
            </a:r>
            <a:r>
              <a:rPr lang="ru-RU" sz="2400" dirty="0" smtClean="0">
                <a:solidFill>
                  <a:schemeClr val="bg1"/>
                </a:solidFill>
              </a:rPr>
              <a:t> ринках </a:t>
            </a:r>
            <a:r>
              <a:rPr lang="ru-RU" sz="2400" dirty="0" err="1" smtClean="0">
                <a:solidFill>
                  <a:schemeClr val="bg1"/>
                </a:solidFill>
              </a:rPr>
              <a:t>готової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2400" dirty="0" smtClean="0">
                <a:solidFill>
                  <a:schemeClr val="bg1"/>
                </a:solidFill>
              </a:rPr>
              <a:t> . 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7" grpId="0" animBg="1"/>
      <p:bldP spid="7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www.studex.org.ua/sites/default/files/canad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16757" cy="5112568"/>
          </a:xfrm>
          <a:prstGeom prst="rect">
            <a:avLst/>
          </a:prstGeom>
          <a:noFill/>
        </p:spPr>
      </p:pic>
      <p:pic>
        <p:nvPicPr>
          <p:cNvPr id="60420" name="Picture 4" descr="http://www.infokart.ru/wp-content/uploads/2011/03/kana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0"/>
            <a:ext cx="7236297" cy="5805264"/>
          </a:xfrm>
          <a:prstGeom prst="rect">
            <a:avLst/>
          </a:prstGeom>
          <a:noFill/>
        </p:spPr>
      </p:pic>
      <p:pic>
        <p:nvPicPr>
          <p:cNvPr id="60422" name="Picture 6" descr="http://image.zn.ua/media/images/original/Mar2014/85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37520"/>
            <a:ext cx="6476034" cy="4320480"/>
          </a:xfrm>
          <a:prstGeom prst="rect">
            <a:avLst/>
          </a:prstGeom>
          <a:noFill/>
        </p:spPr>
      </p:pic>
      <p:pic>
        <p:nvPicPr>
          <p:cNvPr id="60424" name="Picture 8" descr="http://world-banknotes.ru/wp-content/uploads/2013/01/%D0%BA%D0%B0%D0%BD%D0%B0%D0%B4%D0%B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789041"/>
            <a:ext cx="6588224" cy="30689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492896"/>
            <a:ext cx="7772400" cy="1362075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uk-UA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dec-edu.com/files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5294911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Канаді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розвинена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ринкова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більшим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урядовим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регулюванням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Сполучених</a:t>
            </a:r>
            <a:r>
              <a:rPr lang="ru-RU" sz="2400" dirty="0" smtClean="0">
                <a:solidFill>
                  <a:schemeClr val="bg1"/>
                </a:solidFill>
              </a:rPr>
              <a:t> Штатах, </a:t>
            </a:r>
            <a:r>
              <a:rPr lang="ru-RU" sz="2400" dirty="0" err="1" smtClean="0">
                <a:solidFill>
                  <a:schemeClr val="bg1"/>
                </a:solidFill>
              </a:rPr>
              <a:t>проте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набагато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меншим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деяких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європейських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країнах</a:t>
            </a:r>
            <a:r>
              <a:rPr lang="ru-RU" sz="2400" dirty="0" smtClean="0">
                <a:solidFill>
                  <a:schemeClr val="bg1"/>
                </a:solidFill>
              </a:rPr>
              <a:t>. Канада — член </a:t>
            </a:r>
            <a:r>
              <a:rPr lang="ru-RU" sz="2400" dirty="0" err="1" smtClean="0">
                <a:solidFill>
                  <a:schemeClr val="bg1"/>
                </a:solidFill>
              </a:rPr>
              <a:t>Організації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економічної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співпраці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розвитку</a:t>
            </a:r>
            <a:r>
              <a:rPr lang="ru-RU" sz="2400" dirty="0" smtClean="0">
                <a:solidFill>
                  <a:schemeClr val="bg1"/>
                </a:solidFill>
              </a:rPr>
              <a:t> (ОЕСР)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Вісімки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smtClean="0">
                <a:solidFill>
                  <a:schemeClr val="bg1"/>
                </a:solidFill>
              </a:rPr>
              <a:t>G8). </a:t>
            </a:r>
            <a:r>
              <a:rPr lang="ru-RU" sz="2400" dirty="0" smtClean="0">
                <a:solidFill>
                  <a:schemeClr val="bg1"/>
                </a:solidFill>
              </a:rPr>
              <a:t>За </a:t>
            </a:r>
            <a:r>
              <a:rPr lang="ru-RU" sz="2400" dirty="0" err="1" smtClean="0">
                <a:solidFill>
                  <a:schemeClr val="bg1"/>
                </a:solidFill>
              </a:rPr>
              <a:t>минуле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десятиріччя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періоду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деякого</a:t>
            </a:r>
            <a:r>
              <a:rPr lang="ru-RU" sz="2400" dirty="0" smtClean="0">
                <a:solidFill>
                  <a:schemeClr val="bg1"/>
                </a:solidFill>
              </a:rPr>
              <a:t> спаду,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зростає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швидкими</a:t>
            </a:r>
            <a:r>
              <a:rPr lang="ru-RU" sz="2400" dirty="0" smtClean="0">
                <a:solidFill>
                  <a:schemeClr val="bg1"/>
                </a:solidFill>
              </a:rPr>
              <a:t> темпами та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низьким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рівнем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безробіття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великими </a:t>
            </a:r>
            <a:r>
              <a:rPr lang="ru-RU" sz="2400" dirty="0" err="1" smtClean="0">
                <a:solidFill>
                  <a:schemeClr val="bg1"/>
                </a:solidFill>
              </a:rPr>
              <a:t>урядовими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надлишками</a:t>
            </a:r>
            <a:r>
              <a:rPr lang="ru-RU" sz="2400" dirty="0" smtClean="0">
                <a:solidFill>
                  <a:schemeClr val="bg1"/>
                </a:solidFill>
              </a:rPr>
              <a:t> в федеральному </a:t>
            </a:r>
            <a:r>
              <a:rPr lang="ru-RU" sz="2400" dirty="0" err="1" smtClean="0">
                <a:solidFill>
                  <a:schemeClr val="bg1"/>
                </a:solidFill>
              </a:rPr>
              <a:t>бюджеті</a:t>
            </a:r>
            <a:r>
              <a:rPr lang="ru-RU" sz="2400" dirty="0" smtClean="0">
                <a:solidFill>
                  <a:schemeClr val="bg1"/>
                </a:solidFill>
              </a:rPr>
              <a:t>. На </a:t>
            </a:r>
            <a:r>
              <a:rPr lang="ru-RU" sz="2400" dirty="0" err="1" smtClean="0">
                <a:solidFill>
                  <a:schemeClr val="bg1"/>
                </a:solidFill>
              </a:rPr>
              <a:t>жовтень</a:t>
            </a:r>
            <a:r>
              <a:rPr lang="ru-RU" sz="2400" dirty="0" smtClean="0">
                <a:solidFill>
                  <a:schemeClr val="bg1"/>
                </a:solidFill>
              </a:rPr>
              <a:t> 2006 р. </a:t>
            </a:r>
            <a:r>
              <a:rPr lang="ru-RU" sz="2400" dirty="0" err="1" smtClean="0">
                <a:solidFill>
                  <a:schemeClr val="bg1"/>
                </a:solidFill>
              </a:rPr>
              <a:t>рівень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безробіття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країні</a:t>
            </a:r>
            <a:r>
              <a:rPr lang="ru-RU" sz="2400" dirty="0" smtClean="0">
                <a:solidFill>
                  <a:schemeClr val="bg1"/>
                </a:solidFill>
              </a:rPr>
              <a:t> становив 6.3 % </a:t>
            </a:r>
            <a:r>
              <a:rPr lang="ru-RU" sz="2400" dirty="0" err="1" smtClean="0">
                <a:solidFill>
                  <a:schemeClr val="bg1"/>
                </a:solidFill>
              </a:rPr>
              <a:t>працездатного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найнижчим</a:t>
            </a:r>
            <a:r>
              <a:rPr lang="ru-RU" sz="2400" dirty="0" smtClean="0">
                <a:solidFill>
                  <a:schemeClr val="bg1"/>
                </a:solidFill>
              </a:rPr>
              <a:t> за </a:t>
            </a:r>
            <a:r>
              <a:rPr lang="ru-RU" sz="2400" dirty="0" err="1" smtClean="0">
                <a:solidFill>
                  <a:schemeClr val="bg1"/>
                </a:solidFill>
              </a:rPr>
              <a:t>останні</a:t>
            </a:r>
            <a:r>
              <a:rPr lang="ru-RU" sz="2400" dirty="0" smtClean="0">
                <a:solidFill>
                  <a:schemeClr val="bg1"/>
                </a:solidFill>
              </a:rPr>
              <a:t> 30 </a:t>
            </a:r>
            <a:r>
              <a:rPr lang="ru-RU" sz="2400" dirty="0" err="1" smtClean="0">
                <a:solidFill>
                  <a:schemeClr val="bg1"/>
                </a:solidFill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Рівні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безробіття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серед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провінцій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коливаються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найнижчого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Альберті</a:t>
            </a:r>
            <a:r>
              <a:rPr lang="ru-RU" sz="2400" dirty="0" smtClean="0">
                <a:solidFill>
                  <a:schemeClr val="bg1"/>
                </a:solidFill>
              </a:rPr>
              <a:t> — 3.6 % до </a:t>
            </a:r>
            <a:r>
              <a:rPr lang="ru-RU" sz="2400" dirty="0" err="1" smtClean="0">
                <a:solidFill>
                  <a:schemeClr val="bg1"/>
                </a:solidFill>
              </a:rPr>
              <a:t>найвищого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Ньюфаундленді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Лабрадорі</a:t>
            </a:r>
            <a:r>
              <a:rPr lang="ru-RU" sz="2400" dirty="0" smtClean="0">
                <a:solidFill>
                  <a:schemeClr val="bg1"/>
                </a:solidFill>
              </a:rPr>
              <a:t> — 14.6 %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412776"/>
            <a:ext cx="7308304" cy="4401205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Канада — одна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небагатьох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країн-експортерів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енергоносіїв</a:t>
            </a:r>
            <a:r>
              <a:rPr lang="ru-RU" sz="2800" dirty="0" smtClean="0">
                <a:solidFill>
                  <a:srgbClr val="FF0000"/>
                </a:solidFill>
              </a:rPr>
              <a:t> у </a:t>
            </a:r>
            <a:r>
              <a:rPr lang="ru-RU" sz="2800" dirty="0" err="1" smtClean="0">
                <a:solidFill>
                  <a:srgbClr val="FF0000"/>
                </a:solidFill>
              </a:rPr>
              <a:t>світі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</a:rPr>
              <a:t>великі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поклади</a:t>
            </a:r>
            <a:r>
              <a:rPr lang="ru-RU" sz="2800" dirty="0" smtClean="0">
                <a:solidFill>
                  <a:srgbClr val="FF0000"/>
                </a:solidFill>
              </a:rPr>
              <a:t> природного газу </a:t>
            </a:r>
            <a:r>
              <a:rPr lang="ru-RU" sz="2800" dirty="0" err="1" smtClean="0">
                <a:solidFill>
                  <a:srgbClr val="FF0000"/>
                </a:solidFill>
              </a:rPr>
              <a:t>знаходяться</a:t>
            </a:r>
            <a:r>
              <a:rPr lang="ru-RU" sz="2800" dirty="0" smtClean="0">
                <a:solidFill>
                  <a:srgbClr val="FF0000"/>
                </a:solidFill>
              </a:rPr>
              <a:t> на </a:t>
            </a:r>
            <a:r>
              <a:rPr lang="ru-RU" sz="2800" dirty="0" err="1" smtClean="0">
                <a:solidFill>
                  <a:srgbClr val="FF0000"/>
                </a:solidFill>
              </a:rPr>
              <a:t>східному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узбережжі</a:t>
            </a:r>
            <a:r>
              <a:rPr lang="ru-RU" sz="2800" dirty="0" smtClean="0">
                <a:solidFill>
                  <a:srgbClr val="FF0000"/>
                </a:solidFill>
              </a:rPr>
              <a:t>, а </a:t>
            </a:r>
            <a:r>
              <a:rPr lang="ru-RU" sz="2800" dirty="0" err="1" smtClean="0">
                <a:solidFill>
                  <a:srgbClr val="FF0000"/>
                </a:solidFill>
              </a:rPr>
              <a:t>нафти</a:t>
            </a:r>
            <a:r>
              <a:rPr lang="ru-RU" sz="2800" dirty="0" smtClean="0">
                <a:solidFill>
                  <a:srgbClr val="FF0000"/>
                </a:solidFill>
              </a:rPr>
              <a:t> — в </a:t>
            </a:r>
            <a:r>
              <a:rPr lang="ru-RU" sz="2800" dirty="0" err="1" smtClean="0">
                <a:solidFill>
                  <a:srgbClr val="FF0000"/>
                </a:solidFill>
              </a:rPr>
              <a:t>Альберті</a:t>
            </a:r>
            <a:r>
              <a:rPr lang="ru-RU" sz="2800" dirty="0" smtClean="0">
                <a:solidFill>
                  <a:srgbClr val="FF0000"/>
                </a:solidFill>
              </a:rPr>
              <a:t>. Є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великі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поклади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нафтових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пісків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Атабаски</a:t>
            </a:r>
            <a:r>
              <a:rPr lang="ru-RU" sz="2800" dirty="0" smtClean="0">
                <a:solidFill>
                  <a:srgbClr val="FF0000"/>
                </a:solidFill>
              </a:rPr>
              <a:t> — друге </a:t>
            </a:r>
            <a:r>
              <a:rPr lang="ru-RU" sz="2800" dirty="0" err="1" smtClean="0">
                <a:solidFill>
                  <a:srgbClr val="FF0000"/>
                </a:solidFill>
              </a:rPr>
              <a:t>після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Саудівської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Аравії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родовище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нафти</a:t>
            </a:r>
            <a:r>
              <a:rPr lang="ru-RU" sz="2800" dirty="0" smtClean="0">
                <a:solidFill>
                  <a:srgbClr val="FF0000"/>
                </a:solidFill>
              </a:rPr>
              <a:t> у </a:t>
            </a:r>
            <a:r>
              <a:rPr lang="ru-RU" sz="2800" dirty="0" err="1" smtClean="0">
                <a:solidFill>
                  <a:srgbClr val="FF0000"/>
                </a:solidFill>
              </a:rPr>
              <a:t>світі</a:t>
            </a:r>
            <a:r>
              <a:rPr lang="ru-RU" sz="2800" dirty="0" smtClean="0">
                <a:solidFill>
                  <a:srgbClr val="FF0000"/>
                </a:solidFill>
              </a:rPr>
              <a:t>. У </a:t>
            </a:r>
            <a:r>
              <a:rPr lang="ru-RU" sz="2800" dirty="0" err="1" smtClean="0">
                <a:solidFill>
                  <a:srgbClr val="FF0000"/>
                </a:solidFill>
              </a:rPr>
              <a:t>Квебеці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Британській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Колумбії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Ньюфаундленді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Лабрадорі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Онтаріо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Манітобі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гідроелектроенергія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найпоширеніша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найдешевша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33685"/>
            <a:ext cx="7884368" cy="4524315"/>
          </a:xfrm>
          <a:prstGeom prst="rect">
            <a:avLst/>
          </a:prstGeom>
          <a:solidFill>
            <a:srgbClr val="CC000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Канада — одна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найбільших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світі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виробників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сільськогосподарської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продукції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Канадські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прерії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розбудовані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значною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мірою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завдяки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раннім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хвилям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еміграції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одними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постачальників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пшениці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зернових</a:t>
            </a:r>
            <a:r>
              <a:rPr lang="ru-RU" sz="2400" dirty="0" smtClean="0">
                <a:solidFill>
                  <a:schemeClr val="bg1"/>
                </a:solidFill>
              </a:rPr>
              <a:t> культур. Канада,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виробник</a:t>
            </a:r>
            <a:r>
              <a:rPr lang="ru-RU" sz="2400" dirty="0" smtClean="0">
                <a:solidFill>
                  <a:schemeClr val="bg1"/>
                </a:solidFill>
              </a:rPr>
              <a:t> цинку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урану,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великі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родовища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природних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ресурсів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як-от</a:t>
            </a:r>
            <a:r>
              <a:rPr lang="ru-RU" sz="2400" dirty="0" smtClean="0">
                <a:solidFill>
                  <a:schemeClr val="bg1"/>
                </a:solidFill>
              </a:rPr>
              <a:t>: золото, </a:t>
            </a:r>
            <a:r>
              <a:rPr lang="ru-RU" sz="2400" dirty="0" err="1" smtClean="0">
                <a:solidFill>
                  <a:schemeClr val="bg1"/>
                </a:solidFill>
              </a:rPr>
              <a:t>нікель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алюміній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свинець</a:t>
            </a:r>
            <a:r>
              <a:rPr lang="ru-RU" sz="2400" dirty="0" smtClean="0">
                <a:solidFill>
                  <a:schemeClr val="bg1"/>
                </a:solidFill>
              </a:rPr>
              <a:t>. Є в </a:t>
            </a:r>
            <a:r>
              <a:rPr lang="ru-RU" sz="2400" dirty="0" err="1" smtClean="0">
                <a:solidFill>
                  <a:schemeClr val="bg1"/>
                </a:solidFill>
              </a:rPr>
              <a:t>країні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високорозвинена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переробна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промисловість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південному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Онтаріо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Квебеку; тут же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знаходяться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автобудівні</a:t>
            </a:r>
            <a:r>
              <a:rPr lang="ru-RU" sz="2400" dirty="0" smtClean="0">
                <a:solidFill>
                  <a:schemeClr val="bg1"/>
                </a:solidFill>
              </a:rPr>
              <a:t> заводи, </a:t>
            </a:r>
            <a:r>
              <a:rPr lang="ru-RU" sz="2400" dirty="0" err="1" smtClean="0">
                <a:solidFill>
                  <a:schemeClr val="bg1"/>
                </a:solidFill>
              </a:rPr>
              <a:t>філіали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багатьох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американських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японських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автомобільних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компаній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ключовими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економіці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провінцій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cip.com.ua/img/CIP%20Can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476672"/>
            <a:ext cx="792088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Економіка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Канади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глибоко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інтегрована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світову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економіку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 до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певної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міри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надзвичайно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залежна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міжнародної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торгівлі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особливо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своїм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найбільшим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торговельним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партнером,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Сполученими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Штатами Америки. У 1989 р. Канада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уклала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Канадсько-американську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угоду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безмитної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торгівлі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FTA),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 в 1994 р. —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Північноамериканський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договір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вільну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торгівлю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NAFTA),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включав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Мексику.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Вільна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торгівля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північноамериканському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континенті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значно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пожвавила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економічне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співробітництво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країнами-учасниками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договору, дозволила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запобігти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економічному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спаду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досягти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найвищого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досі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рівня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зросту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промисловості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серед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країн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Великої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Вісімки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З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середини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1990-х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уряд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демонструє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позитивний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баланс федерального бюджету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послідовно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сплачує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державну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заборгованість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808" cy="3429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Роботу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виконали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: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Толочко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юл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ія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-Лесик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марина</a:t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-захарчук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Юлія </a:t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-Броновицький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денис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</a:b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-маціпура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артем</a:t>
            </a: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149080"/>
            <a:ext cx="5808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Дякуємо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 за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увагу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60432" y="0"/>
            <a:ext cx="683568" cy="6858000"/>
          </a:xfrm>
          <a:prstGeom prst="rect">
            <a:avLst/>
          </a:prstGeom>
          <a:solidFill>
            <a:srgbClr val="FC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362075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Вступ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8686800" cy="3581400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0070C0"/>
                </a:solidFill>
              </a:rPr>
              <a:t>Тепер ми розглянемо усі країни  великої сімки окремо:дізнаємося про особливості їх розвитку, економіки, тощо. Що ж почнемо!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416" y="0"/>
            <a:ext cx="827584" cy="6858000"/>
          </a:xfrm>
          <a:prstGeom prst="rect">
            <a:avLst/>
          </a:prstGeom>
          <a:solidFill>
            <a:srgbClr val="FC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605918.vk.me/v605918434/7cb0/Iv_FqNKqs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833" y="0"/>
            <a:ext cx="4339167" cy="6248400"/>
          </a:xfrm>
          <a:prstGeom prst="rect">
            <a:avLst/>
          </a:prstGeom>
          <a:noFill/>
        </p:spPr>
      </p:pic>
      <p:pic>
        <p:nvPicPr>
          <p:cNvPr id="12292" name="Picture 4" descr="http://cs605918.vk.me/v605918356/5cd1/jhnywTrTZ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980" y="2209800"/>
            <a:ext cx="5823020" cy="4648200"/>
          </a:xfrm>
          <a:prstGeom prst="rect">
            <a:avLst/>
          </a:prstGeom>
          <a:noFill/>
        </p:spPr>
      </p:pic>
      <p:pic>
        <p:nvPicPr>
          <p:cNvPr id="12294" name="Picture 6" descr="http://cs605918.vk.me/v605918900/59d2/mjfMDlHkE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76600"/>
            <a:ext cx="6667500" cy="3581400"/>
          </a:xfrm>
          <a:prstGeom prst="rect">
            <a:avLst/>
          </a:prstGeom>
          <a:noFill/>
        </p:spPr>
      </p:pic>
      <p:pic>
        <p:nvPicPr>
          <p:cNvPr id="12296" name="Picture 8" descr="http://www.euromag.ru/storage/c/2011/11/01/1320135140_154693_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67400" cy="43979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1569">
            <a:off x="735022" y="2374380"/>
            <a:ext cx="7772400" cy="1362075"/>
          </a:xfrm>
        </p:spPr>
        <p:txBody>
          <a:bodyPr>
            <a:normAutofit/>
          </a:bodyPr>
          <a:lstStyle/>
          <a:p>
            <a:r>
              <a:rPr lang="uk-UA" sz="5400" i="1" u="sng" dirty="0" smtClean="0">
                <a:solidFill>
                  <a:srgbClr val="0070C0"/>
                </a:solidFill>
                <a:latin typeface="Arial Black" pitchFamily="34" charset="0"/>
              </a:rPr>
              <a:t>Велика </a:t>
            </a:r>
            <a:r>
              <a:rPr lang="uk-UA" sz="5400" i="1" u="sng" dirty="0" smtClean="0">
                <a:solidFill>
                  <a:srgbClr val="FF0000"/>
                </a:solidFill>
                <a:latin typeface="Arial Black" pitchFamily="34" charset="0"/>
              </a:rPr>
              <a:t>Британія</a:t>
            </a:r>
            <a:endParaRPr lang="ru-RU" sz="5400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s1.goodfon.ru/image/21081-6000x3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36207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Місце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світовій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економіці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Велика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Британія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належить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до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групи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найрозвиненіших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країн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світу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. За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розмірами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ВВП вона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посідає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п'яте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місце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(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після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США,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Японії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Німеччини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Франції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).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Таку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ж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позицію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вона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має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за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обсягом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промислового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виробництва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. Велика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Британія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утримує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друге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місце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світі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за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обсягом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іноземних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інвестицій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(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після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США). Лондон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одним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з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найбільших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фінансових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центрів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він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посідає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перше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місце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за числом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діючих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тут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іноземних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банків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. Тут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знаходиться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третя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світі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за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обсягом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операцій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фондова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біржа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(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після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Нью-Йорку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Токіо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). Лондон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є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великим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валютним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центром, через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нього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здійснюється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третина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валютних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операцій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, а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також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найбільший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в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світі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обсяг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страхових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Calibri" pitchFamily="34" charset="0"/>
              </a:rPr>
              <a:t>операцій</a:t>
            </a:r>
            <a:r>
              <a:rPr lang="ru-RU" sz="2800" dirty="0" smtClean="0">
                <a:solidFill>
                  <a:srgbClr val="00B0F0"/>
                </a:solidFill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395240"/>
            <a:ext cx="7315200" cy="44627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Велика </a:t>
            </a:r>
            <a:r>
              <a:rPr lang="ru-RU" sz="2400" dirty="0" err="1" smtClean="0"/>
              <a:t>Британія</a:t>
            </a:r>
            <a:r>
              <a:rPr lang="ru-RU" sz="2400" dirty="0" smtClean="0"/>
              <a:t>: коротка </a:t>
            </a:r>
            <a:r>
              <a:rPr lang="ru-RU" sz="2400" dirty="0" err="1" smtClean="0"/>
              <a:t>довідка</a:t>
            </a:r>
            <a:endParaRPr lang="ru-RU" sz="2400" dirty="0" smtClean="0"/>
          </a:p>
          <a:p>
            <a:r>
              <a:rPr lang="ru-RU" sz="2400" dirty="0" err="1" smtClean="0"/>
              <a:t>Територія</a:t>
            </a:r>
            <a:r>
              <a:rPr lang="ru-RU" sz="2400" dirty="0" smtClean="0"/>
              <a:t>................. ...................... 244,8 тис. кв. км.</a:t>
            </a:r>
          </a:p>
          <a:p>
            <a:r>
              <a:rPr lang="ru-RU" sz="2400" dirty="0" err="1" smtClean="0"/>
              <a:t>Населення</a:t>
            </a:r>
            <a:r>
              <a:rPr lang="ru-RU" sz="2400" dirty="0" smtClean="0"/>
              <a:t> (2000 р.)............... ............ 59 млн.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Столиця</a:t>
            </a:r>
            <a:r>
              <a:rPr lang="ru-RU" sz="2400" dirty="0" smtClean="0"/>
              <a:t>................. ......................... Лондон</a:t>
            </a:r>
          </a:p>
          <a:p>
            <a:r>
              <a:rPr lang="ru-RU" sz="2400" dirty="0" smtClean="0"/>
              <a:t>ВВП (1999 р.)............... ................... 1364 млрд. дол.</a:t>
            </a:r>
          </a:p>
          <a:p>
            <a:r>
              <a:rPr lang="ru-RU" sz="2400" dirty="0" smtClean="0"/>
              <a:t>ВВП на душу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..................... 23112 дол.</a:t>
            </a:r>
          </a:p>
          <a:p>
            <a:r>
              <a:rPr lang="ru-RU" sz="2400" dirty="0" err="1" smtClean="0"/>
              <a:t>Експорт</a:t>
            </a:r>
            <a:r>
              <a:rPr lang="ru-RU" sz="2400" dirty="0" smtClean="0"/>
              <a:t> (2000 р.)............... ............... 282 млрд. дол.</a:t>
            </a:r>
          </a:p>
          <a:p>
            <a:r>
              <a:rPr lang="ru-RU" sz="2400" dirty="0" err="1" smtClean="0"/>
              <a:t>Імпорт</a:t>
            </a:r>
            <a:r>
              <a:rPr lang="ru-RU" sz="2400" dirty="0" smtClean="0"/>
              <a:t> (2000 р.)............... ................. 324 млрд. дол.</a:t>
            </a:r>
          </a:p>
          <a:p>
            <a:r>
              <a:rPr lang="ru-RU" sz="2400" dirty="0" smtClean="0"/>
              <a:t>Сальдо </a:t>
            </a:r>
            <a:r>
              <a:rPr lang="ru-RU" sz="2400" dirty="0" err="1" smtClean="0"/>
              <a:t>платіжного</a:t>
            </a:r>
            <a:r>
              <a:rPr lang="ru-RU" sz="2400" dirty="0" smtClean="0"/>
              <a:t> балансу по </a:t>
            </a:r>
            <a:r>
              <a:rPr lang="ru-RU" sz="2400" dirty="0" err="1" smtClean="0"/>
              <a:t>поточних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операціях</a:t>
            </a:r>
            <a:r>
              <a:rPr lang="ru-RU" sz="2400" dirty="0" smtClean="0"/>
              <a:t> (2000 р.)............... 23 млрд. дол.</a:t>
            </a:r>
          </a:p>
          <a:p>
            <a:r>
              <a:rPr lang="ru-RU" sz="2400" dirty="0" err="1" smtClean="0"/>
              <a:t>Національна</a:t>
            </a:r>
            <a:r>
              <a:rPr lang="ru-RU" sz="2400" dirty="0" smtClean="0"/>
              <a:t> валюта................. .......... фунт </a:t>
            </a:r>
            <a:r>
              <a:rPr lang="ru-RU" sz="2400" dirty="0" err="1" smtClean="0"/>
              <a:t>стерлінгів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59708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Великій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Британії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уперше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розпочався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промисловий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переворот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часу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виробляла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значно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більше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промислової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продукції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ніж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будь-яка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інша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держава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Англію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прозвали "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майстернею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". Велика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Британія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довгий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час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головним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експортером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товарів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капіталу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Вона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одним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із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засновників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міжнародної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системи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страхування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(контора,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згодом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корпорація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Ллойда).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Британська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колоніальна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імперія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найбільшою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;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англійська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адміністрація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англійський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капітал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поклали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помітний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економіку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великої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кількості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країн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розвиваються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Англійський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фунт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стерлінгів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тривалий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час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найнадійнішою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валютою на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світовому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валютному ринку.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vim.ru/orig/201112/02/telefonnaya-budka-london-britaniya-zima-sneg-Favim.ru-17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Характерною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особливістю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британської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зовнішньої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торгівлі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товарами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постійне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зростання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частки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готової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продукції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як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так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імпорті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англійському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переважає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продукція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аерокосмічної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хімічної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електротехнічної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продукції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а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також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нафта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На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йде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близько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90%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виробництва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електронно-обчислюваної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техніки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70%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хімічної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продукції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понад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половину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приборів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Високою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частка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у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виробництві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тракторів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текстильного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гірничого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обладнання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зброї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імпорті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частину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складають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машини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обладнання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Частка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продовольства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знизилася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9%,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сировини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до 3%.</a:t>
            </a:r>
          </a:p>
          <a:p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1376171">
            <a:off x="189560" y="290981"/>
            <a:ext cx="9144000" cy="61247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600" dirty="0" smtClean="0"/>
              <a:t>Для </a:t>
            </a:r>
            <a:r>
              <a:rPr lang="ru-RU" sz="2600" dirty="0" err="1" smtClean="0"/>
              <a:t>англійського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бізнесу</a:t>
            </a:r>
            <a:r>
              <a:rPr lang="ru-RU" sz="2600" dirty="0" smtClean="0"/>
              <a:t> </a:t>
            </a:r>
            <a:r>
              <a:rPr lang="ru-RU" sz="2600" dirty="0" err="1" smtClean="0"/>
              <a:t>характерні</a:t>
            </a:r>
            <a:r>
              <a:rPr lang="ru-RU" sz="2600" dirty="0" smtClean="0"/>
              <a:t> </a:t>
            </a:r>
            <a:r>
              <a:rPr lang="ru-RU" sz="2600" dirty="0" err="1" smtClean="0"/>
              <a:t>дуже</a:t>
            </a:r>
            <a:r>
              <a:rPr lang="ru-RU" sz="2600" dirty="0" smtClean="0"/>
              <a:t> </a:t>
            </a:r>
            <a:r>
              <a:rPr lang="ru-RU" sz="2600" dirty="0" err="1" smtClean="0"/>
              <a:t>сильний</a:t>
            </a:r>
            <a:r>
              <a:rPr lang="ru-RU" sz="2600" dirty="0" smtClean="0"/>
              <a:t> </a:t>
            </a:r>
            <a:r>
              <a:rPr lang="ru-RU" sz="2600" dirty="0" err="1" smtClean="0"/>
              <a:t>соціальний</a:t>
            </a:r>
            <a:r>
              <a:rPr lang="ru-RU" sz="2600" dirty="0" smtClean="0"/>
              <a:t> консерватизм, </a:t>
            </a:r>
            <a:r>
              <a:rPr lang="ru-RU" sz="2600" dirty="0" err="1" smtClean="0"/>
              <a:t>прихильність</a:t>
            </a:r>
            <a:r>
              <a:rPr lang="ru-RU" sz="2600" dirty="0" smtClean="0"/>
              <a:t> до </a:t>
            </a:r>
            <a:r>
              <a:rPr lang="ru-RU" sz="2600" dirty="0" err="1" smtClean="0"/>
              <a:t>ідей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мають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багатовікову</a:t>
            </a:r>
            <a:r>
              <a:rPr lang="ru-RU" sz="2600" dirty="0" smtClean="0"/>
              <a:t> </a:t>
            </a:r>
            <a:r>
              <a:rPr lang="ru-RU" sz="2600" dirty="0" err="1" smtClean="0"/>
              <a:t>історію</a:t>
            </a:r>
            <a:r>
              <a:rPr lang="ru-RU" sz="2600" dirty="0" smtClean="0"/>
              <a:t>. </a:t>
            </a:r>
            <a:r>
              <a:rPr lang="ru-RU" sz="2600" dirty="0" err="1" smtClean="0"/>
              <a:t>Англійський</a:t>
            </a:r>
            <a:r>
              <a:rPr lang="ru-RU" sz="2600" dirty="0" smtClean="0"/>
              <a:t> </a:t>
            </a:r>
            <a:r>
              <a:rPr lang="ru-RU" sz="2600" dirty="0" err="1" smtClean="0"/>
              <a:t>бізнесмен</a:t>
            </a:r>
            <a:r>
              <a:rPr lang="ru-RU" sz="2600" dirty="0" smtClean="0"/>
              <a:t> -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вишколена</a:t>
            </a:r>
            <a:r>
              <a:rPr lang="ru-RU" sz="2600" dirty="0" smtClean="0"/>
              <a:t>, </a:t>
            </a:r>
            <a:r>
              <a:rPr lang="ru-RU" sz="2600" dirty="0" err="1" smtClean="0"/>
              <a:t>ерудована</a:t>
            </a:r>
            <a:r>
              <a:rPr lang="ru-RU" sz="2600" dirty="0" smtClean="0"/>
              <a:t> </a:t>
            </a:r>
            <a:r>
              <a:rPr lang="ru-RU" sz="2600" dirty="0" err="1" smtClean="0"/>
              <a:t>людина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відрізняється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високою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професійною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підготовкою</a:t>
            </a:r>
            <a:r>
              <a:rPr lang="ru-RU" sz="2600" dirty="0" smtClean="0"/>
              <a:t>. Для </a:t>
            </a:r>
            <a:r>
              <a:rPr lang="ru-RU" sz="2600" dirty="0" err="1" smtClean="0"/>
              <a:t>англійського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бізнесмена</a:t>
            </a:r>
            <a:r>
              <a:rPr lang="ru-RU" sz="2600" dirty="0" smtClean="0"/>
              <a:t> чисто </a:t>
            </a:r>
            <a:r>
              <a:rPr lang="ru-RU" sz="2600" dirty="0" err="1" smtClean="0"/>
              <a:t>людські</a:t>
            </a:r>
            <a:r>
              <a:rPr lang="ru-RU" sz="2600" dirty="0" smtClean="0"/>
              <a:t> </a:t>
            </a:r>
            <a:r>
              <a:rPr lang="ru-RU" sz="2600" dirty="0" err="1" smtClean="0"/>
              <a:t>фактори</a:t>
            </a:r>
            <a:r>
              <a:rPr lang="ru-RU" sz="2600" dirty="0" smtClean="0"/>
              <a:t> </a:t>
            </a:r>
            <a:r>
              <a:rPr lang="ru-RU" sz="2600" dirty="0" err="1" smtClean="0"/>
              <a:t>мають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більше</a:t>
            </a:r>
            <a:r>
              <a:rPr lang="ru-RU" sz="2600" dirty="0" smtClean="0"/>
              <a:t> </a:t>
            </a:r>
            <a:r>
              <a:rPr lang="ru-RU" sz="2600" dirty="0" err="1" smtClean="0"/>
              <a:t>значення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ніж</a:t>
            </a:r>
            <a:r>
              <a:rPr lang="ru-RU" sz="2600" dirty="0" smtClean="0"/>
              <a:t> для </a:t>
            </a:r>
            <a:r>
              <a:rPr lang="ru-RU" sz="2600" dirty="0" err="1" smtClean="0"/>
              <a:t>європейських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японських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колег</a:t>
            </a:r>
            <a:r>
              <a:rPr lang="ru-RU" sz="2600" dirty="0" smtClean="0"/>
              <a:t>. </a:t>
            </a:r>
            <a:r>
              <a:rPr lang="ru-RU" sz="2600" dirty="0" err="1" smtClean="0"/>
              <a:t>Він</a:t>
            </a:r>
            <a:r>
              <a:rPr lang="ru-RU" sz="2600" dirty="0" smtClean="0"/>
              <a:t> не </a:t>
            </a:r>
            <a:r>
              <a:rPr lang="ru-RU" sz="2600" dirty="0" err="1" smtClean="0"/>
              <a:t>замикається</a:t>
            </a:r>
            <a:r>
              <a:rPr lang="ru-RU" sz="2600" dirty="0" smtClean="0"/>
              <a:t> у </a:t>
            </a:r>
            <a:r>
              <a:rPr lang="ru-RU" sz="2600" dirty="0" err="1" smtClean="0"/>
              <a:t>своїй</a:t>
            </a:r>
            <a:r>
              <a:rPr lang="ru-RU" sz="2600" dirty="0" smtClean="0"/>
              <a:t> </a:t>
            </a:r>
            <a:r>
              <a:rPr lang="ru-RU" sz="2600" dirty="0" err="1" smtClean="0"/>
              <a:t>роботі</a:t>
            </a:r>
            <a:r>
              <a:rPr lang="ru-RU" sz="2600" dirty="0" smtClean="0"/>
              <a:t>, а </a:t>
            </a:r>
            <a:r>
              <a:rPr lang="ru-RU" sz="2600" dirty="0" err="1" smtClean="0"/>
              <a:t>має</a:t>
            </a:r>
            <a:r>
              <a:rPr lang="ru-RU" sz="2600" dirty="0" smtClean="0"/>
              <a:t> </a:t>
            </a:r>
            <a:r>
              <a:rPr lang="ru-RU" sz="2600" dirty="0" err="1" smtClean="0"/>
              <a:t>широке</a:t>
            </a:r>
            <a:r>
              <a:rPr lang="ru-RU" sz="2600" dirty="0" smtClean="0"/>
              <a:t> коло </a:t>
            </a:r>
            <a:r>
              <a:rPr lang="ru-RU" sz="2600" dirty="0" err="1" smtClean="0"/>
              <a:t>інтересів</a:t>
            </a:r>
            <a:r>
              <a:rPr lang="ru-RU" sz="2600" dirty="0" smtClean="0"/>
              <a:t>, </a:t>
            </a:r>
            <a:r>
              <a:rPr lang="ru-RU" sz="2600" dirty="0" err="1" smtClean="0"/>
              <a:t>пов'язаних</a:t>
            </a:r>
            <a:r>
              <a:rPr lang="ru-RU" sz="2600" dirty="0" smtClean="0"/>
              <a:t> не </a:t>
            </a:r>
            <a:r>
              <a:rPr lang="ru-RU" sz="2600" dirty="0" err="1" smtClean="0"/>
              <a:t>тільки</a:t>
            </a:r>
            <a:r>
              <a:rPr lang="ru-RU" sz="2600" dirty="0" smtClean="0"/>
              <a:t>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економікою</a:t>
            </a:r>
            <a:r>
              <a:rPr lang="ru-RU" sz="2600" dirty="0" smtClean="0"/>
              <a:t>, </a:t>
            </a:r>
            <a:r>
              <a:rPr lang="ru-RU" sz="2600" dirty="0" err="1" smtClean="0"/>
              <a:t>але</a:t>
            </a:r>
            <a:r>
              <a:rPr lang="ru-RU" sz="2600" dirty="0" smtClean="0"/>
              <a:t> </a:t>
            </a:r>
            <a:r>
              <a:rPr lang="ru-RU" sz="2600" dirty="0" err="1" smtClean="0"/>
              <a:t>й</a:t>
            </a:r>
            <a:r>
              <a:rPr lang="ru-RU" sz="2600" dirty="0" smtClean="0"/>
              <a:t> спортом, </a:t>
            </a:r>
            <a:r>
              <a:rPr lang="ru-RU" sz="2600" dirty="0" err="1" smtClean="0"/>
              <a:t>літературою</a:t>
            </a:r>
            <a:r>
              <a:rPr lang="ru-RU" sz="2600" dirty="0" smtClean="0"/>
              <a:t>, </a:t>
            </a:r>
            <a:r>
              <a:rPr lang="ru-RU" sz="2600" dirty="0" err="1" smtClean="0"/>
              <a:t>мистецтвом</a:t>
            </a:r>
            <a:r>
              <a:rPr lang="ru-RU" sz="2600" dirty="0" smtClean="0"/>
              <a:t>. </a:t>
            </a:r>
            <a:r>
              <a:rPr lang="ru-RU" sz="2600" dirty="0" err="1" smtClean="0"/>
              <a:t>Англійський</a:t>
            </a:r>
            <a:r>
              <a:rPr lang="ru-RU" sz="2600" dirty="0" smtClean="0"/>
              <a:t> </a:t>
            </a:r>
            <a:r>
              <a:rPr lang="ru-RU" sz="2600" dirty="0" err="1" smtClean="0"/>
              <a:t>бізнесмен</a:t>
            </a:r>
            <a:r>
              <a:rPr lang="ru-RU" sz="2600" dirty="0" smtClean="0"/>
              <a:t> </a:t>
            </a:r>
            <a:r>
              <a:rPr lang="ru-RU" sz="2600" dirty="0" err="1" smtClean="0"/>
              <a:t>дуже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спостережливий</a:t>
            </a:r>
            <a:r>
              <a:rPr lang="ru-RU" sz="2600" dirty="0" smtClean="0"/>
              <a:t>,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гарним</a:t>
            </a:r>
            <a:r>
              <a:rPr lang="ru-RU" sz="2600" dirty="0" smtClean="0"/>
              <a:t> психологом </a:t>
            </a:r>
            <a:r>
              <a:rPr lang="ru-RU" sz="2600" dirty="0" err="1" smtClean="0"/>
              <a:t>і</a:t>
            </a:r>
            <a:r>
              <a:rPr lang="ru-RU" sz="2600" dirty="0" smtClean="0"/>
              <a:t> не </a:t>
            </a:r>
            <a:r>
              <a:rPr lang="ru-RU" sz="2600" dirty="0" err="1" smtClean="0"/>
              <a:t>приймає</a:t>
            </a:r>
            <a:r>
              <a:rPr lang="ru-RU" sz="2600" dirty="0" smtClean="0"/>
              <a:t> як </a:t>
            </a:r>
            <a:r>
              <a:rPr lang="ru-RU" sz="2600" dirty="0" err="1" smtClean="0"/>
              <a:t>фальші</a:t>
            </a:r>
            <a:r>
              <a:rPr lang="ru-RU" sz="2600" dirty="0" smtClean="0"/>
              <a:t>, так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приховання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слабкої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професійної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підготовки</a:t>
            </a:r>
            <a:r>
              <a:rPr lang="ru-RU" sz="2600" dirty="0" smtClean="0"/>
              <a:t>. Теоретична </a:t>
            </a:r>
            <a:r>
              <a:rPr lang="ru-RU" sz="2600" dirty="0" err="1" smtClean="0"/>
              <a:t>і</a:t>
            </a:r>
            <a:r>
              <a:rPr lang="ru-RU" sz="2600" dirty="0" smtClean="0"/>
              <a:t> практична </a:t>
            </a:r>
            <a:r>
              <a:rPr lang="ru-RU" sz="2600" dirty="0" err="1" smtClean="0"/>
              <a:t>підготовка</a:t>
            </a:r>
            <a:r>
              <a:rPr lang="ru-RU" sz="2600" dirty="0" smtClean="0"/>
              <a:t> </a:t>
            </a:r>
            <a:r>
              <a:rPr lang="ru-RU" sz="2600" dirty="0" err="1" smtClean="0"/>
              <a:t>англійських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бізнесменів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відбувається</a:t>
            </a:r>
            <a:r>
              <a:rPr lang="ru-RU" sz="2600" dirty="0" smtClean="0"/>
              <a:t>, в основному, в </a:t>
            </a:r>
            <a:r>
              <a:rPr lang="ru-RU" sz="2600" dirty="0" err="1" smtClean="0"/>
              <a:t>коледжах</a:t>
            </a:r>
            <a:r>
              <a:rPr lang="ru-RU" sz="2600" dirty="0" smtClean="0"/>
              <a:t> та </a:t>
            </a:r>
            <a:r>
              <a:rPr lang="ru-RU" sz="2600" dirty="0" err="1" smtClean="0"/>
              <a:t>спеціалізованих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комерційних</a:t>
            </a:r>
            <a:r>
              <a:rPr lang="ru-RU" sz="2600" dirty="0" smtClean="0"/>
              <a:t> школах, престиж </a:t>
            </a:r>
            <a:r>
              <a:rPr lang="ru-RU" sz="2600" dirty="0" err="1" smtClean="0"/>
              <a:t>яких</a:t>
            </a:r>
            <a:r>
              <a:rPr lang="ru-RU" sz="2600" dirty="0" smtClean="0"/>
              <a:t> </a:t>
            </a:r>
            <a:r>
              <a:rPr lang="ru-RU" sz="2600" dirty="0" err="1" smtClean="0"/>
              <a:t>стоїть</a:t>
            </a:r>
            <a:r>
              <a:rPr lang="ru-RU" sz="2600" dirty="0" smtClean="0"/>
              <a:t> </a:t>
            </a:r>
            <a:r>
              <a:rPr lang="ru-RU" sz="2600" dirty="0" err="1" smtClean="0"/>
              <a:t>досить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високо</a:t>
            </a:r>
            <a:r>
              <a:rPr lang="ru-RU" sz="2600" dirty="0" smtClean="0"/>
              <a:t> в </a:t>
            </a:r>
            <a:r>
              <a:rPr lang="ru-RU" sz="2600" dirty="0" err="1" smtClean="0"/>
              <a:t>світі</a:t>
            </a:r>
            <a:r>
              <a:rPr lang="ru-RU" sz="2600" dirty="0" smtClean="0"/>
              <a:t>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606728.vk.me/v606728463/95a9/NsH8APTKP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6324600" cy="4163696"/>
          </a:xfrm>
          <a:prstGeom prst="rect">
            <a:avLst/>
          </a:prstGeom>
          <a:noFill/>
        </p:spPr>
      </p:pic>
      <p:pic>
        <p:nvPicPr>
          <p:cNvPr id="9220" name="Picture 4" descr="http://cs606728.vk.me/v606728463/959b/sQTTKW8lwAs.jpg"/>
          <p:cNvPicPr>
            <a:picLocks noChangeAspect="1" noChangeArrowheads="1"/>
          </p:cNvPicPr>
          <p:nvPr/>
        </p:nvPicPr>
        <p:blipFill>
          <a:blip r:embed="rId3" cstate="print"/>
          <a:srcRect l="9454" t="9412" r="5455" b="12605"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  <p:pic>
        <p:nvPicPr>
          <p:cNvPr id="9222" name="Picture 6" descr="http://earthobservatory.nasa.gov/Features/EarthPerspectives/images/japan_korea_ligh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58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772400" cy="1362075"/>
          </a:xfrm>
        </p:spPr>
        <p:txBody>
          <a:bodyPr>
            <a:normAutofit/>
          </a:bodyPr>
          <a:lstStyle/>
          <a:p>
            <a:r>
              <a:rPr lang="uk-UA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</a:t>
            </a:r>
            <a:r>
              <a:rPr lang="uk-UA" sz="7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</a:t>
            </a:r>
            <a:endParaRPr lang="ru-RU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8534400" cy="6858000"/>
          </a:xfrm>
        </p:spPr>
        <p:txBody>
          <a:bodyPr>
            <a:noAutofit/>
          </a:bodyPr>
          <a:lstStyle/>
          <a:p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належить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найрозвиненіших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обсягом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ВНП та ВВП вона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поступається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США, а за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душовими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вимірами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показників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випереджає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ВНП становить 14%, 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- 12%.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лідерів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електроенергії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автомобілів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суден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особливо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комп'ютерної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Частка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телевізорів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60%, 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виплавці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- 14%,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волокон - 12%. Вона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посідає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друге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тоннажем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торговельного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морського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флоту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перше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виловом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експортером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вона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найбільший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кредитор 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банки -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найпотужніші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кредитно-фінансовому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ринку.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першу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електроніка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завойовують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ринки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високій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надійності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Водночас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поглинає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енергоносіїв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мінеральної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сільськогосподарської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продовольства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імпортуючи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Сальдо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японського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зовнішньоторговельного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балансу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зводиться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позитивом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десятиліть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XX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уповільнився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темпи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помітно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нижчі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розвинутих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опинилася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необхідністю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здійснення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sz="2100" dirty="0" smtClean="0">
                <a:solidFill>
                  <a:srgbClr val="F25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реформ.</a:t>
            </a:r>
            <a:endParaRPr lang="ru-RU" sz="2100" dirty="0">
              <a:solidFill>
                <a:srgbClr val="F25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7488832" cy="437042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Японія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коротка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довідка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територія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............................... 372 тис. км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населення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.............................. 127 млн.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чол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столиця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............................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Токіо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державний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устрій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конституційна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монархія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ВВП (1999 р.)............... ...................... 4 395 млрд. дол.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ВВП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розрахунку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душу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населення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 606 млрд. дол.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національна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валюта................. ..................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йєна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курс 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долара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йен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./дол., 2000 р.). ................ 108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експорт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.................................. 450 млрд. дол.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імпорт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................. ................................... 355 млрд. дол.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сальдо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торговельного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балансу (2000 р.).......... +95 млрд. дол.</a:t>
            </a:r>
          </a:p>
          <a:p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золотовалютні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резерви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Банка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Японії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(2000 р.).. 362 млрд. дол.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solidFill>
            <a:srgbClr val="FC7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w-tour.ru/assets/images/country/japan-3.jpg"/>
          <p:cNvPicPr>
            <a:picLocks noChangeAspect="1" noChangeArrowheads="1"/>
          </p:cNvPicPr>
          <p:nvPr/>
        </p:nvPicPr>
        <p:blipFill>
          <a:blip r:embed="rId3" cstate="print"/>
          <a:srcRect t="3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7916416" cy="5661248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економіці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Японії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довоєнного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періоду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частка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виробництва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припадала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важку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промисловість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металургію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енергетику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важке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машинобудування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основну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хімію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нафтопереробку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Така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структура в основному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зберігалася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до 70-х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років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минулого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століття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Оскільки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світових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ринках в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часи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зформувалася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тривала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тенденція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падіння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цін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сировину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в тому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числі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мінеральну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Японія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нарощувала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потужності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галузях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важкої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індустрії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імпортованих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рудах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нафті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газу,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хімічній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сировині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Практично не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маючи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залізної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марганцевої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руд, 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кольорових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видобуваючи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тільки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мідь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Японія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протягом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майже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всього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минулого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півстоліття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посідала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друге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місце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світі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за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виплавкою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сталі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алюмінію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міді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деяких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інших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кольорових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металів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За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потужністю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нафтопереробних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заводів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вона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поступається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тільки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США,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хоч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вся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її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нафта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надходить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інших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країн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764704"/>
            <a:ext cx="6156176" cy="55399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темпами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обробній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збільшилося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1953-1971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11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машинобудуванні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Відносно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дешева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обумовлювала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працемісткого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автомобілебудування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телевізійної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Наприкінці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60-х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перше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легковичок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радіоприймачів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телевізорів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металорізальних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верстатів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9144000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 70-х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зовнішньоекономічна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суттєво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змінюється</a:t>
            </a:r>
            <a:r>
              <a:rPr lang="ru-RU" sz="2400" dirty="0" smtClean="0"/>
              <a:t>. По-перше, </a:t>
            </a:r>
            <a:r>
              <a:rPr lang="ru-RU" sz="2400" dirty="0" err="1" smtClean="0"/>
              <a:t>різко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нафту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, -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боляче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відзначалося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економіці</a:t>
            </a:r>
            <a:r>
              <a:rPr lang="ru-RU" sz="2400" dirty="0" smtClean="0"/>
              <a:t>; </a:t>
            </a:r>
            <a:r>
              <a:rPr lang="ru-RU" sz="2400" dirty="0" err="1" smtClean="0"/>
              <a:t>енергоємні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метало-ємні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втратили</a:t>
            </a:r>
            <a:r>
              <a:rPr lang="ru-RU" sz="2400" dirty="0" smtClean="0"/>
              <a:t> стимул </a:t>
            </a:r>
            <a:r>
              <a:rPr lang="ru-RU" sz="2400" dirty="0" err="1" smtClean="0"/>
              <a:t>подальшого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. В 1973-1974 </a:t>
            </a:r>
            <a:r>
              <a:rPr lang="ru-RU" sz="2400" dirty="0" err="1" smtClean="0"/>
              <a:t>рр</a:t>
            </a:r>
            <a:r>
              <a:rPr lang="ru-RU" sz="2400" dirty="0" smtClean="0"/>
              <a:t>. </a:t>
            </a:r>
            <a:r>
              <a:rPr lang="ru-RU" sz="2400" dirty="0" err="1" smtClean="0"/>
              <a:t>імпортні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зросли</a:t>
            </a:r>
            <a:r>
              <a:rPr lang="ru-RU" sz="2400" dirty="0" smtClean="0"/>
              <a:t> в 2,1 рази, в 1979-1980 </a:t>
            </a:r>
            <a:r>
              <a:rPr lang="ru-RU" sz="2400" dirty="0" err="1" smtClean="0"/>
              <a:t>рр</a:t>
            </a:r>
            <a:r>
              <a:rPr lang="ru-RU" sz="2400" dirty="0" smtClean="0"/>
              <a:t>. - на 86%. </a:t>
            </a:r>
            <a:r>
              <a:rPr lang="ru-RU" sz="2400" dirty="0" err="1" smtClean="0"/>
              <a:t>По-друге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вступили до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постіндустріального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традиційні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галузі</a:t>
            </a:r>
            <a:r>
              <a:rPr lang="ru-RU" sz="2400" dirty="0" smtClean="0"/>
              <a:t>, особливо </a:t>
            </a:r>
            <a:r>
              <a:rPr lang="ru-RU" sz="2400" dirty="0" err="1" smtClean="0"/>
              <a:t>металургія</a:t>
            </a:r>
            <a:r>
              <a:rPr lang="ru-RU" sz="2400" dirty="0" smtClean="0"/>
              <a:t>, </a:t>
            </a:r>
            <a:r>
              <a:rPr lang="ru-RU" sz="2400" dirty="0" err="1" smtClean="0"/>
              <a:t>важке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машинобудування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відіграють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. </a:t>
            </a:r>
            <a:r>
              <a:rPr lang="ru-RU" sz="2400" dirty="0" err="1" smtClean="0"/>
              <a:t>По-третє</a:t>
            </a:r>
            <a:r>
              <a:rPr lang="ru-RU" sz="2400" dirty="0" smtClean="0"/>
              <a:t>, </a:t>
            </a:r>
            <a:r>
              <a:rPr lang="ru-RU" sz="2400" dirty="0" err="1" smtClean="0"/>
              <a:t>заробітна</a:t>
            </a:r>
            <a:r>
              <a:rPr lang="ru-RU" sz="2400" dirty="0" smtClean="0"/>
              <a:t> плата </a:t>
            </a:r>
            <a:r>
              <a:rPr lang="ru-RU" sz="2400" dirty="0" err="1" smtClean="0"/>
              <a:t>японського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робітника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досягла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;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ліквідувало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собівартості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продукції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дешевої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робочої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сили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3E6AEA-4F23-4D6D-BFD6-4269E8D872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3230</Words>
  <Application>Microsoft Office PowerPoint</Application>
  <PresentationFormat>Экран (4:3)</PresentationFormat>
  <Paragraphs>77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Вступ</vt:lpstr>
      <vt:lpstr>Велика Британія</vt:lpstr>
      <vt:lpstr>Місце у світовій економіці </vt:lpstr>
      <vt:lpstr>Слайд 6</vt:lpstr>
      <vt:lpstr>Японія</vt:lpstr>
      <vt:lpstr>Слайд 8</vt:lpstr>
      <vt:lpstr>Структура і динаміка розвитку економіки </vt:lpstr>
      <vt:lpstr>Слайд 10</vt:lpstr>
      <vt:lpstr>Франція</vt:lpstr>
      <vt:lpstr>Слайд 12</vt:lpstr>
      <vt:lpstr>Слайд 13</vt:lpstr>
      <vt:lpstr>Італія</vt:lpstr>
      <vt:lpstr>Слайд 15</vt:lpstr>
      <vt:lpstr>сша</vt:lpstr>
      <vt:lpstr>Слайд 17</vt:lpstr>
      <vt:lpstr>Слайд 18</vt:lpstr>
      <vt:lpstr>Німеччина </vt:lpstr>
      <vt:lpstr>Слайд 20</vt:lpstr>
      <vt:lpstr>Слайд 21</vt:lpstr>
      <vt:lpstr>Канада</vt:lpstr>
      <vt:lpstr>Слайд 23</vt:lpstr>
      <vt:lpstr>Слайд 24</vt:lpstr>
      <vt:lpstr>Роботу виконали: -Толочко юлія -Лесик марина -захарчук Юлія  -Броновицький денис -маціпура артем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2014-04-24T20:16:19Z</dcterms:created>
  <dcterms:modified xsi:type="dcterms:W3CDTF">2014-04-24T23:05:31Z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TC016745589991</vt:lpwstr>
  </property>
</Properties>
</file>