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8"/>
  </p:notesMasterIdLst>
  <p:sldIdLst>
    <p:sldId id="256" r:id="rId2"/>
    <p:sldId id="257" r:id="rId3"/>
    <p:sldId id="313" r:id="rId4"/>
    <p:sldId id="278" r:id="rId5"/>
    <p:sldId id="259" r:id="rId6"/>
    <p:sldId id="314" r:id="rId7"/>
    <p:sldId id="286" r:id="rId8"/>
    <p:sldId id="305" r:id="rId9"/>
    <p:sldId id="306" r:id="rId10"/>
    <p:sldId id="263" r:id="rId11"/>
    <p:sldId id="264" r:id="rId12"/>
    <p:sldId id="307" r:id="rId13"/>
    <p:sldId id="301" r:id="rId14"/>
    <p:sldId id="280" r:id="rId15"/>
    <p:sldId id="265" r:id="rId16"/>
    <p:sldId id="268" r:id="rId17"/>
    <p:sldId id="297" r:id="rId18"/>
    <p:sldId id="266" r:id="rId19"/>
    <p:sldId id="279" r:id="rId20"/>
    <p:sldId id="316" r:id="rId21"/>
    <p:sldId id="281" r:id="rId22"/>
    <p:sldId id="282" r:id="rId23"/>
    <p:sldId id="284" r:id="rId24"/>
    <p:sldId id="285" r:id="rId25"/>
    <p:sldId id="299" r:id="rId26"/>
    <p:sldId id="308" r:id="rId27"/>
    <p:sldId id="296" r:id="rId28"/>
    <p:sldId id="309" r:id="rId29"/>
    <p:sldId id="294" r:id="rId30"/>
    <p:sldId id="295" r:id="rId31"/>
    <p:sldId id="293" r:id="rId32"/>
    <p:sldId id="304" r:id="rId33"/>
    <p:sldId id="271" r:id="rId34"/>
    <p:sldId id="310" r:id="rId35"/>
    <p:sldId id="311" r:id="rId36"/>
    <p:sldId id="312" r:id="rId37"/>
    <p:sldId id="318" r:id="rId38"/>
    <p:sldId id="288" r:id="rId39"/>
    <p:sldId id="289" r:id="rId40"/>
    <p:sldId id="319" r:id="rId41"/>
    <p:sldId id="302" r:id="rId42"/>
    <p:sldId id="291" r:id="rId43"/>
    <p:sldId id="303" r:id="rId44"/>
    <p:sldId id="292" r:id="rId45"/>
    <p:sldId id="290" r:id="rId46"/>
    <p:sldId id="31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DD3FA"/>
    <a:srgbClr val="76F420"/>
    <a:srgbClr val="F84242"/>
    <a:srgbClr val="FA9CF8"/>
    <a:srgbClr val="27CB2F"/>
    <a:srgbClr val="146618"/>
    <a:srgbClr val="7C2E2C"/>
    <a:srgbClr val="8832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45" autoAdjust="0"/>
    <p:restoredTop sz="94660"/>
  </p:normalViewPr>
  <p:slideViewPr>
    <p:cSldViewPr>
      <p:cViewPr varScale="1">
        <p:scale>
          <a:sx n="63" d="100"/>
          <a:sy n="63" d="100"/>
        </p:scale>
        <p:origin x="-11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7A3DD-D4C1-4ED2-900A-67128883D2F2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52BC2-8931-46DC-B561-A678C29D1E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2C72D-9CA8-4D55-A479-547933E6FFBB}" type="slidenum">
              <a:rPr lang="ja-JP" altLang="en-US" smtClean="0"/>
              <a:pPr/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2C72D-9CA8-4D55-A479-547933E6FFBB}" type="slidenum">
              <a:rPr lang="ja-JP" altLang="en-US" smtClean="0"/>
              <a:pPr/>
              <a:t>37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2C72D-9CA8-4D55-A479-547933E6FFBB}" type="slidenum">
              <a:rPr lang="ja-JP" altLang="en-US" smtClean="0"/>
              <a:pPr/>
              <a:t>40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2C72D-9CA8-4D55-A479-547933E6FFBB}" type="slidenum">
              <a:rPr lang="ja-JP" altLang="en-US" smtClean="0"/>
              <a:pPr/>
              <a:t>46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52BC2-8931-46DC-B561-A678C29D1E1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DB532-B5FA-422A-9DBD-354CB27376D7}" type="datetimeFigureOut">
              <a:rPr lang="ru-RU" smtClean="0"/>
              <a:pPr/>
              <a:t>03.03.2010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BFC1-4066-4F72-BF77-E697D57558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perspectiveLeft"/>
              <a:lightRig rig="threePt" dir="t"/>
            </a:scene3d>
          </a:bodyPr>
          <a:lstStyle/>
          <a:p>
            <a:r>
              <a:rPr lang="uk-UA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eorgia" pitchFamily="18" charset="0"/>
              </a:rPr>
              <a:t>Японія</a:t>
            </a:r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eorgia" pitchFamily="18" charset="0"/>
              </a:rPr>
              <a:t/>
            </a:r>
            <a:b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eorgia" pitchFamily="18" charset="0"/>
              </a:rPr>
            </a:br>
            <a:endParaRPr lang="ru-RU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43248"/>
            <a:ext cx="6400800" cy="2495552"/>
          </a:xfrm>
        </p:spPr>
        <p:txBody>
          <a:bodyPr>
            <a:normAutofit fontScale="92500" lnSpcReduction="10000"/>
          </a:bodyPr>
          <a:lstStyle/>
          <a:p>
            <a:r>
              <a:rPr lang="uk-UA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Країна Ранкового Сонця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3008313" cy="1162050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Державна мова</a:t>
            </a:r>
            <a:endParaRPr lang="ru-RU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Содержимое 5" descr="1246895366_2051659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7752" y="285728"/>
            <a:ext cx="3968742" cy="2835847"/>
          </a:xfrm>
          <a:ln w="38100">
            <a:solidFill>
              <a:srgbClr val="7030A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softEdge rad="1270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Традиційно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більша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користується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японською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Юридично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статусу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офіційної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фактично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такою. 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японської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вивчається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як «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державна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Кількість носіїв мови в Японії і світі складає близько 130 мільйонів осіб. Займає 9 місце в світі для кількості мовців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san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500438"/>
            <a:ext cx="4000496" cy="300037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5918" y="4857760"/>
            <a:ext cx="5486400" cy="2000240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Грошова одиниця – ієна, </a:t>
            </a:r>
            <a:r>
              <a:rPr lang="ru-RU" sz="3600" dirty="0" smtClean="0">
                <a:solidFill>
                  <a:srgbClr val="FFFF00"/>
                </a:solidFill>
              </a:rPr>
              <a:t>одна </a:t>
            </a:r>
            <a:r>
              <a:rPr lang="ru-RU" sz="3600" dirty="0" err="1" smtClean="0">
                <a:solidFill>
                  <a:srgbClr val="FFFF00"/>
                </a:solidFill>
              </a:rPr>
              <a:t>з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основних</a:t>
            </a:r>
            <a:r>
              <a:rPr lang="ru-RU" sz="3600" dirty="0" smtClean="0">
                <a:solidFill>
                  <a:srgbClr val="FFFF00"/>
                </a:solidFill>
              </a:rPr>
              <a:t> валют </a:t>
            </a:r>
            <a:r>
              <a:rPr lang="ru-RU" sz="3600" dirty="0" err="1" smtClean="0">
                <a:solidFill>
                  <a:srgbClr val="FFFF00"/>
                </a:solidFill>
              </a:rPr>
              <a:t>світу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поруч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з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доларом</a:t>
            </a:r>
            <a:r>
              <a:rPr lang="ru-RU" sz="3600" dirty="0" smtClean="0">
                <a:solidFill>
                  <a:srgbClr val="FFFF00"/>
                </a:solidFill>
              </a:rPr>
              <a:t> США та </a:t>
            </a:r>
            <a:r>
              <a:rPr lang="ru-RU" sz="3600" dirty="0" err="1" smtClean="0">
                <a:solidFill>
                  <a:srgbClr val="FFFF00"/>
                </a:solidFill>
              </a:rPr>
              <a:t>євро</a:t>
            </a:r>
            <a:r>
              <a:rPr lang="ru-RU" sz="3600" dirty="0" smtClean="0">
                <a:solidFill>
                  <a:srgbClr val="FFFF00"/>
                </a:solidFill>
              </a:rPr>
              <a:t>.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11" name="Рисунок 10" descr="JapanPNEW-10000Yen-(2004)-donatedGreg_f.jpg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8286" r="18286"/>
          <a:stretch>
            <a:fillRect/>
          </a:stretch>
        </p:blipFill>
        <p:spPr>
          <a:xfrm>
            <a:off x="0" y="0"/>
            <a:ext cx="2636836" cy="1458903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85918" y="4786322"/>
            <a:ext cx="5486400" cy="8048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 descr="jap054_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8927" y="0"/>
            <a:ext cx="3071834" cy="1500174"/>
          </a:xfrm>
          <a:prstGeom prst="rect">
            <a:avLst/>
          </a:prstGeom>
        </p:spPr>
      </p:pic>
      <p:pic>
        <p:nvPicPr>
          <p:cNvPr id="13" name="Рисунок 12" descr="JapanPNEW-5000Yen-(2004)-donatedGreg_f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88" y="0"/>
            <a:ext cx="2714612" cy="1500174"/>
          </a:xfrm>
          <a:prstGeom prst="rect">
            <a:avLst/>
          </a:prstGeom>
        </p:spPr>
      </p:pic>
      <p:pic>
        <p:nvPicPr>
          <p:cNvPr id="14" name="Рисунок 13" descr="jap085_f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00240"/>
            <a:ext cx="2714612" cy="1528760"/>
          </a:xfrm>
          <a:prstGeom prst="rect">
            <a:avLst/>
          </a:prstGeom>
        </p:spPr>
      </p:pic>
      <p:pic>
        <p:nvPicPr>
          <p:cNvPr id="15" name="Рисунок 14" descr="JapanP100b-1000Yen-(1993-)-donated_f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364" y="2000240"/>
            <a:ext cx="3000396" cy="1500198"/>
          </a:xfrm>
          <a:prstGeom prst="rect">
            <a:avLst/>
          </a:prstGeom>
        </p:spPr>
      </p:pic>
      <p:pic>
        <p:nvPicPr>
          <p:cNvPr id="16" name="Рисунок 15" descr="JapanP59a-50Sen-Showa17_f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388" y="2000240"/>
            <a:ext cx="2714612" cy="15001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Природні умови і ресурси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Природними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багатствами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Японії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її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клімат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родючі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ґрунти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ліс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гідроенергетичні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ресурси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рибні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багатства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навколишніх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морів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Разом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тим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Японія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надзвичайно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бідна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паливо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мінеральну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сировину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Вкрай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низьким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забезпечення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рівнинними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зокрема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сільськогосподарськими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землями.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1466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Рельєф</a:t>
            </a:r>
            <a:endParaRPr lang="ru-RU" b="1" dirty="0">
              <a:solidFill>
                <a:srgbClr val="1466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Особливістю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Японських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островів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є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гірська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місцевість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та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нечисленні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рівнини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.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Також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через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вулканічну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активність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часто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трапляються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землетруси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.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Найвищою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горою в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Японії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вважається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г.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Фудзіяма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 (3776м).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Останнім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часом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цей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вулкан не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є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активним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,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але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він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і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досі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належить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до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діючих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вулканів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mic Sans MS" pitchFamily="66" charset="0"/>
              </a:rPr>
              <a:t>. 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Фудзі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Японські Альпи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Фудзи (3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778" y="3286100"/>
            <a:ext cx="4929222" cy="3571900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irosaki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357298"/>
            <a:ext cx="4714876" cy="3286124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Righ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Гора </a:t>
            </a:r>
            <a:r>
              <a:rPr lang="ru-RU" dirty="0" err="1" smtClean="0"/>
              <a:t>Фудзіяма</a:t>
            </a:r>
            <a:endParaRPr lang="ru-RU" dirty="0"/>
          </a:p>
        </p:txBody>
      </p:sp>
      <p:pic>
        <p:nvPicPr>
          <p:cNvPr id="3" name="Рисунок 2" descr="Ночью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857496"/>
            <a:ext cx="450059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Фудзи (4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9058" y="1643050"/>
            <a:ext cx="5016137" cy="31350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Гора Фудзіяма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Аэросъемка (8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5143504" cy="350043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6" name="Рисунок 5" descr="Конец 19 начало 20 века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3429000"/>
            <a:ext cx="5214942" cy="3429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0_6086_6ec45e6c_orig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000496" y="2786058"/>
            <a:ext cx="5143504" cy="3857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44" y="0"/>
            <a:ext cx="3857652" cy="6858000"/>
          </a:xfrm>
        </p:spPr>
        <p:txBody>
          <a:bodyPr>
            <a:normAutofit fontScale="32500" lnSpcReduction="20000"/>
          </a:bodyPr>
          <a:lstStyle/>
          <a:p>
            <a:endParaRPr lang="ru-RU" sz="6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68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айбільші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Сінако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Тоне,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Кітакамі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Тенрі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Могамі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бурхливі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гірські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потоки,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гідроэнергетики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води для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зрошування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Для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судноплавства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непридатні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Озера в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типів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глибоководні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гірські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мілководні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прибережних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низинах. Достаток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озер,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підземних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щедро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наділена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впливає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позитивно на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71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промисловості</a:t>
            </a:r>
            <a:r>
              <a:rPr lang="ru-RU" sz="71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endParaRPr lang="ru-RU" sz="71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4840303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Японські острови, які простягаються з півночі на південь, лежать у шести кліматичних зонах.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півночі країни клімат помірний, а на півдні — субтропічний і тропічний 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мусонний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5072098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достатньо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жарке по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+30°С 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+38°С 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Влітку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випадає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максимальна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опадів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700 мм 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1200 мм — на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вологість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тайфуни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215074" y="128586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Географічне положення 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Содержимое 7" descr="250px-Japonia_in_Asia_map.pn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1214422"/>
            <a:ext cx="4714876" cy="5214974"/>
          </a:xfrm>
          <a:ln>
            <a:solidFill>
              <a:schemeClr val="accent4">
                <a:lumMod val="75000"/>
              </a:schemeClr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острівна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Вона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розташована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однойменних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островах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східного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Великими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вважаються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острови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Хоккайдо, Хонсю, Кюсю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Сікоку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південь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продовженням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архіпелаг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Рюкю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Найбільший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острів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Хонсю (231 тис. км кв.,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61 %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コンテンツ プレースホルダ 3" descr="sakura5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4572000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5" name="図 4" descr="d0083502_1234523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0"/>
            <a:ext cx="4357686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16" name="図 5" descr="116433256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図 6" descr="ap1000-42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429000"/>
            <a:ext cx="435768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2643188" y="2500313"/>
            <a:ext cx="199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創英角ﾎﾟｯﾌﾟ体" pitchFamily="49" charset="-128"/>
              </a:rPr>
              <a:t>Весна</a:t>
            </a:r>
            <a:endParaRPr lang="en-US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創英角ﾎﾟｯﾌﾟ体" pitchFamily="49" charset="-128"/>
            </a:endParaRP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4786313" y="2500313"/>
            <a:ext cx="2214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ja-JP" sz="40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itchFamily="50" charset="-128"/>
              </a:rPr>
              <a:t>Літо</a:t>
            </a:r>
            <a:endParaRPr lang="en-US" altLang="ja-JP" sz="40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創英角ﾎﾟｯﾌﾟ体" pitchFamily="50" charset="-128"/>
            </a:endParaRP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2357438" y="5857875"/>
            <a:ext cx="2214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ja-JP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itchFamily="50" charset="-128"/>
              </a:rPr>
              <a:t>Осінь</a:t>
            </a:r>
            <a:endParaRPr lang="en-US" altLang="ja-JP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創英角ﾎﾟｯﾌﾟ体" pitchFamily="50" charset="-128"/>
            </a:endParaRP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4786313" y="5857875"/>
            <a:ext cx="2070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GP創英角ﾎﾟｯﾌﾟ体" pitchFamily="50" charset="-128"/>
              </a:rPr>
              <a:t>Зима</a:t>
            </a:r>
            <a:endParaRPr lang="en-US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創英角ﾎﾟｯﾌﾟ体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5750" y="357188"/>
            <a:ext cx="164306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15</a:t>
            </a:r>
            <a:r>
              <a:rPr lang="ja-JP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℃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43813" y="428625"/>
            <a:ext cx="164306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30℃</a:t>
            </a:r>
            <a:endParaRPr lang="ja-JP" altLang="en-US" sz="4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7188" y="3357563"/>
            <a:ext cx="164306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15</a:t>
            </a:r>
            <a:r>
              <a:rPr lang="ja-JP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℃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86688" y="3429000"/>
            <a:ext cx="164306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0</a:t>
            </a:r>
            <a:r>
              <a:rPr lang="ja-JP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nstantia" pitchFamily="18" charset="0"/>
              </a:rPr>
              <a:t>℃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Пори року Японії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29" grpId="0"/>
      <p:bldP spid="10" grpId="0"/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 чисельністю населення Японія займає сьоме місце в світі. Воно становить 127 млн. чоловік.</a:t>
            </a:r>
          </a:p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Для Японії характерний І тип відтворення.</a:t>
            </a:r>
          </a:p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Густота населення Японії становить 331 чоловік на 1 </a:t>
            </a:r>
            <a:r>
              <a:rPr lang="uk-UA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км.кв</a:t>
            </a:r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en-US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uk-UA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Урбанізація 90%.</a:t>
            </a:r>
            <a:endParaRPr lang="ru-RU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Японія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має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найвищий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показник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у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світі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за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тривалістю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життя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 85.2 роки для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жінок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78.3 роки для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чоловіків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Етнічний склад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 країна одного етносу. 99%  її мешканців - японці ,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0,5% —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корейці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0,5% –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китайці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айни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залишки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корінного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72" y="1535113"/>
            <a:ext cx="3925916" cy="639762"/>
          </a:xfrm>
        </p:spPr>
        <p:txBody>
          <a:bodyPr>
            <a:noAutofit/>
          </a:bodyPr>
          <a:lstStyle/>
          <a:p>
            <a:endParaRPr lang="ru-RU" sz="2000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Содержимое 12" descr="Tokyo_AV001 (17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571480"/>
            <a:ext cx="4039985" cy="3029989"/>
          </a:xfr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071934" y="2174875"/>
            <a:ext cx="5072067" cy="3951288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Токіо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Йокогама, Осака,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Нагоя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Саппоро,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Кобе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Кіото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Фукуоко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Кавасакі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Сайтама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Хіросіма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Сендай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Кітакюсю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3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В Японії є 13 міст-мільйонерів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Рисунок 8" descr="Port Yokoham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3857628"/>
            <a:ext cx="4143374" cy="3000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472386" cy="1162050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FFFF00"/>
                </a:solidFill>
              </a:rPr>
              <a:t>Релігія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сучасній Японії наявні дві основні релігії: </a:t>
            </a:r>
            <a:r>
              <a:rPr lang="ru-RU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синтоїзм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(76 %), буддизм (16 %).</a:t>
            </a:r>
            <a:endParaRPr lang="ru-RU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чпато.jpe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4282" y="3929066"/>
            <a:ext cx="2987670" cy="2643206"/>
          </a:xfrm>
          <a:effectLst/>
          <a:scene3d>
            <a:camera prst="perspectiveHeroicExtremeRightFacing"/>
            <a:lightRig rig="threePt" dir="t"/>
          </a:scene3d>
        </p:spPr>
      </p:pic>
      <p:pic>
        <p:nvPicPr>
          <p:cNvPr id="8" name="Рисунок 7" descr="r348848_15961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28604"/>
            <a:ext cx="4389120" cy="27432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d@ra_japan2 (41)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4744" y="3857628"/>
            <a:ext cx="4000496" cy="278610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>
            <a:bevelT w="114300" prst="hardEdge"/>
          </a:sp3d>
        </p:spPr>
      </p:pic>
      <p:pic>
        <p:nvPicPr>
          <p:cNvPr id="6" name="Рисунок 5" descr="d@ra (32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85784" y="1571612"/>
            <a:ext cx="4876800" cy="30718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7" name="Рисунок 6" descr="ло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928670"/>
            <a:ext cx="3881438" cy="2928938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Свята Японії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січня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повноліття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 лютого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заснування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березня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весняного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рівнодення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29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квітня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зелені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травня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Конституції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травня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відпочинку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травня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дітей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липня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моря.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вересня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вшанування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людей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літнього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віку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21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вересня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осіннього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рівнодення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жовтня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спорту.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листопада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культури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 листопада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праці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грудня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народження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нинішнього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імператора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Акіхіто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Кімоно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Кімоно – традиційний одяг Японії. На відміну від традиційного європейського одягу, який підкреслює конструкцію тіла людини, кімоно виділяє лише плечі та перехват носія, приховуючи недоліки його фігури. Західний одяг акцентує на рельєфі, а японський — на рівномірності і площині. Це пов'язано з традиційним уявленням японців про ідеальну конституцію — «чим менше опуклостей і нерівностей, тим красивіше».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baika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285860"/>
            <a:ext cx="4643470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gion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3786190"/>
            <a:ext cx="4429124" cy="2786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i-otsuka-wall-yurei-1024x768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5720" y="357166"/>
            <a:ext cx="4286280" cy="314327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setubun3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2857496"/>
            <a:ext cx="6286512" cy="4000504"/>
          </a:xfrm>
          <a:prstGeom prst="rect">
            <a:avLst/>
          </a:prstGeom>
        </p:spPr>
      </p:pic>
      <p:pic>
        <p:nvPicPr>
          <p:cNvPr id="6" name="Рисунок 5" descr="geisha_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306" y="1857364"/>
            <a:ext cx="5286380" cy="4000504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Ікебана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Ікебана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давнє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складання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квіткових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композицій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зародилася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Китаї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винайшов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священик-буддист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використовувалася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підношення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богам, Буддам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створювалася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ченцями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наш час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цим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займаються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основному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жінки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давнину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цим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займалися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виключно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чоловіки-ченці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Згодом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ікебану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перейняли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часто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бувало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вони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переробили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лад,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розвинули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4" descr="worldatlas_500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Орігамі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Орігамі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це мистецтво складання фігурок з паперу.</a:t>
            </a:r>
          </a:p>
          <a:p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Історики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жодних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сумнівів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папір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винайдений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Китаї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батьківщиною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орігамі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стала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саме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Записки,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складені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формі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метелика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журавля,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квітки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абстрактної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геометричної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фігури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символом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доброго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побажання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коханої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origami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8670"/>
            <a:ext cx="3857652" cy="3286148"/>
          </a:xfrm>
          <a:prstGeom prst="rect">
            <a:avLst/>
          </a:prstGeom>
        </p:spPr>
      </p:pic>
      <p:pic>
        <p:nvPicPr>
          <p:cNvPr id="5" name="Рисунок 4" descr="origami (4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2" y="3071810"/>
            <a:ext cx="5000628" cy="35004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solidFill>
                  <a:srgbClr val="FFFF00"/>
                </a:solidFill>
              </a:rPr>
              <a:t>Тяною</a:t>
            </a:r>
            <a:r>
              <a:rPr lang="uk-UA" dirty="0" smtClean="0">
                <a:solidFill>
                  <a:srgbClr val="FFFF00"/>
                </a:solidFill>
              </a:rPr>
              <a:t> - чайна церемонія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Чайна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церемонія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така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багата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традиціями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романтичними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оповіданнями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являється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думці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японців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справді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мистецтвом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зведеним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культ.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розцінюється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японцями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міра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освіченості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свідоцтво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духовної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бачать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чайної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церемонії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знаменитому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вислові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Рікю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Тяною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поклоніння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сірому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світлі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буднів</a:t>
            </a:r>
            <a:r>
              <a:rPr lang="ru-RU" b="1" dirty="0" smtClean="0">
                <a:solidFill>
                  <a:srgbClr val="76F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.".</a:t>
            </a:r>
            <a:endParaRPr lang="ru-RU" b="1" dirty="0">
              <a:solidFill>
                <a:srgbClr val="76F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sush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0"/>
            <a:ext cx="2857500" cy="2857500"/>
          </a:xfrm>
          <a:prstGeom prst="rect">
            <a:avLst/>
          </a:prstGeom>
        </p:spPr>
      </p:pic>
      <p:pic>
        <p:nvPicPr>
          <p:cNvPr id="5" name="Рисунок 4" descr="20100228-salatsredkoy-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4429132"/>
            <a:ext cx="2705100" cy="2181225"/>
          </a:xfrm>
          <a:prstGeom prst="rect">
            <a:avLst/>
          </a:prstGeom>
        </p:spPr>
      </p:pic>
      <p:pic>
        <p:nvPicPr>
          <p:cNvPr id="6" name="Рисунок 5" descr="u81_1122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14290"/>
            <a:ext cx="2286000" cy="1524000"/>
          </a:xfrm>
          <a:prstGeom prst="rect">
            <a:avLst/>
          </a:prstGeom>
        </p:spPr>
      </p:pic>
      <p:pic>
        <p:nvPicPr>
          <p:cNvPr id="8" name="Рисунок 7" descr="japan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3086100"/>
            <a:ext cx="3810000" cy="3771900"/>
          </a:xfrm>
          <a:prstGeom prst="rect">
            <a:avLst/>
          </a:prstGeom>
        </p:spPr>
      </p:pic>
      <p:pic>
        <p:nvPicPr>
          <p:cNvPr id="9" name="Рисунок 8" descr="307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57364"/>
            <a:ext cx="3497018" cy="25454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Кухня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357298"/>
            <a:ext cx="6429420" cy="4768865"/>
          </a:xfrm>
        </p:spPr>
        <p:txBody>
          <a:bodyPr>
            <a:normAutofit/>
          </a:bodyPr>
          <a:lstStyle/>
          <a:p>
            <a:r>
              <a:rPr lang="vi-VN" b="1" dirty="0" smtClean="0">
                <a:ln w="3155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Япо́нська ку́хня — одна із найбільш своєрідних у світі, і якщо європеєць бажає належно її оцінити, його чекає чимало несподіванок. Основу страв японської кухні складають рис, овочі, риба та продукти моря.</a:t>
            </a:r>
            <a:endParaRPr lang="ru-RU" b="1" dirty="0">
              <a:ln w="3155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Сакура —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відомий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символ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японської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d@ra_japan2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3214662"/>
            <a:ext cx="535781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Етикет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Японці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ввічливі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стримані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люди. Правила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етикету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для них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дуже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важливі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як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для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інших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народів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світу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Японці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не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розраховують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на те,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що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усі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будуть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дотримувати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їхні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звичаї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однак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якщо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постараєтеся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додержуватися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японської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манери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поводження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вам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будуть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дуже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вдячні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У той же час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досить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просто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поводитися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чемно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дотримувати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звичайні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правила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спілкування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прийняті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в </a:t>
            </a:r>
            <a:r>
              <a:rPr lang="ru-RU" b="1" dirty="0" err="1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Україні</a:t>
            </a:r>
            <a:r>
              <a:rPr lang="ru-RU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 </a:t>
            </a:r>
            <a:endParaRPr lang="ru-RU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086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8596" y="357166"/>
            <a:ext cx="2743200" cy="25717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1024x768_resized_Heian Shrine, Kyoto, Jap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571876"/>
            <a:ext cx="4143372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1220555807_japanhouse0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42" y="0"/>
            <a:ext cx="3270244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4EEF2EEE3F0E0F4E8FF20DFEFEEEDE8E82E20C7E0ECEEEA20CCE0F6F3ECEEF2E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76625"/>
            <a:ext cx="4762500" cy="3381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 smtClean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Визначні місця</a:t>
            </a:r>
            <a:endParaRPr lang="ru-RU" sz="6600" b="1" dirty="0">
              <a:ln w="17780" cmpd="sng">
                <a:solidFill>
                  <a:srgbClr val="FFFF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42198787TbAUOY_f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570" y="2428868"/>
            <a:ext cx="3500430" cy="4429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besichtigung-s2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1876"/>
            <a:ext cx="5715008" cy="300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 descr="Koraku-en (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0"/>
            <a:ext cx="4643438" cy="350043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obliqueTopLef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571480"/>
            <a:ext cx="7358114" cy="71438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/>
          </a:bodyPr>
          <a:lstStyle/>
          <a:p>
            <a:pPr eaLnBrk="1" hangingPunct="1">
              <a:defRPr/>
            </a:pPr>
            <a:r>
              <a:rPr lang="uk-UA" altLang="ja-JP" spc="600" dirty="0" smtClean="0">
                <a:ea typeface="HGP創英角ﾎﾟｯﾌﾟ体" pitchFamily="50" charset="-128"/>
              </a:rPr>
              <a:t>Самураї</a:t>
            </a:r>
            <a:endParaRPr lang="en-US" altLang="ja-JP" spc="600" dirty="0" smtClean="0">
              <a:ea typeface="HGP創英角ﾎﾟｯﾌﾟ体" pitchFamily="50" charset="-128"/>
            </a:endParaRPr>
          </a:p>
        </p:txBody>
      </p:sp>
      <p:pic>
        <p:nvPicPr>
          <p:cNvPr id="11267" name="Picture 5" descr="Satsuma-samurai-during-boshin-war-peri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433638"/>
            <a:ext cx="5716588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uk-UA" altLang="ja-JP" dirty="0" smtClean="0">
                <a:ea typeface="HGP創英角ﾎﾟｯﾌﾟ体" pitchFamily="50" charset="-128"/>
              </a:rPr>
              <a:t>Японські солдати-дворяни</a:t>
            </a:r>
          </a:p>
          <a:p>
            <a:pPr eaLnBrk="1" hangingPunct="1"/>
            <a:r>
              <a:rPr lang="uk-UA" altLang="ja-JP" dirty="0" smtClean="0">
                <a:ea typeface="HGP創英角ﾎﾟｯﾌﾟ体" pitchFamily="50" charset="-128"/>
              </a:rPr>
              <a:t>Дух Японії</a:t>
            </a:r>
            <a:endParaRPr lang="en-US" altLang="ja-JP" dirty="0" smtClean="0">
              <a:ea typeface="HGP創英角ﾎﾟｯﾌﾟ体" pitchFamily="50" charset="-128"/>
            </a:endParaRPr>
          </a:p>
        </p:txBody>
      </p:sp>
      <p:pic>
        <p:nvPicPr>
          <p:cNvPr id="35" name="図 34" descr="IMG_23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0" y="3071813"/>
            <a:ext cx="5048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図 33" descr="IMG_232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57298"/>
            <a:ext cx="5048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Господарство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ВВП Японії на душу населення становить  33 тис. доларів США.</a:t>
            </a:r>
          </a:p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Японії розвинуті всі галузі промисловості:ПЕК, металургія, машинобудування, хімічна промисловість.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JapanTrip0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714356"/>
            <a:ext cx="4064000" cy="304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Машинобудування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Другою основною галуззю машинобудування є електроніка. Японія займає перше місце в світі по виробництві телевізорів, магнітофонів та роботів. Найвідоміші фірми 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“Соні”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“Тошива”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“Панасонік”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japan-car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4686"/>
            <a:ext cx="4648200" cy="3486150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Провідною галуззю промисловості Японії є машинобудування.</a:t>
            </a:r>
          </a:p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 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щорічно виробляє 13 млн. автомобілів. Найвідоміші фірми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“Тойота”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“Ніссан”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“Хонда”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“Міцубісі”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“Сузукі”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“Мазда”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3050"/>
            <a:ext cx="4714908" cy="5853113"/>
          </a:xfrm>
        </p:spPr>
        <p:txBody>
          <a:bodyPr>
            <a:normAutofit lnSpcReduction="10000"/>
            <a:scene3d>
              <a:camera prst="perspectiveRight"/>
              <a:lightRig rig="threePt" dir="t"/>
            </a:scene3d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Столицею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Японії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є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місто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Токіо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-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економічний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і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політичний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центр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країни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. Тут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знаходяться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Парламент,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Кабінет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Міністрів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,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Верховний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Суд та 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імператорський</a:t>
            </a:r>
            <a:r>
              <a:rPr lang="ru-RU" sz="36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 палац.</a:t>
            </a:r>
            <a:endParaRPr lang="ru-RU" sz="36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Tokyo_AV001 (8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14290"/>
            <a:ext cx="4180114" cy="313508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HeroicExtremeLeftFacing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Tokyo_AV001 (2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722914"/>
            <a:ext cx="4572032" cy="313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6F4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MG_245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697288"/>
            <a:ext cx="42148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IMG_244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714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Місце для вмісту 3" descr="sinkansen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2667000"/>
            <a:ext cx="6292850" cy="419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pPr>
              <a:buFont typeface="Wingdings" pitchFamily="2" charset="2"/>
              <a:buNone/>
            </a:pPr>
            <a:r>
              <a:rPr lang="en-US" altLang="ja-JP" dirty="0" smtClean="0"/>
              <a:t>  </a:t>
            </a:r>
          </a:p>
          <a:p>
            <a:endParaRPr lang="en-US" altLang="ja-JP" dirty="0" smtClean="0"/>
          </a:p>
          <a:p>
            <a:pPr>
              <a:buFont typeface="Wingdings" pitchFamily="2" charset="2"/>
              <a:buNone/>
            </a:pPr>
            <a:r>
              <a:rPr lang="en-US" altLang="ja-JP" dirty="0" smtClean="0"/>
              <a:t>   </a:t>
            </a:r>
          </a:p>
          <a:p>
            <a:pPr>
              <a:buFont typeface="Wingdings" pitchFamily="2" charset="2"/>
              <a:buNone/>
            </a:pPr>
            <a:endParaRPr lang="en-US" altLang="ja-JP" dirty="0" smtClean="0"/>
          </a:p>
        </p:txBody>
      </p:sp>
      <p:pic>
        <p:nvPicPr>
          <p:cNvPr id="9" name="図 8" descr="GT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14290"/>
            <a:ext cx="54387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car.bmp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1357298"/>
            <a:ext cx="30003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/>
          </a:bodyPr>
          <a:lstStyle/>
          <a:p>
            <a:pPr>
              <a:defRPr/>
            </a:pPr>
            <a:r>
              <a:rPr lang="uk-UA" altLang="ja-JP" b="1" spc="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Японські технології</a:t>
            </a:r>
            <a:endParaRPr lang="ja-JP" altLang="en-US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91000" y="3357562"/>
            <a:ext cx="495300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 descr="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57562"/>
            <a:ext cx="495300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720" y="0"/>
            <a:ext cx="4667280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714908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Японські автомобілі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Сільське господарство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 господарство Японії розвивається інтенсивним шляхом. Лише 11% площі країни придатні для сільського господарства.</a:t>
            </a:r>
          </a:p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структурі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японського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сільського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господарства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переважає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рослинництво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uk-UA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Важливу роль в сільському господарстві виконує вирощування рису. Посіви рису займають половину посівних площ. Рисове господарство захищається протекціоністською політикою держави.</a:t>
            </a:r>
          </a:p>
          <a:p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Важливе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Японії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овочівництво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садівництво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apan Hokkaido Landscape 1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57166"/>
            <a:ext cx="4500562" cy="316861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Below"/>
            <a:lightRig rig="threePt" dir="t"/>
          </a:scene3d>
        </p:spPr>
      </p:pic>
      <p:pic>
        <p:nvPicPr>
          <p:cNvPr id="6" name="Рисунок 5" descr="Japan Hokkaido Landscape 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3286120"/>
            <a:ext cx="4786314" cy="3571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Japan-Hokkaido-Landscape-WUXGA_country_field_0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143372" cy="2857500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317500"/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Рослинництво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 господарство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Тваринництво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Японії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довгий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час не мало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ніякого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значення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оскільки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японці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були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вегетаріанцями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Продуктів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тваринництва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вони не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вживали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робочою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худобою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також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не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користувалися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Розвивалося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лише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конярство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для потреб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армії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. Зараз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ситуація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змінилася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ця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галузь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отримала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нові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стимули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для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розвитку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Швидко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зростає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поголів'я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великої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рогатої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худоби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м'ясного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та молочного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напрямів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, свиней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бройлерів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та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виробництво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м'яса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, молока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і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яєць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7" descr="tokyo_koiki_jp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0562" y="0"/>
            <a:ext cx="4643438" cy="3786190"/>
          </a:xfrm>
          <a:prstGeom prst="rect">
            <a:avLst/>
          </a:prstGeom>
        </p:spPr>
      </p:pic>
      <p:pic>
        <p:nvPicPr>
          <p:cNvPr id="10" name="Содержимое 9" descr="Tokyo_AV001 (27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105400" y="3829050"/>
            <a:ext cx="4038600" cy="30289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9" name="Содержимое 18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Японії розвинуті всі види транспорту, крім річкового.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Мережа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залізниць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швидкостями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200-250 км/год та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швидкісних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шосейних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доріг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поступово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зв'язала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економічні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z="3800" smtClean="0">
              <a:ln>
                <a:noFill/>
              </a:ln>
            </a:endParaRPr>
          </a:p>
        </p:txBody>
      </p:sp>
      <p:pic>
        <p:nvPicPr>
          <p:cNvPr id="24579" name="Picture 12" descr="mFqWe5bYg3GDi4NZgqmC54LMjGmQRoJQ2l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43306" y="2714620"/>
            <a:ext cx="2185988" cy="1639887"/>
          </a:xfrm>
        </p:spPr>
      </p:pic>
      <p:pic>
        <p:nvPicPr>
          <p:cNvPr id="24580" name="Picture 6" descr="200504_kamakura_1_0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0"/>
            <a:ext cx="3924300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0509_kumano3_2_00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7195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デジカメ１ 2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30675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0401_kyouto1_00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4143380"/>
            <a:ext cx="335755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0" descr="日の丸 1000x7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785794"/>
            <a:ext cx="149701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465513" y="1285860"/>
            <a:ext cx="45719" cy="1492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42852"/>
            <a:ext cx="4257676" cy="5983311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Найвищий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законодавчий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орган -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двопалатний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парламент (Палата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представників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обирана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на 4 роки,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і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Палату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радників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термін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повноважень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якої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 6 </a:t>
            </a:r>
            <a:r>
              <a:rPr lang="ru-RU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років</a:t>
            </a:r>
            <a:r>
              <a:rPr lang="ru-RU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).</a:t>
            </a:r>
            <a:endParaRPr lang="uk-UA" sz="2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20" y="214290"/>
            <a:ext cx="3786214" cy="635798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За державним устроєм Японія – конституційна монархія,єдина імперія у світі.</a:t>
            </a:r>
          </a:p>
          <a:p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Імператор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 — символ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єдності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нації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, реальною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владою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 не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володіє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.</a:t>
            </a:r>
          </a:p>
          <a:p>
            <a:endParaRPr lang="ru-RU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  <a:p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Імператор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Діючим імператором Японії є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Акіхіто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uk-UA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Його 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династія </a:t>
            </a:r>
            <a:r>
              <a:rPr lang="uk-UA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Токугава</a:t>
            </a:r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править вже 2600 років.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4" descr="180px-Emperor_Akihito_and_empress_Michiko_of_jap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86414" y="1785902"/>
            <a:ext cx="335758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58204" cy="63976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1000108"/>
            <a:ext cx="4040188" cy="5126055"/>
          </a:xfrm>
        </p:spPr>
        <p:txBody>
          <a:bodyPr>
            <a:noAutofit/>
          </a:bodyPr>
          <a:lstStyle/>
          <a:p>
            <a:pPr lvl="0"/>
            <a:r>
              <a:rPr lang="uk-UA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Японці з давніх-давен називають свого країну </a:t>
            </a:r>
            <a:r>
              <a:rPr lang="uk-UA" sz="21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Ніппон</a:t>
            </a:r>
            <a:r>
              <a:rPr lang="uk-UA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Ця назва складається з двох ієрогліфічних знаків, перший з яких означає «сонце», а другий </a:t>
            </a:r>
            <a:r>
              <a:rPr lang="ru-RU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uk-UA" sz="21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«основа». Звідси й походить назва Японії як Країни Ранкового Сонця. Червоне сонячне коло на японському прапорі і кругла  хризантема (національна квітка японців) на державному гербі також символізують сонце, що сходить.</a:t>
            </a:r>
            <a:endParaRPr lang="ru-RU" sz="21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jaаpan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857752" y="3286124"/>
            <a:ext cx="3831029" cy="3357562"/>
          </a:xfr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0" name="Рисунок 9" descr="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36" y="214290"/>
            <a:ext cx="4587864" cy="302704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Державний прапор Японії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Державний герб Японії</a:t>
            </a:r>
            <a:endParaRPr lang="ru-RU" b="1" dirty="0">
              <a:ln w="1143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5.2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|1.5|1.8|2.4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5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9.2|1.4|2.5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1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6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2.2|0.8|1.2|0.8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2|0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1463</Words>
  <Application>Microsoft Office PowerPoint</Application>
  <PresentationFormat>Экран (4:3)</PresentationFormat>
  <Paragraphs>180</Paragraphs>
  <Slides>46</Slides>
  <Notes>46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Японія </vt:lpstr>
      <vt:lpstr>Географічне положення </vt:lpstr>
      <vt:lpstr>Слайд 3</vt:lpstr>
      <vt:lpstr>Слайд 4</vt:lpstr>
      <vt:lpstr>Слайд 5</vt:lpstr>
      <vt:lpstr>Імператор</vt:lpstr>
      <vt:lpstr>Слайд 7</vt:lpstr>
      <vt:lpstr>Державний прапор Японії</vt:lpstr>
      <vt:lpstr>Державний герб Японії</vt:lpstr>
      <vt:lpstr>Державна мова</vt:lpstr>
      <vt:lpstr>Грошова одиниця – ієна, одна з основних валют світу поруч з доларом США та євро.</vt:lpstr>
      <vt:lpstr>Слайд 12</vt:lpstr>
      <vt:lpstr>Природні умови і ресурси</vt:lpstr>
      <vt:lpstr>Рельєф</vt:lpstr>
      <vt:lpstr>Гори Фудзі – Японські Альпи</vt:lpstr>
      <vt:lpstr>Гора Фудзіяма</vt:lpstr>
      <vt:lpstr>Гора Фудзіяма</vt:lpstr>
      <vt:lpstr>Слайд 18</vt:lpstr>
      <vt:lpstr>Клімат</vt:lpstr>
      <vt:lpstr>Пори року Японії</vt:lpstr>
      <vt:lpstr>Населення</vt:lpstr>
      <vt:lpstr>Етнічний склад</vt:lpstr>
      <vt:lpstr>В Японії є 13 міст-мільйонерів</vt:lpstr>
      <vt:lpstr>Релігія</vt:lpstr>
      <vt:lpstr>Слайд 25</vt:lpstr>
      <vt:lpstr>Свята Японії</vt:lpstr>
      <vt:lpstr>Кімоно</vt:lpstr>
      <vt:lpstr>Слайд 28</vt:lpstr>
      <vt:lpstr>Ікебана</vt:lpstr>
      <vt:lpstr>Орігамі</vt:lpstr>
      <vt:lpstr>Тяною - чайна церемонія</vt:lpstr>
      <vt:lpstr>Кухня</vt:lpstr>
      <vt:lpstr>Сакура — відомий символ Японії та японської культури. </vt:lpstr>
      <vt:lpstr>Етикет</vt:lpstr>
      <vt:lpstr>Визначні місця</vt:lpstr>
      <vt:lpstr>Слайд 36</vt:lpstr>
      <vt:lpstr>Самураї</vt:lpstr>
      <vt:lpstr>Господарство</vt:lpstr>
      <vt:lpstr>Машинобудування</vt:lpstr>
      <vt:lpstr>Японські технології</vt:lpstr>
      <vt:lpstr>Японські автомобілі</vt:lpstr>
      <vt:lpstr>Сільське господарство</vt:lpstr>
      <vt:lpstr>Рослинництво</vt:lpstr>
      <vt:lpstr>Сільське господарство</vt:lpstr>
      <vt:lpstr>Транспорт </vt:lpstr>
      <vt:lpstr>Слайд 46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Японія</dc:title>
  <dc:creator>Хата</dc:creator>
  <cp:lastModifiedBy>Хата</cp:lastModifiedBy>
  <cp:revision>156</cp:revision>
  <dcterms:created xsi:type="dcterms:W3CDTF">2010-02-02T12:28:37Z</dcterms:created>
  <dcterms:modified xsi:type="dcterms:W3CDTF">2010-03-03T19:11:21Z</dcterms:modified>
</cp:coreProperties>
</file>