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7" r:id="rId8"/>
    <p:sldId id="268" r:id="rId9"/>
    <p:sldId id="265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142900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Республіка Польща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62524"/>
            <a:ext cx="3829032" cy="189547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Презентацію підготували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 10-Б класу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Зінченко Віталій 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Дмітрієва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Юлія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 міста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міста</a:t>
            </a:r>
            <a:r>
              <a:rPr lang="ru-RU" dirty="0" smtClean="0"/>
              <a:t> &gt; 300 000 (31.12.2007)</a:t>
            </a:r>
          </a:p>
          <a:p>
            <a:r>
              <a:rPr lang="ru-RU" dirty="0" smtClean="0"/>
              <a:t>Варшава (</a:t>
            </a:r>
            <a:r>
              <a:rPr lang="en-US" dirty="0" smtClean="0"/>
              <a:t>Warszawa) — (</a:t>
            </a:r>
            <a:r>
              <a:rPr lang="ru-RU" dirty="0" err="1" smtClean="0"/>
              <a:t>місто</a:t>
            </a:r>
            <a:r>
              <a:rPr lang="ru-RU" dirty="0" smtClean="0"/>
              <a:t> 1 707 тис., </a:t>
            </a:r>
            <a:r>
              <a:rPr lang="ru-RU" dirty="0" err="1" smtClean="0"/>
              <a:t>агломерація</a:t>
            </a:r>
            <a:r>
              <a:rPr lang="ru-RU" dirty="0" smtClean="0"/>
              <a:t> 2 680 тис.)</a:t>
            </a:r>
          </a:p>
          <a:p>
            <a:r>
              <a:rPr lang="ru-RU" dirty="0" err="1" smtClean="0"/>
              <a:t>Краків</a:t>
            </a:r>
            <a:r>
              <a:rPr lang="ru-RU" dirty="0" smtClean="0"/>
              <a:t> (</a:t>
            </a:r>
            <a:r>
              <a:rPr lang="en-US" dirty="0" err="1" smtClean="0"/>
              <a:t>Kraków</a:t>
            </a:r>
            <a:r>
              <a:rPr lang="en-US" dirty="0" smtClean="0"/>
              <a:t>) — (756,6 </a:t>
            </a:r>
            <a:r>
              <a:rPr lang="ru-RU" dirty="0" smtClean="0"/>
              <a:t>тис.)</a:t>
            </a:r>
          </a:p>
          <a:p>
            <a:r>
              <a:rPr lang="ru-RU" dirty="0" smtClean="0"/>
              <a:t>Лодзь (</a:t>
            </a:r>
            <a:r>
              <a:rPr lang="en-US" dirty="0" err="1" smtClean="0"/>
              <a:t>Łódź</a:t>
            </a:r>
            <a:r>
              <a:rPr lang="en-US" dirty="0" smtClean="0"/>
              <a:t>) — (753,2 </a:t>
            </a:r>
            <a:r>
              <a:rPr lang="ru-RU" dirty="0" smtClean="0"/>
              <a:t>тис.)</a:t>
            </a:r>
          </a:p>
          <a:p>
            <a:r>
              <a:rPr lang="ru-RU" dirty="0" smtClean="0"/>
              <a:t>Вроцлав (</a:t>
            </a:r>
            <a:r>
              <a:rPr lang="en-US" dirty="0" err="1" smtClean="0"/>
              <a:t>Wrocław</a:t>
            </a:r>
            <a:r>
              <a:rPr lang="en-US" dirty="0" smtClean="0"/>
              <a:t>) — (632,8 </a:t>
            </a:r>
            <a:r>
              <a:rPr lang="ru-RU" dirty="0" smtClean="0"/>
              <a:t>тис.)</a:t>
            </a:r>
          </a:p>
          <a:p>
            <a:r>
              <a:rPr lang="ru-RU" dirty="0" smtClean="0"/>
              <a:t>Познань (</a:t>
            </a:r>
            <a:r>
              <a:rPr lang="en-US" dirty="0" err="1" smtClean="0"/>
              <a:t>Poznań</a:t>
            </a:r>
            <a:r>
              <a:rPr lang="en-US" dirty="0" smtClean="0"/>
              <a:t>) — (560,9 </a:t>
            </a:r>
            <a:r>
              <a:rPr lang="ru-RU" dirty="0" smtClean="0"/>
              <a:t>тис.)</a:t>
            </a:r>
          </a:p>
          <a:p>
            <a:r>
              <a:rPr lang="ru-RU" dirty="0" err="1" smtClean="0"/>
              <a:t>Ґданськ</a:t>
            </a:r>
            <a:r>
              <a:rPr lang="ru-RU" dirty="0" smtClean="0"/>
              <a:t> (</a:t>
            </a:r>
            <a:r>
              <a:rPr lang="en-US" dirty="0" err="1" smtClean="0"/>
              <a:t>Gdańsk</a:t>
            </a:r>
            <a:r>
              <a:rPr lang="en-US" dirty="0" smtClean="0"/>
              <a:t>) — (455,7 </a:t>
            </a:r>
            <a:r>
              <a:rPr lang="ru-RU" dirty="0" smtClean="0"/>
              <a:t>тис.)</a:t>
            </a:r>
          </a:p>
          <a:p>
            <a:r>
              <a:rPr lang="ru-RU" dirty="0" err="1" smtClean="0"/>
              <a:t>Щецін</a:t>
            </a:r>
            <a:r>
              <a:rPr lang="ru-RU" dirty="0" smtClean="0"/>
              <a:t> (</a:t>
            </a:r>
            <a:r>
              <a:rPr lang="en-US" dirty="0" smtClean="0"/>
              <a:t>Szczecin) — (416,7 </a:t>
            </a:r>
            <a:r>
              <a:rPr lang="ru-RU" dirty="0" smtClean="0"/>
              <a:t>тис.)</a:t>
            </a:r>
          </a:p>
          <a:p>
            <a:r>
              <a:rPr lang="ru-RU" dirty="0" err="1" smtClean="0"/>
              <a:t>Бидґощ</a:t>
            </a:r>
            <a:r>
              <a:rPr lang="ru-RU" dirty="0" smtClean="0"/>
              <a:t> (</a:t>
            </a:r>
            <a:r>
              <a:rPr lang="en-US" dirty="0" smtClean="0"/>
              <a:t>Bydgoszcz) — (361,2 </a:t>
            </a:r>
            <a:r>
              <a:rPr lang="ru-RU" dirty="0" smtClean="0"/>
              <a:t>тис.)</a:t>
            </a:r>
          </a:p>
          <a:p>
            <a:r>
              <a:rPr lang="ru-RU" dirty="0" err="1" smtClean="0"/>
              <a:t>Люблін</a:t>
            </a:r>
            <a:r>
              <a:rPr lang="ru-RU" dirty="0" smtClean="0"/>
              <a:t> (</a:t>
            </a:r>
            <a:r>
              <a:rPr lang="en-US" dirty="0" smtClean="0"/>
              <a:t>Lublin) — (351,8 </a:t>
            </a:r>
            <a:r>
              <a:rPr lang="ru-RU" dirty="0" smtClean="0"/>
              <a:t>тис.)</a:t>
            </a:r>
          </a:p>
          <a:p>
            <a:r>
              <a:rPr lang="ru-RU" dirty="0" err="1" smtClean="0"/>
              <a:t>Катовіце</a:t>
            </a:r>
            <a:r>
              <a:rPr lang="ru-RU" dirty="0" smtClean="0"/>
              <a:t> (</a:t>
            </a:r>
            <a:r>
              <a:rPr lang="en-US" dirty="0" smtClean="0"/>
              <a:t>Katowice) — (312,2 </a:t>
            </a:r>
            <a:r>
              <a:rPr lang="ru-RU" dirty="0" smtClean="0"/>
              <a:t>тис., </a:t>
            </a:r>
            <a:r>
              <a:rPr lang="ru-RU" dirty="0" err="1" smtClean="0"/>
              <a:t>агломерація</a:t>
            </a:r>
            <a:r>
              <a:rPr lang="ru-RU" dirty="0" smtClean="0"/>
              <a:t> 2 784 тис.).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Краків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Лодзь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Вроцлав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Познань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Гданськ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Щецін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Бидґощ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Люблін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125413"/>
            <a:ext cx="8642350" cy="720725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>
                <a:solidFill>
                  <a:srgbClr val="000099"/>
                </a:solidFill>
                <a:latin typeface="Bookman Old Style" pitchFamily="18" charset="0"/>
              </a:rPr>
              <a:t>Візитна картка </a:t>
            </a: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Польщі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25" y="846138"/>
            <a:ext cx="8153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k-UA" sz="2200" b="1" dirty="0">
                <a:latin typeface="Bookman Old Style" pitchFamily="18" charset="0"/>
              </a:rPr>
              <a:t>Площа: </a:t>
            </a:r>
            <a:r>
              <a:rPr lang="uk-UA" sz="2200" dirty="0">
                <a:latin typeface="Bookman Old Style" pitchFamily="18" charset="0"/>
              </a:rPr>
              <a:t>322,6 тис. км. кв.</a:t>
            </a:r>
          </a:p>
          <a:p>
            <a:pPr algn="just"/>
            <a:r>
              <a:rPr lang="uk-UA" sz="2200" b="1" dirty="0">
                <a:latin typeface="Bookman Old Style" pitchFamily="18" charset="0"/>
              </a:rPr>
              <a:t>Населення: </a:t>
            </a:r>
            <a:r>
              <a:rPr lang="uk-UA" sz="2200" dirty="0">
                <a:latin typeface="Bookman Old Style" pitchFamily="18" charset="0"/>
              </a:rPr>
              <a:t>38,5 млн. чоловік (2009 р.)</a:t>
            </a:r>
          </a:p>
          <a:p>
            <a:pPr algn="just"/>
            <a:r>
              <a:rPr lang="uk-UA" sz="2200" b="1" dirty="0">
                <a:latin typeface="Bookman Old Style" pitchFamily="18" charset="0"/>
              </a:rPr>
              <a:t>Столиця: </a:t>
            </a:r>
            <a:r>
              <a:rPr lang="uk-UA" sz="2200" dirty="0">
                <a:latin typeface="Bookman Old Style" pitchFamily="18" charset="0"/>
              </a:rPr>
              <a:t>Варшава</a:t>
            </a:r>
          </a:p>
          <a:p>
            <a:r>
              <a:rPr lang="uk-UA" sz="2200" b="1" dirty="0" smtClean="0">
                <a:latin typeface="Bookman Old Style" pitchFamily="18" charset="0"/>
              </a:rPr>
              <a:t>Державний лад:      </a:t>
            </a:r>
            <a:r>
              <a:rPr lang="uk-UA" sz="2200" dirty="0" smtClean="0">
                <a:latin typeface="Bookman Old Style" pitchFamily="18" charset="0"/>
              </a:rPr>
              <a:t>парламентсько-президентська </a:t>
            </a:r>
            <a:r>
              <a:rPr lang="uk-UA" sz="2200" dirty="0">
                <a:latin typeface="Bookman Old Style" pitchFamily="18" charset="0"/>
              </a:rPr>
              <a:t>республіка, унітарна держава</a:t>
            </a:r>
          </a:p>
          <a:p>
            <a:pPr algn="just"/>
            <a:r>
              <a:rPr lang="uk-UA" sz="2200" b="1" dirty="0">
                <a:latin typeface="Bookman Old Style" pitchFamily="18" charset="0"/>
              </a:rPr>
              <a:t>Склад регіону: </a:t>
            </a:r>
            <a:r>
              <a:rPr lang="uk-UA" sz="2200" dirty="0">
                <a:latin typeface="Bookman Old Style" pitchFamily="18" charset="0"/>
              </a:rPr>
              <a:t>16 воєводств</a:t>
            </a:r>
          </a:p>
          <a:p>
            <a:pPr algn="just"/>
            <a:r>
              <a:rPr lang="uk-UA" sz="2200" b="1" dirty="0">
                <a:latin typeface="Bookman Old Style" pitchFamily="18" charset="0"/>
              </a:rPr>
              <a:t>Грошова одиниця:</a:t>
            </a:r>
            <a:r>
              <a:rPr lang="uk-UA" sz="2200" dirty="0">
                <a:latin typeface="Bookman Old Style" pitchFamily="18" charset="0"/>
              </a:rPr>
              <a:t> злотий = 100 грошей</a:t>
            </a:r>
            <a:endParaRPr lang="en-US" sz="2200" b="1" dirty="0">
              <a:latin typeface="Bookman Old Style" pitchFamily="18" charset="0"/>
            </a:endParaRPr>
          </a:p>
        </p:txBody>
      </p:sp>
      <p:pic>
        <p:nvPicPr>
          <p:cNvPr id="4100" name="Picture 2" descr="http://t1.gstatic.com/images?q=tbn:ANd9GcTnqZlApDoOrDmJqI0uyPOvsNMN2L2owRBkl9RwV-M73d2Z_QyQKBKQaQxq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19431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t1.gstatic.com/images?q=tbn:ANd9GcSm7bDmVaox2Xo6MGAg_o7Ym8z053NG_FIZskf77VJdBZGhZwC2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357694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t1.gstatic.com/images?q=tbn:ANd9GcSO8jDIDpI_A6fAx17Jqu1bh0Rcmf41iI99dhlH6lHlJutS71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3057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http://t3.gstatic.com/images?q=tbn:ANd9GcQBZQ2oPk4WWDNHmH273KTJ90_wUzDBlT4VUR36sNv1rtpupxG0O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000636"/>
            <a:ext cx="22701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0"/>
            <a:ext cx="8229600" cy="1143000"/>
          </a:xfrm>
        </p:spPr>
        <p:txBody>
          <a:bodyPr/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Катовіце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Промисловість</a:t>
            </a:r>
            <a:endParaRPr lang="uk-UA" sz="3600" b="1" dirty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677863"/>
          <a:ext cx="8568952" cy="56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123"/>
                <a:gridCol w="5564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Галузь промисловості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Основні центри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1. Кам'яновугільна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Верхня Сілезія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2. Нафтогазова 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Пд-сх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 (незначні запаси)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3. Нафтопереробка 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Плоцьк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 (нафтопровід)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4. Електроенергетика 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ТЕС – 97%, ГЕС – 3%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5. Чорна металургія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Краков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 «Нова-Гута», </a:t>
                      </a:r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Верхньосілезький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 басейн (комбінат «</a:t>
                      </a:r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Катовіце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» м. </a:t>
                      </a:r>
                      <a:r>
                        <a:rPr lang="uk-UA" sz="1600" b="0" dirty="0" err="1" smtClean="0">
                          <a:latin typeface="Bookman Old Style" pitchFamily="18" charset="0"/>
                        </a:rPr>
                        <a:t>Домброва-Гурніча</a:t>
                      </a:r>
                      <a:r>
                        <a:rPr lang="uk-UA" sz="1600" b="0" dirty="0" smtClean="0">
                          <a:latin typeface="Bookman Old Style" pitchFamily="18" charset="0"/>
                        </a:rPr>
                        <a:t>) та ін.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6. Кольорова металургія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Виробництво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 міді (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Глогув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Легніця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); цинк і свинець (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Катовіце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); алюміній (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Скавіна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Конін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7. Машинобудування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Важке (Верхня Сілезія); локомотиви, вагони (Познань, Вроцлав, Верхня Сілезія); суднобудування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 (Гдиня, Гданськ, 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Щецін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); автомобілебудування (Варшава, 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Бельсько-Бяла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, Люблін, Познань); електроніка, точне (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Вашава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, Краків)</a:t>
                      </a:r>
                      <a:endParaRPr lang="uk-UA" sz="1600" b="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8. Хімічна 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Азотні добрива (Верхня Сілезія); фосфатні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 добрива (</a:t>
                      </a:r>
                      <a:r>
                        <a:rPr lang="uk-UA" sz="1600" b="0" baseline="0" dirty="0" err="1" smtClean="0">
                          <a:latin typeface="Bookman Old Style" pitchFamily="18" charset="0"/>
                        </a:rPr>
                        <a:t>Тарнобжег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); калійні добрива та сода (північ); пластмаси, СК, СВ, ліки, парфуми, фотохімія (Лодзь, Вроцлав, Познань, Варшава)</a:t>
                      </a:r>
                      <a:endParaRPr lang="uk-UA" sz="1600" b="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677863"/>
          <a:ext cx="8568952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123"/>
                <a:gridCol w="5564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Галузь промисловості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Основні центри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9. Текстильна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Бавовняні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 тканини (Лодзь)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10. Швейна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Готовий одяг (Варшава)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11. Тваринництво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Молочно-м'ясне скотарство, м’ясо-сальне і беконне свинарство, конярство (арабські скакуни), птахівництво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12. Рослинництво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Зернові: жито, овес, ячмінь, пшениця</a:t>
                      </a:r>
                    </a:p>
                    <a:p>
                      <a:r>
                        <a:rPr lang="uk-UA" sz="1600" b="0" dirty="0" smtClean="0">
                          <a:latin typeface="Bookman Old Style" pitchFamily="18" charset="0"/>
                        </a:rPr>
                        <a:t>Технічні: льон, цукрові</a:t>
                      </a:r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 буряки, хміль</a:t>
                      </a:r>
                    </a:p>
                    <a:p>
                      <a:r>
                        <a:rPr lang="uk-UA" sz="1600" b="0" baseline="0" dirty="0" smtClean="0">
                          <a:latin typeface="Bookman Old Style" pitchFamily="18" charset="0"/>
                        </a:rPr>
                        <a:t>Інші: картопля(І), капуста (І)</a:t>
                      </a:r>
                      <a:endParaRPr lang="ru-RU" sz="16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3" name="Picture 2" descr="http://t3.gstatic.com/images?q=tbn:ANd9GcQLji9krs97ceV5KzNZCLJjY1MD0n8qqk6pMCaGDm9pRfMZL036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3960050" cy="26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4" descr="http://uaprom-image.s3.amazonaws.com/506715_w640_h640_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124" y="3500438"/>
            <a:ext cx="42131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23850"/>
            <a:ext cx="8640762" cy="584200"/>
          </a:xfrm>
        </p:spPr>
        <p:txBody>
          <a:bodyPr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Зовнішня торгівля</a:t>
            </a:r>
            <a:endParaRPr lang="uk-UA" sz="3600" b="1" dirty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198563"/>
          <a:ext cx="8568952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Експорт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Bookman Old Style" pitchFamily="18" charset="0"/>
                        </a:rPr>
                        <a:t>Імпорт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1. Кам'яне вугілля, кокс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1. Енергоносії</a:t>
                      </a:r>
                      <a:r>
                        <a:rPr lang="uk-UA" sz="1800" b="0" baseline="0" dirty="0" smtClean="0">
                          <a:latin typeface="Bookman Old Style" pitchFamily="18" charset="0"/>
                        </a:rPr>
                        <a:t>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2. Мідь, цинк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2. залізні, марганцеві та алюмінієві руди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3. Сірка 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3. Машини ат устаткування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4. Електротехнічне та електронне обладнання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4. Хімічна продукція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5. Транспортні засоби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5. Ліс, целюлоза, лісоматеріали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6. Заморожені овочі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6. Чавун </a:t>
                      </a:r>
                      <a:endParaRPr lang="ru-RU" sz="1800" b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7. М’ясо (бекон, шинка)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7. с/г сировина: бавовник, вовна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8. Текстиль (тканини, одяг)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8. Натуральний каучук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latin typeface="Bookman Old Style" pitchFamily="18" charset="0"/>
                        </a:rPr>
                        <a:t>9. Будівельні матеріали</a:t>
                      </a:r>
                      <a:endParaRPr lang="ru-RU" b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latin typeface="Bookman Old Style" pitchFamily="18" charset="0"/>
                        </a:rPr>
                        <a:t>9. нафта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071678"/>
            <a:ext cx="6572296" cy="121444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5400" dirty="0" smtClean="0"/>
              <a:t>   </a:t>
            </a:r>
            <a:r>
              <a:rPr lang="uk-UA" sz="6600" dirty="0" smtClean="0"/>
              <a:t>Дякуємо за увагу</a:t>
            </a:r>
            <a:endParaRPr lang="ru-RU" sz="5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650" y="125413"/>
            <a:ext cx="8642350" cy="720725"/>
          </a:xfrm>
        </p:spPr>
        <p:txBody>
          <a:bodyPr/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Склад регіону (16 воєводств)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pic>
        <p:nvPicPr>
          <p:cNvPr id="1026" name="Picture 2" descr="Файл:Амінінстративна мапа Польщі українсько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1245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b="1" dirty="0" smtClean="0">
                <a:solidFill>
                  <a:srgbClr val="000099"/>
                </a:solidFill>
                <a:latin typeface="Bookman Old Style" pitchFamily="18" charset="0"/>
              </a:rPr>
              <a:t>ЕГП Польщі</a:t>
            </a:r>
            <a:r>
              <a:rPr lang="ru-RU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Географічне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Балтійського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перехресті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торгово-транспортні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7929618" cy="2786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Форма </a:t>
            </a:r>
            <a:r>
              <a:rPr lang="ru-RU" b="1" dirty="0" err="1" smtClean="0"/>
              <a:t>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державний</a:t>
            </a:r>
            <a:r>
              <a:rPr lang="ru-RU" b="1" dirty="0" smtClean="0"/>
              <a:t> </a:t>
            </a:r>
            <a:r>
              <a:rPr lang="ru-RU" b="1" dirty="0" err="1" smtClean="0"/>
              <a:t>устрій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За формою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— </a:t>
            </a:r>
            <a:r>
              <a:rPr lang="ru-RU" dirty="0" err="1" smtClean="0"/>
              <a:t>республіка</a:t>
            </a:r>
            <a:r>
              <a:rPr lang="ru-RU" dirty="0" smtClean="0"/>
              <a:t>. Глава </a:t>
            </a:r>
            <a:r>
              <a:rPr lang="ru-RU" dirty="0" err="1" smtClean="0"/>
              <a:t>держави</a:t>
            </a:r>
            <a:r>
              <a:rPr lang="ru-RU" dirty="0" smtClean="0"/>
              <a:t> — президент. </a:t>
            </a:r>
            <a:r>
              <a:rPr lang="ru-RU" dirty="0" err="1" smtClean="0"/>
              <a:t>Законодавчий</a:t>
            </a:r>
            <a:r>
              <a:rPr lang="ru-RU" dirty="0" smtClean="0"/>
              <a:t> орган — </a:t>
            </a:r>
            <a:r>
              <a:rPr lang="ru-RU" dirty="0" err="1" smtClean="0"/>
              <a:t>двопалатні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(сейм </a:t>
            </a:r>
            <a:r>
              <a:rPr lang="ru-RU" dirty="0" err="1" smtClean="0"/>
              <a:t>і</a:t>
            </a:r>
            <a:r>
              <a:rPr lang="ru-RU" dirty="0" smtClean="0"/>
              <a:t> сенат). За </a:t>
            </a:r>
            <a:r>
              <a:rPr lang="ru-RU" dirty="0" err="1" smtClean="0"/>
              <a:t>адміністративно-територіальним</a:t>
            </a:r>
            <a:r>
              <a:rPr lang="ru-RU" dirty="0" smtClean="0"/>
              <a:t> </a:t>
            </a:r>
            <a:r>
              <a:rPr lang="ru-RU" dirty="0" err="1" smtClean="0"/>
              <a:t>поділом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складу </a:t>
            </a:r>
            <a:r>
              <a:rPr lang="ru-RU" dirty="0" err="1" smtClean="0"/>
              <a:t>входять</a:t>
            </a:r>
            <a:r>
              <a:rPr lang="ru-RU" dirty="0" smtClean="0"/>
              <a:t> 16 </a:t>
            </a:r>
            <a:r>
              <a:rPr lang="ru-RU" dirty="0" err="1" smtClean="0"/>
              <a:t>воєводств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членом ООН, ОЕСР.</a:t>
            </a:r>
            <a:endParaRPr lang="ru-RU" dirty="0"/>
          </a:p>
        </p:txBody>
      </p:sp>
      <p:pic>
        <p:nvPicPr>
          <p:cNvPr id="18434" name="Picture 2" descr="C:\Users\Андрей\Desktop\800px-PL_Sejm_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572000" cy="3429000"/>
          </a:xfrm>
          <a:prstGeom prst="rect">
            <a:avLst/>
          </a:prstGeom>
          <a:noFill/>
        </p:spPr>
      </p:pic>
      <p:pic>
        <p:nvPicPr>
          <p:cNvPr id="18435" name="Picture 3" descr="C:\Users\Андрей\Desktop\Bronisław_Komorowski_official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3665549" cy="270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43570" y="5715016"/>
            <a:ext cx="31433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Президент </a:t>
            </a:r>
            <a:r>
              <a:rPr lang="ru-RU" dirty="0" err="1" smtClean="0"/>
              <a:t>Польщі</a:t>
            </a:r>
            <a:r>
              <a:rPr lang="ru-RU" dirty="0" smtClean="0"/>
              <a:t> </a:t>
            </a:r>
            <a:r>
              <a:rPr lang="ru-RU" dirty="0" err="1" smtClean="0"/>
              <a:t>Броніслав</a:t>
            </a:r>
            <a:r>
              <a:rPr lang="ru-RU" dirty="0" smtClean="0"/>
              <a:t> </a:t>
            </a:r>
            <a:r>
              <a:rPr lang="ru-RU" dirty="0" err="1" smtClean="0"/>
              <a:t>Коморовський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6488668"/>
            <a:ext cx="3549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Сесія</a:t>
            </a:r>
            <a:r>
              <a:rPr lang="ru-RU" dirty="0" smtClean="0"/>
              <a:t> </a:t>
            </a:r>
            <a:r>
              <a:rPr lang="ru-RU" dirty="0" err="1" smtClean="0"/>
              <a:t>польського</a:t>
            </a:r>
            <a:r>
              <a:rPr lang="ru-RU" dirty="0" smtClean="0"/>
              <a:t> сейму у </a:t>
            </a:r>
            <a:r>
              <a:rPr lang="ru-RU" dirty="0" err="1" smtClean="0"/>
              <a:t>Варшаві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0762" cy="585788"/>
          </a:xfrm>
        </p:spPr>
        <p:txBody>
          <a:bodyPr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CTT" pitchFamily="2" charset="0"/>
              </a:rPr>
              <a:t>«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Рельєф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CTT" pitchFamily="2" charset="0"/>
              </a:rPr>
              <a:t>»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288" y="6022975"/>
            <a:ext cx="849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80% площі – Польська низовина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20% площі – гори Судети, зх. І сх. Карпати (Високі Татри)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323850"/>
            <a:ext cx="8640762" cy="584200"/>
          </a:xfrm>
        </p:spPr>
        <p:txBody>
          <a:bodyPr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Корисні копалини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1049338"/>
            <a:ext cx="8496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Кам'яне вугілля –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Буре вугілля – </a:t>
            </a:r>
            <a:r>
              <a:rPr lang="uk-UA" dirty="0" err="1">
                <a:latin typeface="Bookman Old Style" pitchFamily="18" charset="0"/>
              </a:rPr>
              <a:t>Белхатувський</a:t>
            </a:r>
            <a:endParaRPr lang="uk-UA" dirty="0"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Мідні руди  - </a:t>
            </a:r>
            <a:r>
              <a:rPr lang="uk-UA" dirty="0" err="1">
                <a:latin typeface="Bookman Old Style" pitchFamily="18" charset="0"/>
              </a:rPr>
              <a:t>Легниця</a:t>
            </a:r>
            <a:endParaRPr lang="uk-UA" dirty="0"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Поліметалеві та залізні руди - Верхня Сілезія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Сірка - </a:t>
            </a:r>
            <a:r>
              <a:rPr lang="uk-UA" dirty="0" err="1">
                <a:latin typeface="Bookman Old Style" pitchFamily="18" charset="0"/>
              </a:rPr>
              <a:t>Тарнобжег</a:t>
            </a:r>
            <a:endParaRPr lang="uk-UA" dirty="0">
              <a:latin typeface="Bookman Old Style" pitchFamily="18" charset="0"/>
            </a:endParaRP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Кам'яна та калійна солі – північ</a:t>
            </a:r>
          </a:p>
          <a:p>
            <a:pPr marL="457200" indent="-457200">
              <a:buFontTx/>
              <a:buAutoNum type="arabicParenR"/>
            </a:pPr>
            <a:r>
              <a:rPr lang="uk-UA" dirty="0">
                <a:latin typeface="Bookman Old Style" pitchFamily="18" charset="0"/>
              </a:rPr>
              <a:t>Бурштин – балтійське узбережжя</a:t>
            </a:r>
          </a:p>
          <a:p>
            <a:pPr marL="457200" indent="-457200">
              <a:buFontTx/>
              <a:buAutoNum type="arabicParenR"/>
            </a:pPr>
            <a:endParaRPr lang="en-US" dirty="0">
              <a:latin typeface="Bookman Old Style" pitchFamily="18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357241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t2.gstatic.com/images?q=tbn:ANd9GcT1SxkLbkUq47748MJV64OcK4o_B6Xg1PiVfcoAxALCS54rmKzik8PWYKG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286124"/>
            <a:ext cx="2266681" cy="28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t2.gstatic.com/images?q=tbn:ANd9GcTTccK0IwQcWEKRUg4I2JuaQ-hrbUmSoJeGfvuKxi6HlW1MiWEi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14752"/>
            <a:ext cx="2962489" cy="268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640762" cy="585788"/>
          </a:xfrm>
        </p:spPr>
        <p:txBody>
          <a:bodyPr>
            <a:normAutofit fontScale="90000"/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Клімат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750" y="765175"/>
            <a:ext cx="84963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latin typeface="Bookman Old Style" pitchFamily="18" charset="0"/>
              </a:rPr>
              <a:t>Помірний кліматичний пояс, помірно-континентальна область </a:t>
            </a:r>
          </a:p>
          <a:p>
            <a:r>
              <a:rPr lang="uk-UA" dirty="0">
                <a:latin typeface="Bookman Old Style" pitchFamily="18" charset="0"/>
              </a:rPr>
              <a:t>Температура січня -  -2</a:t>
            </a:r>
            <a:r>
              <a:rPr lang="en-US" dirty="0">
                <a:latin typeface="Bookman Old Style" pitchFamily="18" charset="0"/>
              </a:rPr>
              <a:t>º</a:t>
            </a:r>
            <a:r>
              <a:rPr lang="uk-UA" dirty="0">
                <a:latin typeface="Bookman Old Style" pitchFamily="18" charset="0"/>
              </a:rPr>
              <a:t>С; липня - +18</a:t>
            </a:r>
            <a:r>
              <a:rPr lang="en-US" dirty="0">
                <a:latin typeface="Bookman Old Style" pitchFamily="18" charset="0"/>
              </a:rPr>
              <a:t>º</a:t>
            </a:r>
            <a:r>
              <a:rPr lang="uk-UA" dirty="0">
                <a:latin typeface="Bookman Old Style" pitchFamily="18" charset="0"/>
              </a:rPr>
              <a:t>С; опади – 700 мм.</a:t>
            </a:r>
          </a:p>
          <a:p>
            <a:r>
              <a:rPr lang="uk-UA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388" y="1557338"/>
            <a:ext cx="8640762" cy="584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82880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0099"/>
                </a:solidFill>
                <a:latin typeface="AcademyCTT" pitchFamily="2" charset="0"/>
              </a:rPr>
              <a:t>«</a:t>
            </a:r>
            <a:r>
              <a:rPr lang="uk-UA" sz="3600" b="1" dirty="0" smtClean="0">
                <a:solidFill>
                  <a:srgbClr val="000099"/>
                </a:solidFill>
                <a:latin typeface="Bookman Old Style" pitchFamily="18" charset="0"/>
              </a:rPr>
              <a:t>Річки</a:t>
            </a:r>
            <a:r>
              <a:rPr lang="ru-RU" sz="3600" b="1" dirty="0" smtClean="0">
                <a:solidFill>
                  <a:srgbClr val="000099"/>
                </a:solidFill>
                <a:latin typeface="AcademyCTT" pitchFamily="2" charset="0"/>
              </a:rPr>
              <a:t>»</a:t>
            </a:r>
            <a:endParaRPr lang="uk-UA" sz="3600" b="1" dirty="0">
              <a:latin typeface="Bookman Old Style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68313" y="2162175"/>
            <a:ext cx="849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dirty="0">
                <a:latin typeface="Bookman Old Style" pitchFamily="18" charset="0"/>
              </a:rPr>
              <a:t>Вісла, Одра, Західний Буг</a:t>
            </a:r>
          </a:p>
          <a:p>
            <a:r>
              <a:rPr lang="uk-UA" dirty="0">
                <a:latin typeface="Bookman Old Style" pitchFamily="18" charset="0"/>
              </a:rPr>
              <a:t> </a:t>
            </a:r>
            <a:endParaRPr lang="en-US" dirty="0">
              <a:latin typeface="Bookman Old Style" pitchFamily="18" charset="0"/>
            </a:endParaRPr>
          </a:p>
        </p:txBody>
      </p:sp>
      <p:pic>
        <p:nvPicPr>
          <p:cNvPr id="922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42592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51326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/>
      <p:bldP spid="5" grpId="0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5/87/429/8742976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6657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72410" cy="10001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642918"/>
            <a:ext cx="4429156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Польща</a:t>
            </a:r>
            <a:r>
              <a:rPr lang="ru-RU" dirty="0" smtClean="0"/>
              <a:t> — </a:t>
            </a:r>
            <a:r>
              <a:rPr lang="ru-RU" dirty="0" err="1" smtClean="0"/>
              <a:t>однонаціональна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(поляки </a:t>
            </a:r>
            <a:r>
              <a:rPr lang="ru-RU" dirty="0" err="1" smtClean="0"/>
              <a:t>становлять</a:t>
            </a:r>
            <a:r>
              <a:rPr lang="ru-RU" dirty="0" smtClean="0"/>
              <a:t> 98 %),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меншин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німці</a:t>
            </a:r>
            <a:r>
              <a:rPr lang="ru-RU" dirty="0" smtClean="0"/>
              <a:t> та </a:t>
            </a:r>
            <a:r>
              <a:rPr lang="ru-RU" dirty="0" err="1" smtClean="0"/>
              <a:t>українці</a:t>
            </a:r>
            <a:r>
              <a:rPr lang="ru-RU" dirty="0" smtClean="0"/>
              <a:t>. </a:t>
            </a:r>
            <a:r>
              <a:rPr lang="ru-RU" dirty="0" err="1" smtClean="0"/>
              <a:t>Польська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західнослов'янської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індоєвропейської</a:t>
            </a:r>
            <a:r>
              <a:rPr lang="ru-RU" dirty="0" smtClean="0"/>
              <a:t> </a:t>
            </a:r>
            <a:r>
              <a:rPr lang="ru-RU" dirty="0" err="1" smtClean="0"/>
              <a:t>мовної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.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0,1 % за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густота </a:t>
            </a:r>
            <a:r>
              <a:rPr lang="ru-RU" dirty="0" err="1" smtClean="0"/>
              <a:t>населення</a:t>
            </a:r>
            <a:r>
              <a:rPr lang="ru-RU" dirty="0" smtClean="0"/>
              <a:t> — 123 особи на 1 км². У </a:t>
            </a:r>
            <a:r>
              <a:rPr lang="ru-RU" dirty="0" err="1" smtClean="0"/>
              <a:t>країні</a:t>
            </a:r>
            <a:r>
              <a:rPr lang="ru-RU" dirty="0" smtClean="0"/>
              <a:t> —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урбанізації</a:t>
            </a:r>
            <a:r>
              <a:rPr lang="ru-RU" dirty="0" smtClean="0"/>
              <a:t> (65%)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554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Республіка Польща</vt:lpstr>
      <vt:lpstr>«Візитна картка Польщі»</vt:lpstr>
      <vt:lpstr>«Склад регіону (16 воєводств)»</vt:lpstr>
      <vt:lpstr>«ЕГП Польщі»</vt:lpstr>
      <vt:lpstr>Слайд 5</vt:lpstr>
      <vt:lpstr>«Рельєф»</vt:lpstr>
      <vt:lpstr>«Корисні копалини»</vt:lpstr>
      <vt:lpstr>«Клімат»</vt:lpstr>
      <vt:lpstr>Населення.  </vt:lpstr>
      <vt:lpstr>Найбільші міста</vt:lpstr>
      <vt:lpstr>Варшава</vt:lpstr>
      <vt:lpstr>Краків</vt:lpstr>
      <vt:lpstr>Лодзь</vt:lpstr>
      <vt:lpstr>Вроцлав</vt:lpstr>
      <vt:lpstr>Познань</vt:lpstr>
      <vt:lpstr>Гданськ</vt:lpstr>
      <vt:lpstr>Щецін</vt:lpstr>
      <vt:lpstr>Бидґощ</vt:lpstr>
      <vt:lpstr>Люблін</vt:lpstr>
      <vt:lpstr>Катовіце</vt:lpstr>
      <vt:lpstr>Промисловість</vt:lpstr>
      <vt:lpstr>Слайд 22</vt:lpstr>
      <vt:lpstr>Зовнішня торгівля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Польща</dc:title>
  <dc:creator>Vitaliy</dc:creator>
  <cp:lastModifiedBy>Андрей</cp:lastModifiedBy>
  <cp:revision>18</cp:revision>
  <dcterms:created xsi:type="dcterms:W3CDTF">2014-03-02T10:24:58Z</dcterms:created>
  <dcterms:modified xsi:type="dcterms:W3CDTF">2014-03-02T13:16:45Z</dcterms:modified>
</cp:coreProperties>
</file>