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7" autoAdjust="0"/>
    <p:restoredTop sz="94660"/>
  </p:normalViewPr>
  <p:slideViewPr>
    <p:cSldViewPr>
      <p:cViewPr>
        <p:scale>
          <a:sx n="106" d="100"/>
          <a:sy n="106" d="100"/>
        </p:scale>
        <p:origin x="-150"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30.09.2013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30.09.2013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aradiseintheworld.com/wp-content/uploads/2012/05/inverness.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3" name="TextBox 2"/>
          <p:cNvSpPr txBox="1"/>
          <p:nvPr/>
        </p:nvSpPr>
        <p:spPr>
          <a:xfrm>
            <a:off x="467544" y="764704"/>
            <a:ext cx="5040560" cy="1569660"/>
          </a:xfrm>
          <a:prstGeom prst="rect">
            <a:avLst/>
          </a:prstGeom>
          <a:noFill/>
        </p:spPr>
        <p:txBody>
          <a:bodyPr wrap="square" rtlCol="0">
            <a:spAutoFit/>
          </a:bodyPr>
          <a:lstStyle/>
          <a:p>
            <a:r>
              <a:rPr lang="en-US" sz="9600" b="1" i="1" dirty="0" smtClean="0"/>
              <a:t>Inverness</a:t>
            </a:r>
            <a:endParaRPr lang="ru-RU" sz="9600"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le:View of Inverness.jpg"/>
          <p:cNvPicPr>
            <a:picLocks noChangeAspect="1" noChangeArrowheads="1"/>
          </p:cNvPicPr>
          <p:nvPr/>
        </p:nvPicPr>
        <p:blipFill>
          <a:blip r:embed="rId2" cstate="print"/>
          <a:srcRect/>
          <a:stretch>
            <a:fillRect/>
          </a:stretch>
        </p:blipFill>
        <p:spPr bwMode="auto">
          <a:xfrm>
            <a:off x="251520" y="188640"/>
            <a:ext cx="4036231" cy="3024336"/>
          </a:xfrm>
          <a:prstGeom prst="rect">
            <a:avLst/>
          </a:prstGeom>
          <a:noFill/>
        </p:spPr>
      </p:pic>
      <p:pic>
        <p:nvPicPr>
          <p:cNvPr id="14340" name="Picture 4" descr="File:Inverness from A Tour in Scotland.jpg"/>
          <p:cNvPicPr>
            <a:picLocks noChangeAspect="1" noChangeArrowheads="1"/>
          </p:cNvPicPr>
          <p:nvPr/>
        </p:nvPicPr>
        <p:blipFill>
          <a:blip r:embed="rId3" cstate="print"/>
          <a:srcRect/>
          <a:stretch>
            <a:fillRect/>
          </a:stretch>
        </p:blipFill>
        <p:spPr bwMode="auto">
          <a:xfrm>
            <a:off x="4283968" y="3789040"/>
            <a:ext cx="4684599" cy="2813323"/>
          </a:xfrm>
          <a:prstGeom prst="rect">
            <a:avLst/>
          </a:prstGeom>
          <a:noFill/>
        </p:spPr>
      </p:pic>
      <p:sp>
        <p:nvSpPr>
          <p:cNvPr id="4" name="Прямоугольник 3"/>
          <p:cNvSpPr/>
          <p:nvPr/>
        </p:nvSpPr>
        <p:spPr>
          <a:xfrm>
            <a:off x="6084168" y="6596390"/>
            <a:ext cx="1189749" cy="261610"/>
          </a:xfrm>
          <a:prstGeom prst="rect">
            <a:avLst/>
          </a:prstGeom>
        </p:spPr>
        <p:txBody>
          <a:bodyPr wrap="none">
            <a:spAutoFit/>
          </a:bodyPr>
          <a:lstStyle/>
          <a:p>
            <a:r>
              <a:rPr lang="en-US" sz="1100" i="1" dirty="0" smtClean="0"/>
              <a:t>Inverness in </a:t>
            </a:r>
            <a:r>
              <a:rPr lang="ru-RU" sz="1100" i="1" dirty="0" smtClean="0"/>
              <a:t>1771</a:t>
            </a:r>
            <a:endParaRPr lang="ru-RU" sz="1100" i="1" dirty="0"/>
          </a:p>
        </p:txBody>
      </p:sp>
      <p:sp>
        <p:nvSpPr>
          <p:cNvPr id="5" name="Прямоугольник 4"/>
          <p:cNvSpPr/>
          <p:nvPr/>
        </p:nvSpPr>
        <p:spPr>
          <a:xfrm>
            <a:off x="251520" y="3212976"/>
            <a:ext cx="1175322" cy="261610"/>
          </a:xfrm>
          <a:prstGeom prst="rect">
            <a:avLst/>
          </a:prstGeom>
        </p:spPr>
        <p:txBody>
          <a:bodyPr wrap="none">
            <a:spAutoFit/>
          </a:bodyPr>
          <a:lstStyle/>
          <a:p>
            <a:r>
              <a:rPr lang="en-US" sz="1100" i="1" dirty="0" smtClean="0"/>
              <a:t>Inverness in </a:t>
            </a:r>
            <a:r>
              <a:rPr lang="en-US" sz="1100" i="1" dirty="0" smtClean="0"/>
              <a:t>1693</a:t>
            </a:r>
            <a:endParaRPr lang="ru-RU" sz="1100" i="1" dirty="0"/>
          </a:p>
        </p:txBody>
      </p:sp>
      <p:sp>
        <p:nvSpPr>
          <p:cNvPr id="6" name="TextBox 5"/>
          <p:cNvSpPr txBox="1"/>
          <p:nvPr/>
        </p:nvSpPr>
        <p:spPr>
          <a:xfrm>
            <a:off x="5436096" y="116632"/>
            <a:ext cx="2759217" cy="461665"/>
          </a:xfrm>
          <a:prstGeom prst="rect">
            <a:avLst/>
          </a:prstGeom>
          <a:noFill/>
        </p:spPr>
        <p:txBody>
          <a:bodyPr wrap="none" rtlCol="0">
            <a:spAutoFit/>
          </a:bodyPr>
          <a:lstStyle/>
          <a:p>
            <a:r>
              <a:rPr lang="en-US" sz="2400" b="1" i="1" dirty="0" smtClean="0"/>
              <a:t>History of Inverness </a:t>
            </a:r>
            <a:endParaRPr lang="ru-RU" sz="2400" b="1" i="1" dirty="0"/>
          </a:p>
        </p:txBody>
      </p:sp>
      <p:sp>
        <p:nvSpPr>
          <p:cNvPr id="7" name="Прямоугольник 6"/>
          <p:cNvSpPr/>
          <p:nvPr/>
        </p:nvSpPr>
        <p:spPr>
          <a:xfrm>
            <a:off x="4283968" y="692696"/>
            <a:ext cx="4572000" cy="2308324"/>
          </a:xfrm>
          <a:prstGeom prst="rect">
            <a:avLst/>
          </a:prstGeom>
        </p:spPr>
        <p:txBody>
          <a:bodyPr>
            <a:spAutoFit/>
          </a:bodyPr>
          <a:lstStyle/>
          <a:p>
            <a:pPr algn="ctr"/>
            <a:r>
              <a:rPr lang="en-US" sz="1600" dirty="0" smtClean="0"/>
              <a:t>In the VI century, the area where now stands Inverness, inhabited by tribes of the </a:t>
            </a:r>
            <a:r>
              <a:rPr lang="en-US" sz="1600" dirty="0" err="1" smtClean="0"/>
              <a:t>Picts</a:t>
            </a:r>
            <a:r>
              <a:rPr lang="en-US" sz="1600" dirty="0" smtClean="0"/>
              <a:t>. It is known that a few kilometers west of the modern city was the citadel </a:t>
            </a:r>
            <a:r>
              <a:rPr lang="en-US" sz="1600" dirty="0" err="1" smtClean="0"/>
              <a:t>Pictish</a:t>
            </a:r>
            <a:r>
              <a:rPr lang="en-US" sz="1600" dirty="0" smtClean="0"/>
              <a:t> king </a:t>
            </a:r>
            <a:r>
              <a:rPr lang="en-US" sz="1600" dirty="0" err="1" smtClean="0"/>
              <a:t>Brude</a:t>
            </a:r>
            <a:r>
              <a:rPr lang="en-US" sz="1600" dirty="0" smtClean="0"/>
              <a:t> I, which is about 565 years visited a monk of St. Columbus, a preacher of Christianity in Scotland. It is believed that the first castle of Inverness, was a wooden fortress was built around 1057 by order of King Malcolm III and later destroyed by King Robert the Bruce.</a:t>
            </a:r>
            <a:endParaRPr lang="ru-RU" sz="1600" dirty="0"/>
          </a:p>
        </p:txBody>
      </p:sp>
      <p:sp>
        <p:nvSpPr>
          <p:cNvPr id="9" name="Прямоугольник 8"/>
          <p:cNvSpPr/>
          <p:nvPr/>
        </p:nvSpPr>
        <p:spPr>
          <a:xfrm>
            <a:off x="179512" y="3717032"/>
            <a:ext cx="3960440" cy="2308324"/>
          </a:xfrm>
          <a:prstGeom prst="rect">
            <a:avLst/>
          </a:prstGeom>
        </p:spPr>
        <p:txBody>
          <a:bodyPr wrap="square">
            <a:spAutoFit/>
          </a:bodyPr>
          <a:lstStyle/>
          <a:p>
            <a:pPr algn="ctr"/>
            <a:r>
              <a:rPr lang="en-US" sz="1600" dirty="0" smtClean="0"/>
              <a:t>  Inverness </a:t>
            </a:r>
            <a:r>
              <a:rPr lang="en-US" sz="1600" dirty="0" smtClean="0"/>
              <a:t>had four traditional fairs, including Legavrik or "Leth-Gheamhradh", meaning midwinter, and Faoilleach. </a:t>
            </a:r>
            <a:r>
              <a:rPr lang="en-US" sz="1600" dirty="0" smtClean="0"/>
              <a:t>William the Lion</a:t>
            </a:r>
            <a:r>
              <a:rPr lang="en-US" sz="1600" dirty="0" smtClean="0"/>
              <a:t> </a:t>
            </a:r>
            <a:r>
              <a:rPr lang="en-US" sz="1600" dirty="0" smtClean="0"/>
              <a:t>granted </a:t>
            </a:r>
            <a:r>
              <a:rPr lang="en-US" sz="1600" dirty="0" smtClean="0"/>
              <a:t>Inverness four charters, by one of which it was created a r</a:t>
            </a:r>
            <a:r>
              <a:rPr lang="en-US" sz="1600" dirty="0" smtClean="0"/>
              <a:t>oyal burgh. </a:t>
            </a:r>
            <a:r>
              <a:rPr lang="en-US" sz="1600" dirty="0" smtClean="0"/>
              <a:t>Of the Dominican friary founded by </a:t>
            </a:r>
            <a:r>
              <a:rPr lang="en-US" sz="1600" dirty="0" smtClean="0"/>
              <a:t>Alexander III</a:t>
            </a:r>
            <a:r>
              <a:rPr lang="en-US" sz="1600" dirty="0" smtClean="0"/>
              <a:t> in 1233, only one pillar and a worn knight's effigy survive in a secluded graveyard near the town centre.</a:t>
            </a:r>
            <a:endParaRPr lang="ru-RU"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scottishcities.files.wordpress.com/2012/04/inverness-photo-11-01-13.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7" name="TextBox 6"/>
          <p:cNvSpPr txBox="1"/>
          <p:nvPr/>
        </p:nvSpPr>
        <p:spPr>
          <a:xfrm>
            <a:off x="6012160" y="188640"/>
            <a:ext cx="1814343" cy="646331"/>
          </a:xfrm>
          <a:prstGeom prst="rect">
            <a:avLst/>
          </a:prstGeom>
          <a:noFill/>
        </p:spPr>
        <p:txBody>
          <a:bodyPr wrap="none" rtlCol="0">
            <a:spAutoFit/>
          </a:bodyPr>
          <a:lstStyle/>
          <a:p>
            <a:r>
              <a:rPr lang="en-US" sz="3600" b="1" i="1" dirty="0" smtClean="0"/>
              <a:t>Location</a:t>
            </a:r>
            <a:endParaRPr lang="ru-RU" sz="3600" b="1" i="1" dirty="0"/>
          </a:p>
        </p:txBody>
      </p:sp>
      <p:sp>
        <p:nvSpPr>
          <p:cNvPr id="8" name="Прямоугольник 7"/>
          <p:cNvSpPr/>
          <p:nvPr/>
        </p:nvSpPr>
        <p:spPr>
          <a:xfrm>
            <a:off x="5796136" y="836712"/>
            <a:ext cx="3347864" cy="4708981"/>
          </a:xfrm>
          <a:prstGeom prst="rect">
            <a:avLst/>
          </a:prstGeom>
        </p:spPr>
        <p:txBody>
          <a:bodyPr wrap="square">
            <a:spAutoFit/>
          </a:bodyPr>
          <a:lstStyle/>
          <a:p>
            <a:r>
              <a:rPr lang="en-US" sz="2000" dirty="0" smtClean="0"/>
              <a:t>Inverness </a:t>
            </a:r>
            <a:r>
              <a:rPr lang="en-US" sz="2000" dirty="0" smtClean="0"/>
              <a:t>town, the capital of the Highlands, is strategically situated at the northern end of the Great Glen, just near the place that the River Ness flows into the Moray Firth. Because of the strategic location, Inverness has always been a subject of wars and bandit attacks. For the power in the city fought the great kings and pirates. Among the conquerors of the city were Edward I, Alasdair, Robert </a:t>
            </a:r>
            <a:r>
              <a:rPr lang="en-US" sz="2000" dirty="0" smtClean="0"/>
              <a:t>Bruce.</a:t>
            </a:r>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File:River Ness.jpg"/>
          <p:cNvPicPr>
            <a:picLocks noChangeAspect="1" noChangeArrowheads="1"/>
          </p:cNvPicPr>
          <p:nvPr/>
        </p:nvPicPr>
        <p:blipFill>
          <a:blip r:embed="rId2" cstate="print"/>
          <a:srcRect/>
          <a:stretch>
            <a:fillRect/>
          </a:stretch>
        </p:blipFill>
        <p:spPr bwMode="auto">
          <a:xfrm>
            <a:off x="0" y="0"/>
            <a:ext cx="4504258" cy="3429000"/>
          </a:xfrm>
          <a:prstGeom prst="rect">
            <a:avLst/>
          </a:prstGeom>
          <a:noFill/>
        </p:spPr>
      </p:pic>
      <p:pic>
        <p:nvPicPr>
          <p:cNvPr id="16392" name="Picture 8" descr="http://img.directbooking.ro/getimage.ashx?f=Statiuni&amp;file=Statiune_6b1da702-1d51-4741-a15d-640a8d72c66b_Invernessinverness3.jpg.jpg"/>
          <p:cNvPicPr>
            <a:picLocks noChangeAspect="1" noChangeArrowheads="1"/>
          </p:cNvPicPr>
          <p:nvPr/>
        </p:nvPicPr>
        <p:blipFill>
          <a:blip r:embed="rId3" cstate="print"/>
          <a:srcRect/>
          <a:stretch>
            <a:fillRect/>
          </a:stretch>
        </p:blipFill>
        <p:spPr bwMode="auto">
          <a:xfrm>
            <a:off x="4570155" y="4005064"/>
            <a:ext cx="4573845" cy="2852936"/>
          </a:xfrm>
          <a:prstGeom prst="rect">
            <a:avLst/>
          </a:prstGeom>
          <a:noFill/>
        </p:spPr>
      </p:pic>
      <p:sp>
        <p:nvSpPr>
          <p:cNvPr id="9" name="Прямоугольник 8"/>
          <p:cNvSpPr/>
          <p:nvPr/>
        </p:nvSpPr>
        <p:spPr>
          <a:xfrm>
            <a:off x="4572000" y="1196752"/>
            <a:ext cx="4572000" cy="1754326"/>
          </a:xfrm>
          <a:prstGeom prst="rect">
            <a:avLst/>
          </a:prstGeom>
        </p:spPr>
        <p:txBody>
          <a:bodyPr>
            <a:spAutoFit/>
          </a:bodyPr>
          <a:lstStyle/>
          <a:p>
            <a:pPr algn="ctr"/>
            <a:r>
              <a:rPr lang="en-US" dirty="0" smtClean="0"/>
              <a:t>Striking landmark </a:t>
            </a:r>
            <a:r>
              <a:rPr lang="en-US" dirty="0" smtClean="0"/>
              <a:t>is the </a:t>
            </a:r>
            <a:r>
              <a:rPr lang="en-US" i="1" dirty="0" smtClean="0"/>
              <a:t>Inverness Castle</a:t>
            </a:r>
            <a:r>
              <a:rPr lang="en-US" dirty="0" smtClean="0"/>
              <a:t>. It </a:t>
            </a:r>
            <a:r>
              <a:rPr lang="en-US" dirty="0" smtClean="0"/>
              <a:t>was built in the second half of the 19th century, but its style reminiscent of the classic medieval fortress. Large-scale castle with high towers open to the public, important political and cultural events are pass in this castle.</a:t>
            </a:r>
            <a:endParaRPr lang="ru-RU" dirty="0"/>
          </a:p>
        </p:txBody>
      </p:sp>
      <p:sp>
        <p:nvSpPr>
          <p:cNvPr id="10" name="TextBox 9"/>
          <p:cNvSpPr txBox="1"/>
          <p:nvPr/>
        </p:nvSpPr>
        <p:spPr>
          <a:xfrm>
            <a:off x="5796136" y="260648"/>
            <a:ext cx="2032288" cy="523220"/>
          </a:xfrm>
          <a:prstGeom prst="rect">
            <a:avLst/>
          </a:prstGeom>
          <a:noFill/>
        </p:spPr>
        <p:txBody>
          <a:bodyPr wrap="none" rtlCol="0">
            <a:spAutoFit/>
          </a:bodyPr>
          <a:lstStyle/>
          <a:p>
            <a:r>
              <a:rPr lang="en-US" sz="2800" b="1" i="1" dirty="0" smtClean="0"/>
              <a:t>Architecture</a:t>
            </a:r>
            <a:endParaRPr lang="ru-RU" sz="2800" b="1" i="1" dirty="0"/>
          </a:p>
        </p:txBody>
      </p:sp>
      <p:sp>
        <p:nvSpPr>
          <p:cNvPr id="11" name="Прямоугольник 10"/>
          <p:cNvSpPr/>
          <p:nvPr/>
        </p:nvSpPr>
        <p:spPr>
          <a:xfrm>
            <a:off x="107504" y="4005064"/>
            <a:ext cx="4283968" cy="2308324"/>
          </a:xfrm>
          <a:prstGeom prst="rect">
            <a:avLst/>
          </a:prstGeom>
        </p:spPr>
        <p:txBody>
          <a:bodyPr wrap="square">
            <a:spAutoFit/>
          </a:bodyPr>
          <a:lstStyle/>
          <a:p>
            <a:pPr algn="ctr"/>
            <a:r>
              <a:rPr lang="en-US" dirty="0" smtClean="0"/>
              <a:t>In the middle of the 19th century was built  </a:t>
            </a:r>
            <a:r>
              <a:rPr lang="en-US" i="1" dirty="0" smtClean="0"/>
              <a:t>St Andrew's Cathedral</a:t>
            </a:r>
            <a:r>
              <a:rPr lang="en-US" dirty="0" smtClean="0"/>
              <a:t>, which is now the most famous religious landmark of Inverness. In the cathedral stored vintage gold icons - gift of Russian emperor. Admire the beautiful church and see sacred artifacts remain a huge number of pilgrims and curious travelers.</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och Ness"/>
          <p:cNvPicPr>
            <a:picLocks noChangeAspect="1" noChangeArrowheads="1"/>
          </p:cNvPicPr>
          <p:nvPr/>
        </p:nvPicPr>
        <p:blipFill>
          <a:blip r:embed="rId2" cstate="print"/>
          <a:srcRect/>
          <a:stretch>
            <a:fillRect/>
          </a:stretch>
        </p:blipFill>
        <p:spPr bwMode="auto">
          <a:xfrm>
            <a:off x="0" y="1470"/>
            <a:ext cx="9142040" cy="6856530"/>
          </a:xfrm>
          <a:prstGeom prst="rect">
            <a:avLst/>
          </a:prstGeom>
          <a:noFill/>
        </p:spPr>
      </p:pic>
      <p:sp>
        <p:nvSpPr>
          <p:cNvPr id="3" name="Прямоугольник 2"/>
          <p:cNvSpPr/>
          <p:nvPr/>
        </p:nvSpPr>
        <p:spPr>
          <a:xfrm>
            <a:off x="251520" y="908720"/>
            <a:ext cx="8280920" cy="1754326"/>
          </a:xfrm>
          <a:prstGeom prst="rect">
            <a:avLst/>
          </a:prstGeom>
        </p:spPr>
        <p:txBody>
          <a:bodyPr wrap="square">
            <a:spAutoFit/>
          </a:bodyPr>
          <a:lstStyle/>
          <a:p>
            <a:r>
              <a:rPr lang="en-US" dirty="0" smtClean="0"/>
              <a:t>City owes its name to the river Ness, but worldwide fame for this small industrial town brought not this natural attraction. The legends of the mythical creature that lives in the nearby lake of Loch Ness, now known to almost everyone. Every year,  thousands of travelers remain in town to make a tour to the mysterious lake. People can spend hours gazing in the surface of the lake, hoping for a moment to see its mysterious inhabitant.</a:t>
            </a:r>
            <a:endParaRPr lang="ru-RU" dirty="0"/>
          </a:p>
        </p:txBody>
      </p:sp>
      <p:sp>
        <p:nvSpPr>
          <p:cNvPr id="4" name="TextBox 3"/>
          <p:cNvSpPr txBox="1"/>
          <p:nvPr/>
        </p:nvSpPr>
        <p:spPr>
          <a:xfrm>
            <a:off x="539552" y="188640"/>
            <a:ext cx="1640193" cy="523220"/>
          </a:xfrm>
          <a:prstGeom prst="rect">
            <a:avLst/>
          </a:prstGeom>
          <a:noFill/>
        </p:spPr>
        <p:txBody>
          <a:bodyPr wrap="none" rtlCol="0">
            <a:spAutoFit/>
          </a:bodyPr>
          <a:lstStyle/>
          <a:p>
            <a:r>
              <a:rPr lang="en-US" sz="2800" b="1" i="1" dirty="0" smtClean="0"/>
              <a:t>Loch Ness</a:t>
            </a:r>
            <a:endParaRPr lang="ru-RU" sz="2800"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fandangoguesthouse.com/images/InvernessHighlandGamesPipeBand.jpg"/>
          <p:cNvPicPr>
            <a:picLocks noChangeAspect="1" noChangeArrowheads="1"/>
          </p:cNvPicPr>
          <p:nvPr/>
        </p:nvPicPr>
        <p:blipFill>
          <a:blip r:embed="rId2" cstate="print"/>
          <a:srcRect/>
          <a:stretch>
            <a:fillRect/>
          </a:stretch>
        </p:blipFill>
        <p:spPr bwMode="auto">
          <a:xfrm>
            <a:off x="0" y="4185084"/>
            <a:ext cx="3563888" cy="2672916"/>
          </a:xfrm>
          <a:prstGeom prst="rect">
            <a:avLst/>
          </a:prstGeom>
          <a:noFill/>
        </p:spPr>
      </p:pic>
      <p:pic>
        <p:nvPicPr>
          <p:cNvPr id="18436" name="Picture 4" descr="http://www.silakadrov.ru/assets/images/illustracii/highlandgames-3_blog_display.jpg"/>
          <p:cNvPicPr>
            <a:picLocks noChangeAspect="1" noChangeArrowheads="1"/>
          </p:cNvPicPr>
          <p:nvPr/>
        </p:nvPicPr>
        <p:blipFill>
          <a:blip r:embed="rId3" cstate="print"/>
          <a:srcRect/>
          <a:stretch>
            <a:fillRect/>
          </a:stretch>
        </p:blipFill>
        <p:spPr bwMode="auto">
          <a:xfrm>
            <a:off x="5373216" y="4494975"/>
            <a:ext cx="3770784" cy="2363025"/>
          </a:xfrm>
          <a:prstGeom prst="rect">
            <a:avLst/>
          </a:prstGeom>
          <a:noFill/>
        </p:spPr>
      </p:pic>
      <p:pic>
        <p:nvPicPr>
          <p:cNvPr id="18438" name="Picture 6" descr="http://ironmind.com:8080/ironmind/export/sites/default/ironmind/davidbarron28b_lg.jpg"/>
          <p:cNvPicPr>
            <a:picLocks noChangeAspect="1" noChangeArrowheads="1"/>
          </p:cNvPicPr>
          <p:nvPr/>
        </p:nvPicPr>
        <p:blipFill>
          <a:blip r:embed="rId4" cstate="print"/>
          <a:srcRect/>
          <a:stretch>
            <a:fillRect/>
          </a:stretch>
        </p:blipFill>
        <p:spPr bwMode="auto">
          <a:xfrm>
            <a:off x="0" y="0"/>
            <a:ext cx="1934734" cy="2564904"/>
          </a:xfrm>
          <a:prstGeom prst="rect">
            <a:avLst/>
          </a:prstGeom>
          <a:noFill/>
        </p:spPr>
      </p:pic>
      <p:pic>
        <p:nvPicPr>
          <p:cNvPr id="18440" name="Picture 8" descr="http://www.zero1gaming.com/wp-content/uploads/2013/07/Featured-Highland.jpg"/>
          <p:cNvPicPr>
            <a:picLocks noChangeAspect="1" noChangeArrowheads="1"/>
          </p:cNvPicPr>
          <p:nvPr/>
        </p:nvPicPr>
        <p:blipFill>
          <a:blip r:embed="rId5" cstate="print"/>
          <a:srcRect/>
          <a:stretch>
            <a:fillRect/>
          </a:stretch>
        </p:blipFill>
        <p:spPr bwMode="auto">
          <a:xfrm>
            <a:off x="6430516" y="0"/>
            <a:ext cx="2713484" cy="2713484"/>
          </a:xfrm>
          <a:prstGeom prst="rect">
            <a:avLst/>
          </a:prstGeom>
          <a:noFill/>
        </p:spPr>
      </p:pic>
      <p:sp>
        <p:nvSpPr>
          <p:cNvPr id="7" name="TextBox 6"/>
          <p:cNvSpPr txBox="1"/>
          <p:nvPr/>
        </p:nvSpPr>
        <p:spPr>
          <a:xfrm>
            <a:off x="3275856" y="188640"/>
            <a:ext cx="1675843" cy="523220"/>
          </a:xfrm>
          <a:prstGeom prst="rect">
            <a:avLst/>
          </a:prstGeom>
          <a:noFill/>
        </p:spPr>
        <p:txBody>
          <a:bodyPr wrap="none" rtlCol="0">
            <a:spAutoFit/>
          </a:bodyPr>
          <a:lstStyle/>
          <a:p>
            <a:r>
              <a:rPr lang="en-US" sz="2800" b="1" i="1" dirty="0" smtClean="0"/>
              <a:t>T</a:t>
            </a:r>
            <a:r>
              <a:rPr lang="en-US" sz="2800" b="1" i="1" dirty="0" smtClean="0"/>
              <a:t>raditions</a:t>
            </a:r>
            <a:endParaRPr lang="ru-RU" sz="2800" b="1" i="1" dirty="0"/>
          </a:p>
        </p:txBody>
      </p:sp>
      <p:sp>
        <p:nvSpPr>
          <p:cNvPr id="8" name="Прямоугольник 7"/>
          <p:cNvSpPr/>
          <p:nvPr/>
        </p:nvSpPr>
        <p:spPr>
          <a:xfrm>
            <a:off x="2051720" y="764704"/>
            <a:ext cx="4320480" cy="3693319"/>
          </a:xfrm>
          <a:prstGeom prst="rect">
            <a:avLst/>
          </a:prstGeom>
        </p:spPr>
        <p:txBody>
          <a:bodyPr wrap="square">
            <a:spAutoFit/>
          </a:bodyPr>
          <a:lstStyle/>
          <a:p>
            <a:r>
              <a:rPr lang="en-US" dirty="0" smtClean="0"/>
              <a:t>Every year in Inverness are held Town Game «Highland Games», which demonstrate  talents of local strongmen. The holding of such events is one of the oldest traditions, every year exercise that perform strongmen are becoming more original and inimitable. In celebration of athletes always involved a team of professionals, and in parallel are still some competitions, participate in that can be anyone. Often the </a:t>
            </a:r>
            <a:r>
              <a:rPr lang="en-US" dirty="0" smtClean="0"/>
              <a:t>performance </a:t>
            </a:r>
            <a:r>
              <a:rPr lang="en-US" dirty="0" smtClean="0"/>
              <a:t>of beginner are  the same exciting and unique, like the professional </a:t>
            </a:r>
            <a:r>
              <a:rPr lang="en-US" dirty="0" smtClean="0"/>
              <a:t>performances.</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invernessmusicfestival.org/assets/imfLogoTrans.gif"/>
          <p:cNvPicPr>
            <a:picLocks noChangeAspect="1" noChangeArrowheads="1"/>
          </p:cNvPicPr>
          <p:nvPr/>
        </p:nvPicPr>
        <p:blipFill>
          <a:blip r:embed="rId2" cstate="print"/>
          <a:srcRect/>
          <a:stretch>
            <a:fillRect/>
          </a:stretch>
        </p:blipFill>
        <p:spPr bwMode="auto">
          <a:xfrm>
            <a:off x="323528" y="332656"/>
            <a:ext cx="3168352" cy="3168354"/>
          </a:xfrm>
          <a:prstGeom prst="rect">
            <a:avLst/>
          </a:prstGeom>
          <a:noFill/>
        </p:spPr>
      </p:pic>
      <p:sp>
        <p:nvSpPr>
          <p:cNvPr id="3" name="Прямоугольник 2"/>
          <p:cNvSpPr/>
          <p:nvPr/>
        </p:nvSpPr>
        <p:spPr>
          <a:xfrm>
            <a:off x="4067944" y="1196752"/>
            <a:ext cx="4572000" cy="2246769"/>
          </a:xfrm>
          <a:prstGeom prst="rect">
            <a:avLst/>
          </a:prstGeom>
        </p:spPr>
        <p:txBody>
          <a:bodyPr>
            <a:spAutoFit/>
          </a:bodyPr>
          <a:lstStyle/>
          <a:p>
            <a:r>
              <a:rPr lang="en-US" sz="2000" dirty="0" smtClean="0"/>
              <a:t>The most important event in the cultural life of the city for many years remained </a:t>
            </a:r>
            <a:r>
              <a:rPr lang="en-US" sz="2000" i="1" dirty="0" smtClean="0"/>
              <a:t>Inverness Music Festival</a:t>
            </a:r>
            <a:r>
              <a:rPr lang="en-US" sz="2000" dirty="0" smtClean="0"/>
              <a:t>. The festival is held in the first half of March and lasts for 10 days, this grand musical celebration is interested for the public of all ages and musical preferences.</a:t>
            </a:r>
            <a:endParaRPr lang="ru-RU" sz="2000" dirty="0"/>
          </a:p>
        </p:txBody>
      </p:sp>
      <p:sp>
        <p:nvSpPr>
          <p:cNvPr id="4" name="Прямоугольник 3"/>
          <p:cNvSpPr/>
          <p:nvPr/>
        </p:nvSpPr>
        <p:spPr>
          <a:xfrm>
            <a:off x="5004048" y="476672"/>
            <a:ext cx="2486643" cy="369332"/>
          </a:xfrm>
          <a:prstGeom prst="rect">
            <a:avLst/>
          </a:prstGeom>
        </p:spPr>
        <p:txBody>
          <a:bodyPr wrap="none">
            <a:spAutoFit/>
          </a:bodyPr>
          <a:lstStyle/>
          <a:p>
            <a:r>
              <a:rPr lang="en-US" b="1" i="1" dirty="0" smtClean="0"/>
              <a:t>Inverness Music Festival</a:t>
            </a:r>
            <a:endParaRPr lang="ru-RU" b="1" dirty="0"/>
          </a:p>
        </p:txBody>
      </p:sp>
      <p:sp>
        <p:nvSpPr>
          <p:cNvPr id="5" name="Прямоугольник 4"/>
          <p:cNvSpPr/>
          <p:nvPr/>
        </p:nvSpPr>
        <p:spPr>
          <a:xfrm>
            <a:off x="467544" y="4005064"/>
            <a:ext cx="7776864" cy="1938992"/>
          </a:xfrm>
          <a:prstGeom prst="rect">
            <a:avLst/>
          </a:prstGeom>
        </p:spPr>
        <p:txBody>
          <a:bodyPr wrap="square">
            <a:spAutoFit/>
          </a:bodyPr>
          <a:lstStyle/>
          <a:p>
            <a:r>
              <a:rPr lang="en-US" dirty="0" smtClean="0"/>
              <a:t>  </a:t>
            </a:r>
            <a:r>
              <a:rPr lang="en-US" sz="2000" dirty="0" smtClean="0"/>
              <a:t>At </a:t>
            </a:r>
            <a:r>
              <a:rPr lang="en-US" sz="2000" dirty="0" smtClean="0"/>
              <a:t>the festival offers a wide range of various musical genres,  every day are held bright concerts, competitions and demonstrations. Musicians from different countries compete in choral singing, the performance of the opera, as well as solo singing and performing original songs. The musicians perform classical and contemporary compositions, especially popular concerts dedicated to the national music.</a:t>
            </a:r>
            <a:endParaRPr lang="ru-RU" sz="20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437</Words>
  <Application>Microsoft Office PowerPoint</Application>
  <PresentationFormat>Экран (4:3)</PresentationFormat>
  <Paragraphs>18</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дом</cp:lastModifiedBy>
  <cp:revision>15</cp:revision>
  <dcterms:modified xsi:type="dcterms:W3CDTF">2013-09-30T17:04:47Z</dcterms:modified>
</cp:coreProperties>
</file>