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2"/>
  </p:sldMasterIdLst>
  <p:notesMasterIdLst>
    <p:notesMasterId r:id="rId16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3" autoAdjust="0"/>
  </p:normalViewPr>
  <p:slideViewPr>
    <p:cSldViewPr showGuides="1"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кут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56" name="Прямокут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кут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кут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кут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іліні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іліні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іліні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іліні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іліні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кут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кут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кут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кут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кут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увати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dirty="0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grpSp>
        <p:nvGrpSpPr>
          <p:cNvPr id="14" name="Групувати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 сполучна ліні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увати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 сполучна ліні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кут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2D77EE-D460-4486-9722-139733D5AC4D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7BA886-454A-433D-B5B3-3CD00C4D3740}" type="slidenum">
              <a:rPr lang="en-US" smtClean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340768"/>
            <a:ext cx="9181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Глобальні</a:t>
            </a:r>
            <a:br>
              <a:rPr lang="uk-UA" sz="4800" dirty="0" smtClean="0"/>
            </a:br>
            <a:r>
              <a:rPr lang="uk-UA" sz="4800" dirty="0" smtClean="0"/>
              <a:t>      екологічні </a:t>
            </a:r>
            <a:br>
              <a:rPr lang="uk-UA" sz="4800" dirty="0" smtClean="0"/>
            </a:br>
            <a:r>
              <a:rPr lang="uk-UA" sz="4800" dirty="0" smtClean="0"/>
              <a:t>            проблеми</a:t>
            </a:r>
            <a:br>
              <a:rPr lang="uk-UA" sz="4800" dirty="0" smtClean="0"/>
            </a:br>
            <a:r>
              <a:rPr lang="uk-UA" sz="4800" dirty="0" smtClean="0"/>
              <a:t>                       людства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77753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197">
            <a:off x="245871" y="4538493"/>
            <a:ext cx="2813394" cy="2123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553">
            <a:off x="5387552" y="297640"/>
            <a:ext cx="3096344" cy="232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" y="188640"/>
            <a:ext cx="2769096" cy="32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3544" y="242088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Кислотні дощі </a:t>
            </a:r>
            <a:r>
              <a:rPr lang="uk-UA" sz="2400" dirty="0" smtClean="0"/>
              <a:t>– містять двоокис сірки і окис азоту, що є наслідком функціонування теплових електростанцій і заводів, несуть загибель озерам і лісам.</a:t>
            </a:r>
            <a:endParaRPr lang="uk-UA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331">
            <a:off x="6471234" y="3927575"/>
            <a:ext cx="2119311" cy="258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45" y="4293096"/>
            <a:ext cx="3563955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886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 smtClean="0"/>
              <a:t>Озонові дірки</a:t>
            </a:r>
            <a:endParaRPr lang="uk-UA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49680"/>
            <a:ext cx="7848872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 smtClean="0"/>
              <a:t>Локальне падіння концентрації озону в стратосфері на 10 – 40 %.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 smtClean="0"/>
              <a:t>Є ще одним наслідком згубної людської діяльності на навколишнє середовище.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 smtClean="0"/>
              <a:t>Ослаблення озонового шару усилює потік сонячної радіації на Землю і викликає у людей зростання числа ракових захворювань шкіри. Також від підвищеного рівня випромінювання страждають рослини і тварини.</a:t>
            </a:r>
            <a:endParaRPr lang="uk-UA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4293096"/>
            <a:ext cx="356853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3048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80"/>
            <a:ext cx="9144000" cy="68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3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Шляхи вирішення глобальних екологічних проблем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93108" y="1008232"/>
            <a:ext cx="2880320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Енергетичне забезпечення високого рівня життя і охорони довкілля</a:t>
            </a:r>
            <a:endParaRPr lang="uk-UA" sz="2000" b="1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39552" y="2444924"/>
            <a:ext cx="2862808" cy="9745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Екологічна культура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58788" y="3741068"/>
            <a:ext cx="3024336" cy="9745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Витрати на рішення екологічних проблем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328084" y="1008232"/>
            <a:ext cx="3348372" cy="18722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Використання науково-технічного прогресу для охорони природи і забезпечення високого рівня життя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418094" y="3419460"/>
            <a:ext cx="325836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Обмеження споживчого відношення до природи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159732" y="5329376"/>
            <a:ext cx="4824536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Результат:</a:t>
            </a: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- Високий рівень життя;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- Збереження планети, клімату, біосфери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Стрілка вліво 8"/>
          <p:cNvSpPr/>
          <p:nvPr/>
        </p:nvSpPr>
        <p:spPr>
          <a:xfrm>
            <a:off x="3707904" y="1584296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21027509">
            <a:off x="3760841" y="2431314"/>
            <a:ext cx="1514308" cy="578578"/>
          </a:xfrm>
          <a:prstGeom prst="leftArrow">
            <a:avLst>
              <a:gd name="adj1" fmla="val 32798"/>
              <a:gd name="adj2" fmla="val 37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10"/>
          <p:cNvSpPr/>
          <p:nvPr/>
        </p:nvSpPr>
        <p:spPr>
          <a:xfrm>
            <a:off x="3941931" y="3882742"/>
            <a:ext cx="1152128" cy="369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11"/>
          <p:cNvSpPr/>
          <p:nvPr/>
        </p:nvSpPr>
        <p:spPr>
          <a:xfrm rot="1141694">
            <a:off x="4085334" y="3309459"/>
            <a:ext cx="1206133" cy="369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>
            <a:off x="971600" y="2160360"/>
            <a:ext cx="432048" cy="284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>
            <a:off x="971600" y="3419460"/>
            <a:ext cx="432048" cy="246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 rot="19450733">
            <a:off x="2478620" y="4752132"/>
            <a:ext cx="360616" cy="729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8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908107" cy="325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6051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 не забуваймо захищати та          оберігати наше довкілля!</a:t>
            </a:r>
            <a:endParaRPr lang="uk-UA" sz="28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5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3997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Екологічні проблеми </a:t>
            </a:r>
            <a:r>
              <a:rPr lang="uk-UA" sz="2800" dirty="0" smtClean="0">
                <a:solidFill>
                  <a:schemeClr val="bg1"/>
                </a:solidFill>
              </a:rPr>
              <a:t>– це зміни стану довкілля, які можуть погіршити умови життєдіяльності людини.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виділити два аспекти екологічної проблеми: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- екологічні кризи, що виникають внаслідок природніх процесів;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-  кризи, що викликані антропогенною дією і нераціональним природокористуванням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119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Вплив людини на екологію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028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Упродовж багатьох років багатства надр, ресурси біосфери споживались і витрачались у максимально можливих обсягах. Людство вступило у ХХ століття під гаслом: «природа не храм, а майстерня». Такий хід не міг не завершитися глобальною деградацією природного  середовища земної кулі.</a:t>
            </a:r>
            <a:br>
              <a:rPr lang="uk-UA" sz="2400" dirty="0" smtClean="0"/>
            </a:b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Те що людина зробила з навколишньою природою, вже по своїх масштабах катастрофічно. В результаті вода забруднюється вже в повітрі, забруднена і сама атмосфера, знищені мільйони гектарів родючих грунтів, ядрохімікатами і радіоактивними відходами заражена планета, величезних розмірів досягло обезліснення і опустелювання та багато іншого.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487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800"/>
            <a:ext cx="3636441" cy="272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72" y="125800"/>
            <a:ext cx="3692713" cy="272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19" y="3651096"/>
            <a:ext cx="3616617" cy="275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5" y="3651096"/>
            <a:ext cx="3595188" cy="275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70738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 Використання компонентів навколишнього середовища в якості ресурсної бази виробництва</a:t>
            </a:r>
            <a:br>
              <a:rPr lang="uk-UA" sz="2000" dirty="0" smtClean="0"/>
            </a:b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Дія виробничої діяльності людей на навколишнє природнє середовище (її забруднення)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467544" y="116631"/>
            <a:ext cx="680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Природа переживає вплив суспільства по наступним напрямках: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0738"/>
            <a:ext cx="3600400" cy="271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1552" y="443711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Демографічний тиск на природу                                                   (сільськогосподарське використання земель, збільшення кількості населення, ріст крупних міст).</a:t>
            </a:r>
            <a:endParaRPr lang="uk-UA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0" y="3962404"/>
            <a:ext cx="3589232" cy="271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 фундамент  життя – ґрунти. </a:t>
            </a:r>
            <a:r>
              <a:rPr lang="uk-UA" sz="2400" dirty="0" smtClean="0"/>
              <a:t>У той час,як Земля накопичує один сантиметр чорнозему за 300 років, нині один сантиметр ґрунту гине за 3 роки.</a:t>
            </a:r>
            <a:endParaRPr lang="uk-U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" y="3143250"/>
            <a:ext cx="3168352" cy="228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72" y="3143249"/>
            <a:ext cx="3147784" cy="228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40188"/>
            <a:ext cx="3456384" cy="221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69368"/>
            <a:ext cx="316835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5224"/>
            <a:ext cx="3096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/>
              <a:t>Не меншу небезпеку являє собою забруднення планети. </a:t>
            </a:r>
            <a:r>
              <a:rPr lang="uk-UA" sz="2000" dirty="0" smtClean="0"/>
              <a:t>Світовий океан постійно забруднюється через розширення видобутку нафти на морських промислах. Величезні нафтові плями згубні для життя океану. В океан скидають мільйони  тонн фосфору, свинцю, радіоактивних відходів. На кожен квадратний кілометр океанської води зараз припадає 17 тонн  різних викидів суші.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39" y="4149080"/>
            <a:ext cx="3457637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40" y="237219"/>
            <a:ext cx="3457637" cy="2307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62" y="2276872"/>
            <a:ext cx="232855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25">
            <a:off x="5817367" y="373945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54">
            <a:off x="151391" y="420736"/>
            <a:ext cx="3039807" cy="2344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20486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Самою вразливою частиною природи стала прісна вода. </a:t>
            </a:r>
            <a:r>
              <a:rPr lang="uk-UA" sz="2400" dirty="0" smtClean="0"/>
              <a:t>Стічні води, пестициди, добрива, ртуть, миш’як, свинець і багато чого іншого в величезних кількостях попадають у ріки та озера</a:t>
            </a:r>
            <a:endParaRPr lang="uk-UA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934">
            <a:off x="5364618" y="4401020"/>
            <a:ext cx="3389932" cy="22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667">
            <a:off x="251520" y="4513188"/>
            <a:ext cx="2220838" cy="22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846">
            <a:off x="5707260" y="274482"/>
            <a:ext cx="32385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022">
            <a:off x="284040" y="554291"/>
            <a:ext cx="3247326" cy="2164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87228"/>
            <a:ext cx="3576022" cy="2382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316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Забруднення атмосферного повітря перевершило всі припустимі межі. </a:t>
            </a:r>
            <a:r>
              <a:rPr lang="uk-UA" sz="2400" dirty="0" smtClean="0"/>
              <a:t>Концентрація шкідливих для здоров’я речовин у повітрі перевищує медичні норми в багатьох містах у десятки разів.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716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F7C971F-F23F-49A8-B88E-206CCE763C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330</Words>
  <Application>Microsoft Office PowerPoint</Application>
  <PresentationFormat>Екран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Метро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2013-11-18T20:14:30Z</dcterms:created>
  <dcterms:modified xsi:type="dcterms:W3CDTF">2014-06-03T16:16:37Z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