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354" r:id="rId8"/>
    <p:sldId id="355" r:id="rId9"/>
    <p:sldId id="356" r:id="rId10"/>
    <p:sldId id="357" r:id="rId11"/>
    <p:sldId id="358" r:id="rId12"/>
    <p:sldId id="350" r:id="rId13"/>
    <p:sldId id="351" r:id="rId14"/>
    <p:sldId id="352" r:id="rId15"/>
    <p:sldId id="353" r:id="rId16"/>
    <p:sldId id="359" r:id="rId17"/>
    <p:sldId id="264" r:id="rId18"/>
    <p:sldId id="281" r:id="rId19"/>
    <p:sldId id="282" r:id="rId20"/>
    <p:sldId id="283" r:id="rId21"/>
    <p:sldId id="284" r:id="rId22"/>
    <p:sldId id="285" r:id="rId23"/>
    <p:sldId id="286" r:id="rId24"/>
    <p:sldId id="360" r:id="rId25"/>
    <p:sldId id="287" r:id="rId26"/>
    <p:sldId id="363" r:id="rId27"/>
    <p:sldId id="365" r:id="rId28"/>
    <p:sldId id="366" r:id="rId29"/>
    <p:sldId id="364" r:id="rId30"/>
    <p:sldId id="361" r:id="rId31"/>
    <p:sldId id="362" r:id="rId32"/>
    <p:sldId id="288" r:id="rId33"/>
    <p:sldId id="290" r:id="rId34"/>
    <p:sldId id="370" r:id="rId35"/>
    <p:sldId id="367" r:id="rId36"/>
    <p:sldId id="372" r:id="rId37"/>
    <p:sldId id="369" r:id="rId38"/>
    <p:sldId id="371" r:id="rId39"/>
    <p:sldId id="374" r:id="rId40"/>
    <p:sldId id="373" r:id="rId41"/>
    <p:sldId id="368" r:id="rId42"/>
    <p:sldId id="291" r:id="rId43"/>
    <p:sldId id="377" r:id="rId44"/>
    <p:sldId id="381" r:id="rId45"/>
    <p:sldId id="303" r:id="rId46"/>
    <p:sldId id="376" r:id="rId47"/>
    <p:sldId id="375" r:id="rId48"/>
    <p:sldId id="304" r:id="rId49"/>
    <p:sldId id="378" r:id="rId50"/>
    <p:sldId id="379" r:id="rId51"/>
    <p:sldId id="380" r:id="rId52"/>
    <p:sldId id="305" r:id="rId53"/>
    <p:sldId id="382" r:id="rId54"/>
    <p:sldId id="308" r:id="rId55"/>
    <p:sldId id="383" r:id="rId56"/>
    <p:sldId id="384" r:id="rId57"/>
    <p:sldId id="385" r:id="rId58"/>
    <p:sldId id="386" r:id="rId59"/>
    <p:sldId id="387" r:id="rId60"/>
    <p:sldId id="309" r:id="rId61"/>
    <p:sldId id="389" r:id="rId62"/>
    <p:sldId id="388" r:id="rId63"/>
    <p:sldId id="310" r:id="rId64"/>
    <p:sldId id="390" r:id="rId65"/>
    <p:sldId id="392" r:id="rId66"/>
    <p:sldId id="400" r:id="rId67"/>
    <p:sldId id="391" r:id="rId68"/>
    <p:sldId id="312" r:id="rId69"/>
    <p:sldId id="393" r:id="rId70"/>
    <p:sldId id="394" r:id="rId71"/>
    <p:sldId id="313" r:id="rId72"/>
    <p:sldId id="395" r:id="rId73"/>
    <p:sldId id="396" r:id="rId74"/>
    <p:sldId id="314" r:id="rId75"/>
    <p:sldId id="397" r:id="rId76"/>
    <p:sldId id="398" r:id="rId77"/>
    <p:sldId id="399" r:id="rId78"/>
    <p:sldId id="315" r:id="rId79"/>
    <p:sldId id="293" r:id="rId80"/>
    <p:sldId id="294" r:id="rId81"/>
    <p:sldId id="295" r:id="rId82"/>
    <p:sldId id="296" r:id="rId83"/>
    <p:sldId id="297" r:id="rId84"/>
    <p:sldId id="318" r:id="rId85"/>
    <p:sldId id="340" r:id="rId86"/>
    <p:sldId id="344" r:id="rId87"/>
    <p:sldId id="345" r:id="rId88"/>
    <p:sldId id="346" r:id="rId89"/>
    <p:sldId id="347" r:id="rId90"/>
    <p:sldId id="401" r:id="rId91"/>
    <p:sldId id="402" r:id="rId9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E2FF"/>
    <a:srgbClr val="D9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5" autoAdjust="0"/>
    <p:restoredTop sz="94660"/>
  </p:normalViewPr>
  <p:slideViewPr>
    <p:cSldViewPr>
      <p:cViewPr varScale="1">
        <p:scale>
          <a:sx n="111" d="100"/>
          <a:sy n="111" d="100"/>
        </p:scale>
        <p:origin x="-165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25.02.2015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25.02.2015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25.02.2015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25.02.2015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25.02.2015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25.02.2015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5496" y="116632"/>
            <a:ext cx="9047349" cy="923330"/>
          </a:xfrm>
          <a:prstGeom prst="rect">
            <a:avLst/>
          </a:prstGeom>
          <a:noFill/>
        </p:spPr>
        <p:txBody>
          <a:bodyPr wrap="none" lIns="91440" tIns="45720" rIns="91440" bIns="45720">
            <a:spAutoFit/>
          </a:bodyPr>
          <a:lstStyle/>
          <a:p>
            <a:pPr algn="ctr"/>
            <a:r>
              <a:rPr lang="ru-RU" sz="5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Особливості</a:t>
            </a:r>
            <a:r>
              <a:rPr lang="ru-RU"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ru-RU" sz="5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сучасної</a:t>
            </a:r>
            <a:r>
              <a:rPr lang="ru-RU"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ru-RU" sz="5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екології</a:t>
            </a:r>
            <a:endParaRPr lang="ru-RU"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042076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44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44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5E2FF"/>
        </a:solidFill>
        <a:effectLst/>
      </p:bgPr>
    </p:bg>
    <p:spTree>
      <p:nvGrpSpPr>
        <p:cNvPr id="1" name=""/>
        <p:cNvGrpSpPr/>
        <p:nvPr/>
      </p:nvGrpSpPr>
      <p:grpSpPr>
        <a:xfrm>
          <a:off x="0" y="0"/>
          <a:ext cx="0" cy="0"/>
          <a:chOff x="0" y="0"/>
          <a:chExt cx="0" cy="0"/>
        </a:xfrm>
      </p:grpSpPr>
      <p:pic>
        <p:nvPicPr>
          <p:cNvPr id="3074" name="Picture 2" descr="C:\Users\Alex\Desktop\шевчук\1309810833_7e0eb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568" y="1907442"/>
            <a:ext cx="9684568" cy="53098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260648"/>
            <a:ext cx="8352928" cy="1200329"/>
          </a:xfrm>
          <a:prstGeom prst="rect">
            <a:avLst/>
          </a:prstGeom>
          <a:noFill/>
        </p:spPr>
        <p:txBody>
          <a:bodyPr wrap="square" rtlCol="0">
            <a:spAutoFit/>
          </a:bodyPr>
          <a:lstStyle/>
          <a:p>
            <a:pPr algn="ctr"/>
            <a:r>
              <a:rPr lang="uk-UA" sz="3600" b="1" dirty="0" smtClean="0"/>
              <a:t>Тільки для прокладання залізниць у світі було вирублено більш ніж </a:t>
            </a:r>
            <a:r>
              <a:rPr lang="ru-RU" sz="3600" b="1" dirty="0"/>
              <a:t>57 </a:t>
            </a:r>
            <a:r>
              <a:rPr lang="ru-RU" sz="3600" b="1" dirty="0" smtClean="0"/>
              <a:t>703 га</a:t>
            </a:r>
            <a:endParaRPr lang="ru-RU" sz="3600" b="1" dirty="0"/>
          </a:p>
        </p:txBody>
      </p:sp>
    </p:spTree>
    <p:extLst>
      <p:ext uri="{BB962C8B-B14F-4D97-AF65-F5344CB8AC3E}">
        <p14:creationId xmlns:p14="http://schemas.microsoft.com/office/powerpoint/2010/main" val="2712440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100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777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777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44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448272" y="1700808"/>
            <a:ext cx="4572000" cy="3139321"/>
          </a:xfrm>
          <a:prstGeom prst="rect">
            <a:avLst/>
          </a:prstGeom>
          <a:solidFill>
            <a:schemeClr val="bg1">
              <a:alpha val="80000"/>
            </a:schemeClr>
          </a:solidFill>
        </p:spPr>
        <p:txBody>
          <a:bodyPr>
            <a:spAutoFit/>
          </a:bodyPr>
          <a:lstStyle/>
          <a:p>
            <a:pPr algn="ctr"/>
            <a:r>
              <a:rPr lang="ru-RU" b="1" dirty="0"/>
              <a:t>Глобальною є проблема </a:t>
            </a:r>
            <a:r>
              <a:rPr lang="ru-RU" b="1" dirty="0" err="1"/>
              <a:t>відходів</a:t>
            </a:r>
            <a:r>
              <a:rPr lang="ru-RU" b="1" dirty="0"/>
              <a:t>. </a:t>
            </a:r>
            <a:r>
              <a:rPr lang="ru-RU" b="1" dirty="0" err="1"/>
              <a:t>Відходи</a:t>
            </a:r>
            <a:r>
              <a:rPr lang="ru-RU" b="1" dirty="0"/>
              <a:t> - </a:t>
            </a:r>
            <a:r>
              <a:rPr lang="ru-RU" b="1" dirty="0" err="1"/>
              <a:t>це</a:t>
            </a:r>
            <a:r>
              <a:rPr lang="ru-RU" b="1" dirty="0"/>
              <a:t> пластики, </a:t>
            </a:r>
            <a:r>
              <a:rPr lang="ru-RU" b="1" dirty="0" err="1"/>
              <a:t>що</a:t>
            </a:r>
            <a:r>
              <a:rPr lang="ru-RU" b="1" dirty="0"/>
              <a:t> не </a:t>
            </a:r>
            <a:r>
              <a:rPr lang="ru-RU" b="1" dirty="0" err="1"/>
              <a:t>розкладаються</a:t>
            </a:r>
            <a:r>
              <a:rPr lang="ru-RU" b="1" dirty="0"/>
              <a:t> в </a:t>
            </a:r>
            <a:r>
              <a:rPr lang="ru-RU" b="1" dirty="0" err="1"/>
              <a:t>землі</a:t>
            </a:r>
            <a:r>
              <a:rPr lang="ru-RU" b="1" dirty="0"/>
              <a:t> (в </a:t>
            </a:r>
            <a:r>
              <a:rPr lang="ru-RU" b="1" dirty="0" err="1"/>
              <a:t>воді</a:t>
            </a:r>
            <a:r>
              <a:rPr lang="ru-RU" b="1" dirty="0"/>
              <a:t> </a:t>
            </a:r>
            <a:r>
              <a:rPr lang="ru-RU" b="1" dirty="0" err="1"/>
              <a:t>їх</a:t>
            </a:r>
            <a:r>
              <a:rPr lang="ru-RU" b="1" dirty="0"/>
              <a:t> </a:t>
            </a:r>
            <a:r>
              <a:rPr lang="ru-RU" b="1" dirty="0" err="1"/>
              <a:t>ковтають</a:t>
            </a:r>
            <a:r>
              <a:rPr lang="ru-RU" b="1" dirty="0"/>
              <a:t> </a:t>
            </a:r>
            <a:r>
              <a:rPr lang="ru-RU" b="1" dirty="0" err="1"/>
              <a:t>морські</a:t>
            </a:r>
            <a:r>
              <a:rPr lang="ru-RU" b="1" dirty="0"/>
              <a:t> </a:t>
            </a:r>
            <a:r>
              <a:rPr lang="ru-RU" b="1" dirty="0" err="1"/>
              <a:t>тварини</a:t>
            </a:r>
            <a:r>
              <a:rPr lang="ru-RU" b="1" dirty="0"/>
              <a:t> і </a:t>
            </a:r>
            <a:r>
              <a:rPr lang="ru-RU" b="1" dirty="0" err="1"/>
              <a:t>від</a:t>
            </a:r>
            <a:r>
              <a:rPr lang="ru-RU" b="1" dirty="0"/>
              <a:t> </a:t>
            </a:r>
            <a:r>
              <a:rPr lang="ru-RU" b="1" dirty="0" err="1"/>
              <a:t>цього</a:t>
            </a:r>
            <a:r>
              <a:rPr lang="ru-RU" b="1" dirty="0"/>
              <a:t> гинуть). </a:t>
            </a:r>
            <a:r>
              <a:rPr lang="ru-RU" b="1" dirty="0" err="1"/>
              <a:t>Відходи</a:t>
            </a:r>
            <a:r>
              <a:rPr lang="ru-RU" b="1" dirty="0"/>
              <a:t> - </a:t>
            </a:r>
            <a:r>
              <a:rPr lang="ru-RU" b="1" dirty="0" err="1"/>
              <a:t>це</a:t>
            </a:r>
            <a:r>
              <a:rPr lang="ru-RU" b="1" dirty="0"/>
              <a:t> </a:t>
            </a:r>
            <a:r>
              <a:rPr lang="ru-RU" b="1" dirty="0" err="1"/>
              <a:t>хімікати</a:t>
            </a:r>
            <a:r>
              <a:rPr lang="ru-RU" b="1" dirty="0"/>
              <a:t>, </a:t>
            </a:r>
            <a:r>
              <a:rPr lang="ru-RU" b="1" dirty="0" err="1"/>
              <a:t>що</a:t>
            </a:r>
            <a:r>
              <a:rPr lang="ru-RU" b="1" dirty="0"/>
              <a:t> </a:t>
            </a:r>
            <a:r>
              <a:rPr lang="ru-RU" b="1" dirty="0" err="1"/>
              <a:t>витікають</a:t>
            </a:r>
            <a:r>
              <a:rPr lang="ru-RU" b="1" dirty="0"/>
              <a:t> </a:t>
            </a:r>
            <a:r>
              <a:rPr lang="ru-RU" b="1" dirty="0" err="1"/>
              <a:t>із</a:t>
            </a:r>
            <a:r>
              <a:rPr lang="ru-RU" b="1" dirty="0"/>
              <a:t> </a:t>
            </a:r>
            <a:r>
              <a:rPr lang="ru-RU" b="1" dirty="0" err="1"/>
              <a:t>звалищ</a:t>
            </a:r>
            <a:r>
              <a:rPr lang="ru-RU" b="1" dirty="0"/>
              <a:t> в </a:t>
            </a:r>
            <a:r>
              <a:rPr lang="ru-RU" b="1" dirty="0" err="1"/>
              <a:t>ґрунтові</a:t>
            </a:r>
            <a:r>
              <a:rPr lang="ru-RU" b="1" dirty="0"/>
              <a:t> води. Велика </a:t>
            </a:r>
            <a:r>
              <a:rPr lang="ru-RU" b="1" dirty="0" err="1"/>
              <a:t>тваринницька</a:t>
            </a:r>
            <a:r>
              <a:rPr lang="ru-RU" b="1" dirty="0"/>
              <a:t> ферма </a:t>
            </a:r>
            <a:r>
              <a:rPr lang="ru-RU" b="1" dirty="0" err="1"/>
              <a:t>отруює</a:t>
            </a:r>
            <a:r>
              <a:rPr lang="ru-RU" b="1" dirty="0"/>
              <a:t> воду в </a:t>
            </a:r>
            <a:r>
              <a:rPr lang="ru-RU" b="1" dirty="0" err="1"/>
              <a:t>річці</a:t>
            </a:r>
            <a:r>
              <a:rPr lang="ru-RU" b="1" dirty="0"/>
              <a:t> </a:t>
            </a:r>
            <a:r>
              <a:rPr lang="ru-RU" b="1" dirty="0" err="1"/>
              <a:t>приблизно</a:t>
            </a:r>
            <a:r>
              <a:rPr lang="ru-RU" b="1" dirty="0"/>
              <a:t> так само, як </a:t>
            </a:r>
            <a:r>
              <a:rPr lang="ru-RU" b="1" dirty="0" err="1"/>
              <a:t>місто</a:t>
            </a:r>
            <a:r>
              <a:rPr lang="ru-RU" b="1" dirty="0"/>
              <a:t> </a:t>
            </a:r>
            <a:r>
              <a:rPr lang="ru-RU" b="1" dirty="0" err="1"/>
              <a:t>із</a:t>
            </a:r>
            <a:r>
              <a:rPr lang="ru-RU" b="1" dirty="0"/>
              <a:t> 100-тисячним </a:t>
            </a:r>
            <a:r>
              <a:rPr lang="ru-RU" b="1" dirty="0" err="1"/>
              <a:t>населенням</a:t>
            </a:r>
            <a:r>
              <a:rPr lang="ru-RU" b="1" dirty="0"/>
              <a:t>. </a:t>
            </a:r>
            <a:r>
              <a:rPr lang="ru-RU" b="1" dirty="0" err="1"/>
              <a:t>Відходи</a:t>
            </a:r>
            <a:r>
              <a:rPr lang="ru-RU" b="1" dirty="0"/>
              <a:t> - </a:t>
            </a:r>
            <a:r>
              <a:rPr lang="ru-RU" b="1" dirty="0" err="1"/>
              <a:t>це</a:t>
            </a:r>
            <a:r>
              <a:rPr lang="ru-RU" b="1" dirty="0"/>
              <a:t> і просто </a:t>
            </a:r>
            <a:r>
              <a:rPr lang="ru-RU" b="1" dirty="0" err="1"/>
              <a:t>побутове</a:t>
            </a:r>
            <a:r>
              <a:rPr lang="ru-RU" b="1" dirty="0"/>
              <a:t> </a:t>
            </a:r>
            <a:r>
              <a:rPr lang="ru-RU" b="1" dirty="0" err="1"/>
              <a:t>сміття</a:t>
            </a:r>
            <a:r>
              <a:rPr lang="ru-RU" b="1" dirty="0"/>
              <a:t>. </a:t>
            </a:r>
            <a:r>
              <a:rPr lang="ru-RU" b="1" dirty="0" err="1"/>
              <a:t>Двадцять</a:t>
            </a:r>
            <a:r>
              <a:rPr lang="ru-RU" b="1" dirty="0"/>
              <a:t> </a:t>
            </a:r>
            <a:r>
              <a:rPr lang="ru-RU" b="1" dirty="0" err="1"/>
              <a:t>років</a:t>
            </a:r>
            <a:r>
              <a:rPr lang="ru-RU" b="1" dirty="0"/>
              <a:t> тому </a:t>
            </a:r>
            <a:r>
              <a:rPr lang="ru-RU" b="1" dirty="0" err="1"/>
              <a:t>звільнитися</a:t>
            </a:r>
            <a:r>
              <a:rPr lang="ru-RU" b="1" dirty="0"/>
              <a:t> </a:t>
            </a:r>
            <a:r>
              <a:rPr lang="ru-RU" b="1" dirty="0" err="1"/>
              <a:t>від</a:t>
            </a:r>
            <a:r>
              <a:rPr lang="ru-RU" b="1" dirty="0"/>
              <a:t> </a:t>
            </a:r>
            <a:r>
              <a:rPr lang="ru-RU" b="1" dirty="0" err="1"/>
              <a:t>тонни</a:t>
            </a:r>
            <a:r>
              <a:rPr lang="ru-RU" b="1" dirty="0"/>
              <a:t> </a:t>
            </a:r>
            <a:r>
              <a:rPr lang="ru-RU" b="1" dirty="0" err="1"/>
              <a:t>сміття</a:t>
            </a:r>
            <a:r>
              <a:rPr lang="ru-RU" b="1" dirty="0"/>
              <a:t> </a:t>
            </a:r>
            <a:r>
              <a:rPr lang="ru-RU" b="1" dirty="0" err="1"/>
              <a:t>коштувало</a:t>
            </a:r>
            <a:r>
              <a:rPr lang="ru-RU" b="1" dirty="0"/>
              <a:t> в США 2 </a:t>
            </a:r>
            <a:r>
              <a:rPr lang="ru-RU" b="1" dirty="0" err="1"/>
              <a:t>долари</a:t>
            </a:r>
            <a:r>
              <a:rPr lang="ru-RU" b="1" dirty="0"/>
              <a:t>, зараз - 100.</a:t>
            </a:r>
          </a:p>
        </p:txBody>
      </p:sp>
    </p:spTree>
    <p:extLst>
      <p:ext uri="{BB962C8B-B14F-4D97-AF65-F5344CB8AC3E}">
        <p14:creationId xmlns:p14="http://schemas.microsoft.com/office/powerpoint/2010/main" val="1601992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l="-6000" r="-6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827584" y="260648"/>
            <a:ext cx="7571604" cy="550920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8800" b="1" spc="50" dirty="0" smtClean="0">
                <a:ln w="11430"/>
                <a:solidFill>
                  <a:schemeClr val="tx1">
                    <a:lumMod val="95000"/>
                    <a:lumOff val="5000"/>
                  </a:schemeClr>
                </a:solidFill>
                <a:effectLst>
                  <a:outerShdw blurRad="76200" dist="50800" dir="5400000" algn="tl" rotWithShape="0">
                    <a:srgbClr val="000000">
                      <a:alpha val="65000"/>
                    </a:srgbClr>
                  </a:outerShdw>
                </a:effectLst>
              </a:rPr>
              <a:t>Оцінка сучасної екологічної ситуації у світі</a:t>
            </a:r>
            <a:endParaRPr lang="ru-RU" sz="8800" b="1" cap="none" spc="50" dirty="0">
              <a:ln w="11430"/>
              <a:solidFill>
                <a:schemeClr val="tx1">
                  <a:lumMod val="95000"/>
                  <a:lumOff val="5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01992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368072"/>
            <a:ext cx="9144000" cy="5509200"/>
          </a:xfrm>
          <a:prstGeom prst="rect">
            <a:avLst/>
          </a:prstGeom>
        </p:spPr>
        <p:txBody>
          <a:bodyPr wrap="square">
            <a:spAutoFit/>
          </a:bodyPr>
          <a:lstStyle/>
          <a:p>
            <a:pPr algn="ctr"/>
            <a:r>
              <a:rPr lang="ru-RU" sz="1600" b="1" dirty="0"/>
              <a:t>За глобальною </a:t>
            </a:r>
            <a:r>
              <a:rPr lang="ru-RU" sz="1600" b="1" dirty="0" err="1"/>
              <a:t>оцінкою</a:t>
            </a:r>
            <a:r>
              <a:rPr lang="ru-RU" sz="1600" b="1" dirty="0"/>
              <a:t> </a:t>
            </a:r>
            <a:r>
              <a:rPr lang="ru-RU" sz="1600" b="1" dirty="0" err="1"/>
              <a:t>Міжнародного</a:t>
            </a:r>
            <a:r>
              <a:rPr lang="ru-RU" sz="1600" b="1" dirty="0"/>
              <a:t> фунтового центру (</a:t>
            </a:r>
            <a:r>
              <a:rPr lang="ru-RU" sz="1600" b="1" dirty="0" err="1"/>
              <a:t>Нідерланди</a:t>
            </a:r>
            <a:r>
              <a:rPr lang="ru-RU" sz="1600" b="1" dirty="0"/>
              <a:t>), </a:t>
            </a:r>
            <a:r>
              <a:rPr lang="ru-RU" sz="1600" b="1" dirty="0" err="1"/>
              <a:t>внаслідок</a:t>
            </a:r>
            <a:r>
              <a:rPr lang="ru-RU" sz="1600" b="1" dirty="0"/>
              <a:t> </a:t>
            </a:r>
            <a:r>
              <a:rPr lang="ru-RU" sz="1600" b="1" dirty="0" err="1"/>
              <a:t>антропотехногенної</a:t>
            </a:r>
            <a:r>
              <a:rPr lang="ru-RU" sz="1600" b="1" dirty="0"/>
              <a:t> </a:t>
            </a:r>
            <a:r>
              <a:rPr lang="ru-RU" sz="1600" b="1" dirty="0" err="1"/>
              <a:t>діяльності</a:t>
            </a:r>
            <a:r>
              <a:rPr lang="ru-RU" sz="1600" b="1" dirty="0"/>
              <a:t> </a:t>
            </a:r>
            <a:r>
              <a:rPr lang="ru-RU" sz="1600" b="1" dirty="0" err="1"/>
              <a:t>вже</a:t>
            </a:r>
            <a:r>
              <a:rPr lang="ru-RU" sz="1600" b="1" dirty="0"/>
              <a:t> </a:t>
            </a:r>
            <a:r>
              <a:rPr lang="ru-RU" sz="1600" b="1" dirty="0" err="1"/>
              <a:t>деградовано</a:t>
            </a:r>
            <a:r>
              <a:rPr lang="ru-RU" sz="1600" b="1" dirty="0"/>
              <a:t> </a:t>
            </a:r>
            <a:r>
              <a:rPr lang="ru-RU" sz="1600" b="1" dirty="0" err="1"/>
              <a:t>понад</a:t>
            </a:r>
            <a:r>
              <a:rPr lang="ru-RU" sz="1600" b="1" dirty="0"/>
              <a:t> 15 % </a:t>
            </a:r>
            <a:r>
              <a:rPr lang="ru-RU" sz="1600" b="1" dirty="0" err="1"/>
              <a:t>світового</a:t>
            </a:r>
            <a:r>
              <a:rPr lang="ru-RU" sz="1600" b="1" dirty="0"/>
              <a:t> суходолу. В межах </a:t>
            </a:r>
            <a:r>
              <a:rPr lang="ru-RU" sz="1600" b="1" dirty="0" err="1"/>
              <a:t>цієї</a:t>
            </a:r>
            <a:r>
              <a:rPr lang="ru-RU" sz="1600" b="1" dirty="0"/>
              <a:t> </a:t>
            </a:r>
            <a:r>
              <a:rPr lang="ru-RU" sz="1600" b="1" dirty="0" err="1"/>
              <a:t>площі</a:t>
            </a:r>
            <a:r>
              <a:rPr lang="ru-RU" sz="1600" b="1" dirty="0"/>
              <a:t> </a:t>
            </a:r>
            <a:r>
              <a:rPr lang="ru-RU" sz="1600" b="1" dirty="0" err="1"/>
              <a:t>близько</a:t>
            </a:r>
            <a:r>
              <a:rPr lang="ru-RU" sz="1600" b="1" dirty="0"/>
              <a:t> 6 % земель </a:t>
            </a:r>
            <a:r>
              <a:rPr lang="ru-RU" sz="1600" b="1" dirty="0" err="1"/>
              <a:t>зруйновано</a:t>
            </a:r>
            <a:r>
              <a:rPr lang="ru-RU" sz="1600" b="1" dirty="0"/>
              <a:t> водною </a:t>
            </a:r>
            <a:r>
              <a:rPr lang="ru-RU" sz="1600" b="1" dirty="0" err="1"/>
              <a:t>ерозією</a:t>
            </a:r>
            <a:r>
              <a:rPr lang="ru-RU" sz="1600" b="1" dirty="0"/>
              <a:t>, 28 % — </a:t>
            </a:r>
            <a:r>
              <a:rPr lang="ru-RU" sz="1600" b="1" dirty="0" err="1"/>
              <a:t>вітровою</a:t>
            </a:r>
            <a:r>
              <a:rPr lang="ru-RU" sz="1600" b="1" dirty="0"/>
              <a:t>, </a:t>
            </a:r>
            <a:r>
              <a:rPr lang="ru-RU" sz="1600" b="1" dirty="0" err="1"/>
              <a:t>понад</a:t>
            </a:r>
            <a:r>
              <a:rPr lang="ru-RU" sz="1600" b="1" dirty="0"/>
              <a:t> 12 % — засолено через </a:t>
            </a:r>
            <a:r>
              <a:rPr lang="ru-RU" sz="1600" b="1" dirty="0" err="1"/>
              <a:t>неправильне</a:t>
            </a:r>
            <a:r>
              <a:rPr lang="ru-RU" sz="1600" b="1" dirty="0"/>
              <a:t> </a:t>
            </a:r>
            <a:r>
              <a:rPr lang="ru-RU" sz="1600" b="1" dirty="0" err="1"/>
              <a:t>зрошення</a:t>
            </a:r>
            <a:r>
              <a:rPr lang="ru-RU" sz="1600" b="1" dirty="0"/>
              <a:t>, 5 % — </a:t>
            </a:r>
            <a:r>
              <a:rPr lang="ru-RU" sz="1600" b="1" dirty="0" err="1"/>
              <a:t>виведено</a:t>
            </a:r>
            <a:r>
              <a:rPr lang="ru-RU" sz="1600" b="1" dirty="0"/>
              <a:t> з обороту </a:t>
            </a:r>
            <a:r>
              <a:rPr lang="ru-RU" sz="1600" b="1" dirty="0" err="1"/>
              <a:t>внаслідок</a:t>
            </a:r>
            <a:r>
              <a:rPr lang="ru-RU" sz="1600" b="1" dirty="0"/>
              <a:t> </a:t>
            </a:r>
            <a:r>
              <a:rPr lang="ru-RU" sz="1600" b="1" dirty="0" err="1"/>
              <a:t>надмірного</a:t>
            </a:r>
            <a:r>
              <a:rPr lang="ru-RU" sz="1600" b="1" dirty="0"/>
              <a:t> </a:t>
            </a:r>
            <a:r>
              <a:rPr lang="ru-RU" sz="1600" b="1" dirty="0" err="1"/>
              <a:t>забруднення</a:t>
            </a:r>
            <a:r>
              <a:rPr lang="ru-RU" sz="1600" b="1" dirty="0"/>
              <a:t> </a:t>
            </a:r>
            <a:r>
              <a:rPr lang="ru-RU" sz="1600" b="1" dirty="0" err="1"/>
              <a:t>хімічними</a:t>
            </a:r>
            <a:r>
              <a:rPr lang="ru-RU" sz="1600" b="1" dirty="0"/>
              <a:t> </a:t>
            </a:r>
            <a:r>
              <a:rPr lang="ru-RU" sz="1600" b="1" dirty="0" err="1"/>
              <a:t>речовинами</a:t>
            </a:r>
            <a:r>
              <a:rPr lang="ru-RU" sz="1600" b="1" dirty="0"/>
              <a:t> та </a:t>
            </a:r>
            <a:r>
              <a:rPr lang="ru-RU" sz="1600" b="1" dirty="0" err="1"/>
              <a:t>деструкції</a:t>
            </a:r>
            <a:r>
              <a:rPr lang="ru-RU" sz="1600" b="1" dirty="0"/>
              <a:t> (</a:t>
            </a:r>
            <a:r>
              <a:rPr lang="ru-RU" sz="1600" b="1" dirty="0" err="1"/>
              <a:t>знищення</a:t>
            </a:r>
            <a:r>
              <a:rPr lang="ru-RU" sz="1600" b="1" dirty="0"/>
              <a:t> </a:t>
            </a:r>
            <a:r>
              <a:rPr lang="ru-RU" sz="1600" b="1" dirty="0" err="1"/>
              <a:t>лісів</a:t>
            </a:r>
            <a:r>
              <a:rPr lang="ru-RU" sz="1600" b="1" dirty="0"/>
              <a:t>, </a:t>
            </a:r>
            <a:r>
              <a:rPr lang="ru-RU" sz="1600" b="1" dirty="0" err="1"/>
              <a:t>будівництво</a:t>
            </a:r>
            <a:r>
              <a:rPr lang="ru-RU" sz="1600" b="1" dirty="0"/>
              <a:t> </a:t>
            </a:r>
            <a:r>
              <a:rPr lang="ru-RU" sz="1600" b="1" dirty="0" err="1"/>
              <a:t>тощо</a:t>
            </a:r>
            <a:r>
              <a:rPr lang="ru-RU" sz="1600" b="1" dirty="0"/>
              <a:t>). </a:t>
            </a:r>
            <a:r>
              <a:rPr lang="ru-RU" sz="1600" b="1" dirty="0" err="1"/>
              <a:t>Підраховано</a:t>
            </a:r>
            <a:r>
              <a:rPr lang="ru-RU" sz="1600" b="1" dirty="0"/>
              <a:t>, </a:t>
            </a:r>
            <a:r>
              <a:rPr lang="ru-RU" sz="1600" b="1" dirty="0" err="1"/>
              <a:t>що</a:t>
            </a:r>
            <a:r>
              <a:rPr lang="ru-RU" sz="1600" b="1" dirty="0"/>
              <a:t> </a:t>
            </a:r>
            <a:r>
              <a:rPr lang="ru-RU" sz="1600" b="1" dirty="0" err="1"/>
              <a:t>кожної</a:t>
            </a:r>
            <a:r>
              <a:rPr lang="ru-RU" sz="1600" b="1" dirty="0"/>
              <a:t> </a:t>
            </a:r>
            <a:r>
              <a:rPr lang="ru-RU" sz="1600" b="1" dirty="0" err="1"/>
              <a:t>години</a:t>
            </a:r>
            <a:r>
              <a:rPr lang="ru-RU" sz="1600" b="1" dirty="0"/>
              <a:t> на </a:t>
            </a:r>
            <a:r>
              <a:rPr lang="ru-RU" sz="1600" b="1" dirty="0" err="1"/>
              <a:t>планеті</a:t>
            </a:r>
            <a:r>
              <a:rPr lang="ru-RU" sz="1600" b="1" dirty="0"/>
              <a:t> 1700 </a:t>
            </a:r>
            <a:r>
              <a:rPr lang="ru-RU" sz="1600" b="1" dirty="0" err="1"/>
              <a:t>акрів</a:t>
            </a:r>
            <a:r>
              <a:rPr lang="ru-RU" sz="1600" b="1" dirty="0"/>
              <a:t> </a:t>
            </a:r>
            <a:r>
              <a:rPr lang="ru-RU" sz="1600" b="1" dirty="0" err="1"/>
              <a:t>продуктивних</a:t>
            </a:r>
            <a:r>
              <a:rPr lang="ru-RU" sz="1600" b="1" dirty="0"/>
              <a:t> </a:t>
            </a:r>
            <a:r>
              <a:rPr lang="ru-RU" sz="1600" b="1" dirty="0" err="1"/>
              <a:t>грунтів</a:t>
            </a:r>
            <a:r>
              <a:rPr lang="ru-RU" sz="1600" b="1" dirty="0"/>
              <a:t> </a:t>
            </a:r>
            <a:r>
              <a:rPr lang="ru-RU" sz="1600" b="1" dirty="0" err="1"/>
              <a:t>стають</a:t>
            </a:r>
            <a:r>
              <a:rPr lang="ru-RU" sz="1600" b="1" dirty="0"/>
              <a:t> </a:t>
            </a:r>
            <a:r>
              <a:rPr lang="ru-RU" sz="1600" b="1" dirty="0" err="1"/>
              <a:t>пустелею</a:t>
            </a:r>
            <a:r>
              <a:rPr lang="ru-RU" sz="1600" b="1" dirty="0"/>
              <a:t> через </a:t>
            </a:r>
            <a:r>
              <a:rPr lang="ru-RU" sz="1600" b="1" dirty="0" err="1"/>
              <a:t>нераціональне</a:t>
            </a:r>
            <a:r>
              <a:rPr lang="ru-RU" sz="1600" b="1" dirty="0"/>
              <a:t> </a:t>
            </a:r>
            <a:r>
              <a:rPr lang="ru-RU" sz="1600" b="1" dirty="0" err="1"/>
              <a:t>використання</a:t>
            </a:r>
            <a:r>
              <a:rPr lang="ru-RU" sz="1600" b="1" dirty="0"/>
              <a:t>. </a:t>
            </a:r>
            <a:r>
              <a:rPr lang="ru-RU" sz="1600" b="1" dirty="0" err="1"/>
              <a:t>Дані</a:t>
            </a:r>
            <a:r>
              <a:rPr lang="ru-RU" sz="1600" b="1" dirty="0"/>
              <a:t> ООН </a:t>
            </a:r>
            <a:r>
              <a:rPr lang="ru-RU" sz="1600" b="1" dirty="0" err="1"/>
              <a:t>свідчать</a:t>
            </a:r>
            <a:r>
              <a:rPr lang="ru-RU" sz="1600" b="1" dirty="0"/>
              <a:t>, </a:t>
            </a:r>
            <a:r>
              <a:rPr lang="ru-RU" sz="1600" b="1" dirty="0" err="1"/>
              <a:t>що</a:t>
            </a:r>
            <a:r>
              <a:rPr lang="ru-RU" sz="1600" b="1" dirty="0"/>
              <a:t> </a:t>
            </a:r>
            <a:r>
              <a:rPr lang="ru-RU" sz="1600" b="1" dirty="0" err="1"/>
              <a:t>майже</a:t>
            </a:r>
            <a:r>
              <a:rPr lang="ru-RU" sz="1600" b="1" dirty="0"/>
              <a:t> 900 млн. люду </a:t>
            </a:r>
            <a:r>
              <a:rPr lang="ru-RU" sz="1600" b="1" dirty="0" err="1"/>
              <a:t>нині</a:t>
            </a:r>
            <a:r>
              <a:rPr lang="ru-RU" sz="1600" b="1" dirty="0"/>
              <a:t> </a:t>
            </a:r>
            <a:r>
              <a:rPr lang="ru-RU" sz="1600" b="1" dirty="0" err="1"/>
              <a:t>мешкають</a:t>
            </a:r>
            <a:r>
              <a:rPr lang="ru-RU" sz="1600" b="1" dirty="0"/>
              <a:t> у </a:t>
            </a:r>
            <a:r>
              <a:rPr lang="ru-RU" sz="1600" b="1" dirty="0" err="1"/>
              <a:t>посушливих</a:t>
            </a:r>
            <a:r>
              <a:rPr lang="ru-RU" sz="1600" b="1" dirty="0"/>
              <a:t> </a:t>
            </a:r>
            <a:r>
              <a:rPr lang="ru-RU" sz="1600" b="1" dirty="0" err="1"/>
              <a:t>регіонах</a:t>
            </a:r>
            <a:r>
              <a:rPr lang="ru-RU" sz="1600" b="1" dirty="0"/>
              <a:t> </a:t>
            </a:r>
            <a:r>
              <a:rPr lang="ru-RU" sz="1600" b="1" dirty="0" err="1"/>
              <a:t>нашої</a:t>
            </a:r>
            <a:r>
              <a:rPr lang="ru-RU" sz="1600" b="1" dirty="0"/>
              <a:t> </a:t>
            </a:r>
            <a:r>
              <a:rPr lang="ru-RU" sz="1600" b="1" dirty="0" err="1"/>
              <a:t>планети</a:t>
            </a:r>
            <a:r>
              <a:rPr lang="ru-RU" sz="1600" b="1" dirty="0"/>
              <a:t>, де </a:t>
            </a:r>
            <a:r>
              <a:rPr lang="ru-RU" sz="1600" b="1" dirty="0" err="1"/>
              <a:t>відбуваються</a:t>
            </a:r>
            <a:r>
              <a:rPr lang="ru-RU" sz="1600" b="1" dirty="0"/>
              <a:t> </a:t>
            </a:r>
            <a:r>
              <a:rPr lang="ru-RU" sz="1600" b="1" dirty="0" err="1"/>
              <a:t>процеси</a:t>
            </a:r>
            <a:r>
              <a:rPr lang="ru-RU" sz="1600" b="1" dirty="0"/>
              <a:t> </a:t>
            </a:r>
            <a:r>
              <a:rPr lang="ru-RU" sz="1600" b="1" dirty="0" err="1"/>
              <a:t>інтенсивного</a:t>
            </a:r>
            <a:r>
              <a:rPr lang="ru-RU" sz="1600" b="1" dirty="0"/>
              <a:t> </a:t>
            </a:r>
            <a:r>
              <a:rPr lang="ru-RU" sz="1600" b="1" dirty="0" err="1"/>
              <a:t>опустелювання</a:t>
            </a:r>
            <a:r>
              <a:rPr lang="ru-RU" sz="1600" b="1" dirty="0"/>
              <a:t> та </a:t>
            </a:r>
            <a:r>
              <a:rPr lang="ru-RU" sz="1600" b="1" dirty="0" err="1"/>
              <a:t>виснаження</a:t>
            </a:r>
            <a:r>
              <a:rPr lang="ru-RU" sz="1600" b="1" dirty="0"/>
              <a:t> </a:t>
            </a:r>
            <a:r>
              <a:rPr lang="ru-RU" sz="1600" b="1" dirty="0" err="1"/>
              <a:t>природних</a:t>
            </a:r>
            <a:r>
              <a:rPr lang="ru-RU" sz="1600" b="1" dirty="0"/>
              <a:t> </a:t>
            </a:r>
            <a:r>
              <a:rPr lang="ru-RU" sz="1600" b="1" dirty="0" err="1"/>
              <a:t>ресурсів</a:t>
            </a:r>
            <a:r>
              <a:rPr lang="ru-RU" sz="1600" b="1" dirty="0"/>
              <a:t>. </a:t>
            </a:r>
            <a:r>
              <a:rPr lang="ru-RU" sz="1600" b="1" dirty="0" err="1"/>
              <a:t>Соціально-економічні</a:t>
            </a:r>
            <a:r>
              <a:rPr lang="ru-RU" sz="1600" b="1" dirty="0"/>
              <a:t> й </a:t>
            </a:r>
            <a:r>
              <a:rPr lang="ru-RU" sz="1600" b="1" dirty="0" err="1"/>
              <a:t>екологічні</a:t>
            </a:r>
            <a:r>
              <a:rPr lang="ru-RU" sz="1600" b="1" dirty="0"/>
              <a:t> </a:t>
            </a:r>
            <a:r>
              <a:rPr lang="ru-RU" sz="1600" b="1" dirty="0" err="1"/>
              <a:t>втрати</a:t>
            </a:r>
            <a:r>
              <a:rPr lang="ru-RU" sz="1600" b="1" dirty="0"/>
              <a:t> при </a:t>
            </a:r>
            <a:r>
              <a:rPr lang="ru-RU" sz="1600" b="1" dirty="0" err="1"/>
              <a:t>цьому</a:t>
            </a:r>
            <a:r>
              <a:rPr lang="ru-RU" sz="1600" b="1" dirty="0"/>
              <a:t> </a:t>
            </a:r>
            <a:r>
              <a:rPr lang="ru-RU" sz="1600" b="1" dirty="0" err="1"/>
              <a:t>оцінюються</a:t>
            </a:r>
            <a:r>
              <a:rPr lang="ru-RU" sz="1600" b="1" dirty="0"/>
              <a:t> в 40 млрд. дол.: </a:t>
            </a:r>
            <a:r>
              <a:rPr lang="ru-RU" sz="1600" b="1" dirty="0" err="1"/>
              <a:t>зокрема</a:t>
            </a:r>
            <a:r>
              <a:rPr lang="ru-RU" sz="1600" b="1" dirty="0"/>
              <a:t> для </a:t>
            </a:r>
            <a:r>
              <a:rPr lang="ru-RU" sz="1600" b="1" dirty="0" err="1"/>
              <a:t>країн</a:t>
            </a:r>
            <a:r>
              <a:rPr lang="ru-RU" sz="1600" b="1" dirty="0"/>
              <a:t> </a:t>
            </a:r>
            <a:r>
              <a:rPr lang="ru-RU" sz="1600" b="1" dirty="0" err="1"/>
              <a:t>Азії</a:t>
            </a:r>
            <a:r>
              <a:rPr lang="ru-RU" sz="1600" b="1" dirty="0"/>
              <a:t> — 21 млрд, Африки — 9 млрд, </a:t>
            </a:r>
            <a:r>
              <a:rPr lang="ru-RU" sz="1600" b="1" dirty="0" err="1"/>
              <a:t>Північної</a:t>
            </a:r>
            <a:r>
              <a:rPr lang="ru-RU" sz="1600" b="1" dirty="0"/>
              <a:t> Америки та </a:t>
            </a:r>
            <a:r>
              <a:rPr lang="ru-RU" sz="1600" b="1" dirty="0" err="1"/>
              <a:t>Авсфалії</a:t>
            </a:r>
            <a:r>
              <a:rPr lang="ru-RU" sz="1600" b="1" dirty="0"/>
              <a:t> — по З млрд, </a:t>
            </a:r>
            <a:r>
              <a:rPr lang="ru-RU" sz="1600" b="1" dirty="0" err="1"/>
              <a:t>Європи</a:t>
            </a:r>
            <a:r>
              <a:rPr lang="ru-RU" sz="1600" b="1" dirty="0"/>
              <a:t> — 1 млрд дол. </a:t>
            </a:r>
            <a:r>
              <a:rPr lang="ru-RU" sz="1600" b="1" dirty="0" err="1"/>
              <a:t>Приблизно</a:t>
            </a:r>
            <a:r>
              <a:rPr lang="ru-RU" sz="1600" b="1" dirty="0"/>
              <a:t> 100 </a:t>
            </a:r>
            <a:r>
              <a:rPr lang="ru-RU" sz="1600" b="1" dirty="0" err="1"/>
              <a:t>країн</a:t>
            </a:r>
            <a:r>
              <a:rPr lang="ru-RU" sz="1600" b="1" dirty="0"/>
              <a:t> </a:t>
            </a:r>
            <a:r>
              <a:rPr lang="ru-RU" sz="1600" b="1" dirty="0" err="1"/>
              <a:t>зазнають</a:t>
            </a:r>
            <a:r>
              <a:rPr lang="ru-RU" sz="1600" b="1" dirty="0"/>
              <a:t> негативного </a:t>
            </a:r>
            <a:r>
              <a:rPr lang="ru-RU" sz="1600" b="1" dirty="0" err="1"/>
              <a:t>впливу</a:t>
            </a:r>
            <a:r>
              <a:rPr lang="ru-RU" sz="1600" b="1" dirty="0"/>
              <a:t> </a:t>
            </a:r>
            <a:r>
              <a:rPr lang="ru-RU" sz="1600" b="1" dirty="0" err="1"/>
              <a:t>опустелювання</a:t>
            </a:r>
            <a:r>
              <a:rPr lang="ru-RU" sz="1600" b="1" dirty="0"/>
              <a:t>, </a:t>
            </a:r>
            <a:r>
              <a:rPr lang="ru-RU" sz="1600" b="1" dirty="0" err="1"/>
              <a:t>причому</a:t>
            </a:r>
            <a:r>
              <a:rPr lang="ru-RU" sz="1600" b="1" dirty="0"/>
              <a:t> 81 з них належать до </a:t>
            </a:r>
            <a:r>
              <a:rPr lang="ru-RU" sz="1600" b="1" dirty="0" err="1"/>
              <a:t>слаборозвинутих</a:t>
            </a:r>
            <a:r>
              <a:rPr lang="ru-RU" sz="1600" b="1" dirty="0"/>
              <a:t>, де </a:t>
            </a:r>
            <a:r>
              <a:rPr lang="ru-RU" sz="1600" b="1" dirty="0" err="1"/>
              <a:t>населення</a:t>
            </a:r>
            <a:r>
              <a:rPr lang="ru-RU" sz="1600" b="1" dirty="0"/>
              <a:t> </a:t>
            </a:r>
            <a:r>
              <a:rPr lang="ru-RU" sz="1600" b="1" dirty="0" err="1"/>
              <a:t>потерпає</a:t>
            </a:r>
            <a:r>
              <a:rPr lang="ru-RU" sz="1600" b="1" dirty="0"/>
              <a:t> </a:t>
            </a:r>
            <a:r>
              <a:rPr lang="ru-RU" sz="1600" b="1" dirty="0" err="1"/>
              <a:t>ще</a:t>
            </a:r>
            <a:r>
              <a:rPr lang="ru-RU" sz="1600" b="1" dirty="0"/>
              <a:t> й </a:t>
            </a:r>
            <a:r>
              <a:rPr lang="ru-RU" sz="1600" b="1" dirty="0" err="1"/>
              <a:t>від</a:t>
            </a:r>
            <a:r>
              <a:rPr lang="ru-RU" sz="1600" b="1" dirty="0"/>
              <a:t> </a:t>
            </a:r>
            <a:r>
              <a:rPr lang="ru-RU" sz="1600" b="1" dirty="0" err="1"/>
              <a:t>злиднів</a:t>
            </a:r>
            <a:r>
              <a:rPr lang="ru-RU" sz="1600" b="1" dirty="0"/>
              <a:t>, хвороб, голоду </a:t>
            </a:r>
            <a:r>
              <a:rPr lang="ru-RU" sz="1600" b="1" dirty="0" err="1"/>
              <a:t>тощо</a:t>
            </a:r>
            <a:r>
              <a:rPr lang="ru-RU" sz="1600" b="1" dirty="0"/>
              <a:t>. </a:t>
            </a:r>
            <a:r>
              <a:rPr lang="ru-RU" sz="1600" b="1" dirty="0" err="1"/>
              <a:t>Отже</a:t>
            </a:r>
            <a:r>
              <a:rPr lang="ru-RU" sz="1600" b="1" dirty="0"/>
              <a:t>, </a:t>
            </a:r>
            <a:r>
              <a:rPr lang="ru-RU" sz="1600" b="1" dirty="0" err="1"/>
              <a:t>екологічні</a:t>
            </a:r>
            <a:r>
              <a:rPr lang="ru-RU" sz="1600" b="1" dirty="0"/>
              <a:t> </a:t>
            </a:r>
            <a:r>
              <a:rPr lang="ru-RU" sz="1600" b="1" dirty="0" err="1"/>
              <a:t>проблеми</a:t>
            </a:r>
            <a:r>
              <a:rPr lang="ru-RU" sz="1600" b="1" dirty="0"/>
              <a:t> в </a:t>
            </a:r>
            <a:r>
              <a:rPr lang="ru-RU" sz="1600" b="1" dirty="0" err="1"/>
              <a:t>зазначених</a:t>
            </a:r>
            <a:r>
              <a:rPr lang="ru-RU" sz="1600" b="1" dirty="0"/>
              <a:t> </a:t>
            </a:r>
            <a:r>
              <a:rPr lang="ru-RU" sz="1600" b="1" dirty="0" err="1"/>
              <a:t>країнах</a:t>
            </a:r>
            <a:r>
              <a:rPr lang="ru-RU" sz="1600" b="1" dirty="0"/>
              <a:t> </a:t>
            </a:r>
            <a:r>
              <a:rPr lang="ru-RU" sz="1600" b="1" dirty="0" err="1"/>
              <a:t>тісно</a:t>
            </a:r>
            <a:r>
              <a:rPr lang="ru-RU" sz="1600" b="1" dirty="0"/>
              <a:t> </a:t>
            </a:r>
            <a:r>
              <a:rPr lang="ru-RU" sz="1600" b="1" dirty="0" err="1"/>
              <a:t>пов'язані</a:t>
            </a:r>
            <a:r>
              <a:rPr lang="ru-RU" sz="1600" b="1" dirty="0"/>
              <a:t> з </a:t>
            </a:r>
            <a:r>
              <a:rPr lang="ru-RU" sz="1600" b="1" dirty="0" err="1"/>
              <a:t>соціально-економічними</a:t>
            </a:r>
            <a:r>
              <a:rPr lang="ru-RU" sz="1600" b="1" dirty="0"/>
              <a:t>. </a:t>
            </a:r>
            <a:br>
              <a:rPr lang="ru-RU" sz="1600" b="1" dirty="0"/>
            </a:br>
            <a:r>
              <a:rPr lang="ru-RU" sz="1600" b="1" dirty="0" err="1"/>
              <a:t>Близько</a:t>
            </a:r>
            <a:r>
              <a:rPr lang="ru-RU" sz="1600" b="1" dirty="0"/>
              <a:t> 250 млн </a:t>
            </a:r>
            <a:r>
              <a:rPr lang="ru-RU" sz="1600" b="1" dirty="0" err="1"/>
              <a:t>осіб</a:t>
            </a:r>
            <a:r>
              <a:rPr lang="ru-RU" sz="1600" b="1" dirty="0"/>
              <a:t> у </a:t>
            </a:r>
            <a:r>
              <a:rPr lang="ru-RU" sz="1600" b="1" dirty="0" err="1"/>
              <a:t>багатьох</a:t>
            </a:r>
            <a:r>
              <a:rPr lang="ru-RU" sz="1600" b="1" dirty="0"/>
              <a:t> державах </a:t>
            </a:r>
            <a:r>
              <a:rPr lang="ru-RU" sz="1600" b="1" dirty="0" err="1"/>
              <a:t>світу</a:t>
            </a:r>
            <a:r>
              <a:rPr lang="ru-RU" sz="1600" b="1" dirty="0"/>
              <a:t> </a:t>
            </a:r>
            <a:r>
              <a:rPr lang="ru-RU" sz="1600" b="1" dirty="0" err="1"/>
              <a:t>споживають</a:t>
            </a:r>
            <a:r>
              <a:rPr lang="ru-RU" sz="1600" b="1" dirty="0"/>
              <a:t> </a:t>
            </a:r>
            <a:r>
              <a:rPr lang="ru-RU" sz="1600" b="1" dirty="0" err="1"/>
              <a:t>неякісну</a:t>
            </a:r>
            <a:r>
              <a:rPr lang="ru-RU" sz="1600" b="1" dirty="0"/>
              <a:t> </a:t>
            </a:r>
            <a:r>
              <a:rPr lang="ru-RU" sz="1600" b="1" dirty="0" err="1"/>
              <a:t>питну</a:t>
            </a:r>
            <a:r>
              <a:rPr lang="ru-RU" sz="1600" b="1" dirty="0"/>
              <a:t> воду. За </a:t>
            </a:r>
            <a:r>
              <a:rPr lang="ru-RU" sz="1600" b="1" dirty="0" err="1"/>
              <a:t>матеріалами</a:t>
            </a:r>
            <a:r>
              <a:rPr lang="ru-RU" sz="1600" b="1" dirty="0"/>
              <a:t> ВООЗ, </a:t>
            </a:r>
            <a:r>
              <a:rPr lang="ru-RU" sz="1600" b="1" dirty="0" err="1"/>
              <a:t>унаслідок</a:t>
            </a:r>
            <a:r>
              <a:rPr lang="ru-RU" sz="1600" b="1" dirty="0"/>
              <a:t> того, </a:t>
            </a:r>
            <a:r>
              <a:rPr lang="ru-RU" sz="1600" b="1" dirty="0" err="1"/>
              <a:t>що</a:t>
            </a:r>
            <a:r>
              <a:rPr lang="ru-RU" sz="1600" b="1" dirty="0"/>
              <a:t> </a:t>
            </a:r>
            <a:r>
              <a:rPr lang="ru-RU" sz="1600" b="1" dirty="0" err="1"/>
              <a:t>населення</a:t>
            </a:r>
            <a:r>
              <a:rPr lang="ru-RU" sz="1600" b="1" dirty="0"/>
              <a:t> 75 </a:t>
            </a:r>
            <a:r>
              <a:rPr lang="ru-RU" sz="1600" b="1" dirty="0" err="1"/>
              <a:t>країн</a:t>
            </a:r>
            <a:r>
              <a:rPr lang="ru-RU" sz="1600" b="1" dirty="0"/>
              <a:t> </a:t>
            </a:r>
            <a:r>
              <a:rPr lang="ru-RU" sz="1600" b="1" dirty="0" err="1"/>
              <a:t>світу</a:t>
            </a:r>
            <a:r>
              <a:rPr lang="ru-RU" sz="1600" b="1" dirty="0"/>
              <a:t> </a:t>
            </a:r>
            <a:r>
              <a:rPr lang="ru-RU" sz="1600" b="1" dirty="0" err="1"/>
              <a:t>змушене</a:t>
            </a:r>
            <a:r>
              <a:rPr lang="ru-RU" sz="1600" b="1" dirty="0"/>
              <a:t> </a:t>
            </a:r>
            <a:r>
              <a:rPr lang="ru-RU" sz="1600" b="1" dirty="0" err="1"/>
              <a:t>користуватися</a:t>
            </a:r>
            <a:r>
              <a:rPr lang="ru-RU" sz="1600" b="1" dirty="0"/>
              <a:t> </a:t>
            </a:r>
            <a:r>
              <a:rPr lang="ru-RU" sz="1600" b="1" dirty="0" err="1"/>
              <a:t>надто</a:t>
            </a:r>
            <a:r>
              <a:rPr lang="ru-RU" sz="1600" b="1" dirty="0"/>
              <a:t> </a:t>
            </a:r>
            <a:r>
              <a:rPr lang="ru-RU" sz="1600" b="1" dirty="0" err="1"/>
              <a:t>забрудненою</a:t>
            </a:r>
            <a:r>
              <a:rPr lang="ru-RU" sz="1600" b="1" dirty="0"/>
              <a:t> водою, </a:t>
            </a:r>
            <a:r>
              <a:rPr lang="ru-RU" sz="1600" b="1" dirty="0" err="1"/>
              <a:t>щорічно</a:t>
            </a:r>
            <a:r>
              <a:rPr lang="ru-RU" sz="1600" b="1" dirty="0"/>
              <a:t> </a:t>
            </a:r>
            <a:r>
              <a:rPr lang="ru-RU" sz="1600" b="1" dirty="0" err="1"/>
              <a:t>хворіє</a:t>
            </a:r>
            <a:r>
              <a:rPr lang="ru-RU" sz="1600" b="1" dirty="0"/>
              <a:t> </a:t>
            </a:r>
            <a:r>
              <a:rPr lang="ru-RU" sz="1600" b="1" dirty="0" err="1"/>
              <a:t>понад</a:t>
            </a:r>
            <a:r>
              <a:rPr lang="ru-RU" sz="1600" b="1" dirty="0"/>
              <a:t> 500 млн людей. </a:t>
            </a:r>
            <a:r>
              <a:rPr lang="ru-RU" sz="1600" b="1" dirty="0" err="1"/>
              <a:t>Водночас</a:t>
            </a:r>
            <a:r>
              <a:rPr lang="ru-RU" sz="1600" b="1" dirty="0"/>
              <a:t> до </a:t>
            </a:r>
            <a:r>
              <a:rPr lang="ru-RU" sz="1600" b="1" dirty="0" err="1"/>
              <a:t>природних</a:t>
            </a:r>
            <a:r>
              <a:rPr lang="ru-RU" sz="1600" b="1" dirty="0"/>
              <a:t> </a:t>
            </a:r>
            <a:r>
              <a:rPr lang="ru-RU" sz="1600" b="1" dirty="0" err="1"/>
              <a:t>водойм</a:t>
            </a:r>
            <a:r>
              <a:rPr lang="ru-RU" sz="1600" b="1" dirty="0"/>
              <a:t> </a:t>
            </a:r>
            <a:r>
              <a:rPr lang="ru-RU" sz="1600" b="1" dirty="0" err="1"/>
              <a:t>щорічно</a:t>
            </a:r>
            <a:r>
              <a:rPr lang="ru-RU" sz="1600" b="1" dirty="0"/>
              <a:t> </a:t>
            </a:r>
            <a:r>
              <a:rPr lang="ru-RU" sz="1600" b="1" dirty="0" err="1"/>
              <a:t>надходить</a:t>
            </a:r>
            <a:r>
              <a:rPr lang="ru-RU" sz="1600" b="1" dirty="0"/>
              <a:t> </a:t>
            </a:r>
            <a:r>
              <a:rPr lang="ru-RU" sz="1600" b="1" dirty="0" err="1"/>
              <a:t>майже</a:t>
            </a:r>
            <a:r>
              <a:rPr lang="ru-RU" sz="1600" b="1" dirty="0"/>
              <a:t> 500 млрд т </a:t>
            </a:r>
            <a:r>
              <a:rPr lang="ru-RU" sz="1600" b="1" dirty="0" err="1"/>
              <a:t>промислових</a:t>
            </a:r>
            <a:r>
              <a:rPr lang="ru-RU" sz="1600" b="1" dirty="0"/>
              <a:t> і </a:t>
            </a:r>
            <a:r>
              <a:rPr lang="ru-RU" sz="1600" b="1" dirty="0" err="1"/>
              <a:t>побутових</a:t>
            </a:r>
            <a:r>
              <a:rPr lang="ru-RU" sz="1600" b="1" dirty="0"/>
              <a:t> </a:t>
            </a:r>
            <a:r>
              <a:rPr lang="ru-RU" sz="1600" b="1" dirty="0" err="1"/>
              <a:t>стоків</a:t>
            </a:r>
            <a:r>
              <a:rPr lang="ru-RU" sz="1600" b="1" dirty="0"/>
              <a:t>, </a:t>
            </a:r>
            <a:r>
              <a:rPr lang="ru-RU" sz="1600" b="1" dirty="0" err="1"/>
              <a:t>декілька</a:t>
            </a:r>
            <a:r>
              <a:rPr lang="ru-RU" sz="1600" b="1" dirty="0"/>
              <a:t> </a:t>
            </a:r>
            <a:r>
              <a:rPr lang="ru-RU" sz="1600" b="1" dirty="0" err="1"/>
              <a:t>мільйонів</a:t>
            </a:r>
            <a:r>
              <a:rPr lang="ru-RU" sz="1600" b="1" dirty="0"/>
              <a:t> тонн </a:t>
            </a:r>
            <a:r>
              <a:rPr lang="ru-RU" sz="1600" b="1" dirty="0" err="1"/>
              <a:t>нафти</a:t>
            </a:r>
            <a:r>
              <a:rPr lang="ru-RU" sz="1600" b="1" dirty="0"/>
              <a:t>. </a:t>
            </a:r>
            <a:r>
              <a:rPr lang="ru-RU" sz="1600" b="1" dirty="0" err="1"/>
              <a:t>Нагадаємо</a:t>
            </a:r>
            <a:r>
              <a:rPr lang="ru-RU" sz="1600" b="1" dirty="0"/>
              <a:t>, </a:t>
            </a:r>
            <a:r>
              <a:rPr lang="ru-RU" sz="1600" b="1" dirty="0" err="1"/>
              <a:t>що</a:t>
            </a:r>
            <a:r>
              <a:rPr lang="ru-RU" sz="1600" b="1" dirty="0"/>
              <a:t> одного </a:t>
            </a:r>
            <a:r>
              <a:rPr lang="ru-RU" sz="1600" b="1" dirty="0" err="1"/>
              <a:t>ліфа</a:t>
            </a:r>
            <a:r>
              <a:rPr lang="ru-RU" sz="1600" b="1" dirty="0"/>
              <a:t> </a:t>
            </a:r>
            <a:r>
              <a:rPr lang="ru-RU" sz="1600" b="1" dirty="0" err="1"/>
              <a:t>нафти</a:t>
            </a:r>
            <a:r>
              <a:rPr lang="ru-RU" sz="1600" b="1" dirty="0"/>
              <a:t> </a:t>
            </a:r>
            <a:r>
              <a:rPr lang="ru-RU" sz="1600" b="1" dirty="0" err="1"/>
              <a:t>достатньо</a:t>
            </a:r>
            <a:r>
              <a:rPr lang="ru-RU" sz="1600" b="1" dirty="0"/>
              <a:t>, </a:t>
            </a:r>
            <a:r>
              <a:rPr lang="ru-RU" sz="1600" b="1" dirty="0" err="1"/>
              <a:t>щоб</a:t>
            </a:r>
            <a:r>
              <a:rPr lang="ru-RU" sz="1600" b="1" dirty="0"/>
              <a:t> </a:t>
            </a:r>
            <a:r>
              <a:rPr lang="ru-RU" sz="1600" b="1" dirty="0" err="1"/>
              <a:t>зробити</a:t>
            </a:r>
            <a:r>
              <a:rPr lang="ru-RU" sz="1600" b="1" dirty="0"/>
              <a:t> </a:t>
            </a:r>
            <a:r>
              <a:rPr lang="ru-RU" sz="1600" b="1" dirty="0" err="1"/>
              <a:t>непридатним</a:t>
            </a:r>
            <a:r>
              <a:rPr lang="ru-RU" sz="1600" b="1" dirty="0"/>
              <a:t> для </a:t>
            </a:r>
            <a:r>
              <a:rPr lang="ru-RU" sz="1600" b="1" dirty="0" err="1"/>
              <a:t>вживання</a:t>
            </a:r>
            <a:r>
              <a:rPr lang="ru-RU" sz="1600" b="1" dirty="0"/>
              <a:t> (</a:t>
            </a:r>
            <a:r>
              <a:rPr lang="ru-RU" sz="1600" b="1" dirty="0" err="1"/>
              <a:t>пиття</a:t>
            </a:r>
            <a:r>
              <a:rPr lang="ru-RU" sz="1600" b="1" dirty="0"/>
              <a:t>, </a:t>
            </a:r>
            <a:r>
              <a:rPr lang="ru-RU" sz="1600" b="1" dirty="0" err="1"/>
              <a:t>зрошення</a:t>
            </a:r>
            <a:r>
              <a:rPr lang="ru-RU" sz="1600" b="1" dirty="0"/>
              <a:t>, </a:t>
            </a:r>
            <a:r>
              <a:rPr lang="ru-RU" sz="1600" b="1" dirty="0" err="1"/>
              <a:t>технічних</a:t>
            </a:r>
            <a:r>
              <a:rPr lang="ru-RU" sz="1600" b="1" dirty="0"/>
              <a:t> потреб) </a:t>
            </a:r>
            <a:r>
              <a:rPr lang="ru-RU" sz="1600" b="1" dirty="0" err="1"/>
              <a:t>мільйон</a:t>
            </a:r>
            <a:r>
              <a:rPr lang="ru-RU" sz="1600" b="1" dirty="0"/>
              <a:t> </a:t>
            </a:r>
            <a:r>
              <a:rPr lang="ru-RU" sz="1600" b="1" dirty="0" err="1"/>
              <a:t>ліфів</a:t>
            </a:r>
            <a:r>
              <a:rPr lang="ru-RU" sz="1600" b="1" dirty="0"/>
              <a:t> води. Моря та </a:t>
            </a:r>
            <a:r>
              <a:rPr lang="ru-RU" sz="1600" b="1" dirty="0" err="1"/>
              <a:t>океани</a:t>
            </a:r>
            <a:r>
              <a:rPr lang="ru-RU" sz="1600" b="1" dirty="0"/>
              <a:t>, </a:t>
            </a:r>
            <a:r>
              <a:rPr lang="ru-RU" sz="1600" b="1" dirty="0" err="1"/>
              <a:t>прісні</a:t>
            </a:r>
            <a:r>
              <a:rPr lang="ru-RU" sz="1600" b="1" dirty="0"/>
              <a:t> </a:t>
            </a:r>
            <a:r>
              <a:rPr lang="ru-RU" sz="1600" b="1" dirty="0" err="1"/>
              <a:t>водойми</a:t>
            </a:r>
            <a:r>
              <a:rPr lang="ru-RU" sz="1600" b="1" dirty="0"/>
              <a:t>, </a:t>
            </a:r>
            <a:r>
              <a:rPr lang="ru-RU" sz="1600" b="1" dirty="0" err="1"/>
              <a:t>яким</a:t>
            </a:r>
            <a:r>
              <a:rPr lang="ru-RU" sz="1600" b="1" dirty="0"/>
              <a:t> </a:t>
            </a:r>
            <a:r>
              <a:rPr lang="ru-RU" sz="1600" b="1" dirty="0" err="1"/>
              <a:t>людство</a:t>
            </a:r>
            <a:r>
              <a:rPr lang="ru-RU" sz="1600" b="1" dirty="0"/>
              <a:t> </a:t>
            </a:r>
            <a:r>
              <a:rPr lang="ru-RU" sz="1600" b="1" dirty="0" err="1"/>
              <a:t>зобов'язане</a:t>
            </a:r>
            <a:r>
              <a:rPr lang="ru-RU" sz="1600" b="1" dirty="0"/>
              <a:t> водою, теплом, </a:t>
            </a:r>
            <a:r>
              <a:rPr lang="ru-RU" sz="1600" b="1" dirty="0" err="1"/>
              <a:t>відпочинком</a:t>
            </a:r>
            <a:r>
              <a:rPr lang="ru-RU" sz="1600" b="1" dirty="0"/>
              <a:t>, киснем, </a:t>
            </a:r>
            <a:r>
              <a:rPr lang="ru-RU" sz="1600" b="1" dirty="0" err="1"/>
              <a:t>харчуванням</a:t>
            </a:r>
            <a:r>
              <a:rPr lang="ru-RU" sz="1600" b="1" dirty="0"/>
              <a:t>, </a:t>
            </a:r>
            <a:r>
              <a:rPr lang="ru-RU" sz="1600" b="1" dirty="0" err="1"/>
              <a:t>перетворюються</a:t>
            </a:r>
            <a:r>
              <a:rPr lang="ru-RU" sz="1600" b="1" dirty="0"/>
              <a:t> на </a:t>
            </a:r>
            <a:r>
              <a:rPr lang="ru-RU" sz="1600" b="1" dirty="0" err="1"/>
              <a:t>величезні</a:t>
            </a:r>
            <a:r>
              <a:rPr lang="ru-RU" sz="1600" b="1" dirty="0"/>
              <a:t> «</a:t>
            </a:r>
            <a:r>
              <a:rPr lang="ru-RU" sz="1600" b="1" dirty="0" err="1"/>
              <a:t>сміттєзбірники</a:t>
            </a:r>
            <a:r>
              <a:rPr lang="ru-RU" sz="1600" b="1" dirty="0"/>
              <a:t> </a:t>
            </a:r>
            <a:r>
              <a:rPr lang="ru-RU" sz="1600" b="1" dirty="0" err="1"/>
              <a:t>сучасності</a:t>
            </a:r>
            <a:r>
              <a:rPr lang="ru-RU" sz="1600" b="1" dirty="0"/>
              <a:t>». </a:t>
            </a:r>
            <a:r>
              <a:rPr lang="ru-RU" sz="1600" b="1" dirty="0" err="1"/>
              <a:t>Загалом</a:t>
            </a:r>
            <a:r>
              <a:rPr lang="ru-RU" sz="1600" b="1" dirty="0"/>
              <a:t> </a:t>
            </a:r>
            <a:r>
              <a:rPr lang="ru-RU" sz="1600" b="1" dirty="0" err="1"/>
              <a:t>внесок</a:t>
            </a:r>
            <a:r>
              <a:rPr lang="ru-RU" sz="1600" b="1" dirty="0"/>
              <a:t> </a:t>
            </a:r>
            <a:r>
              <a:rPr lang="ru-RU" sz="1600" b="1" dirty="0" err="1"/>
              <a:t>екологічного</a:t>
            </a:r>
            <a:r>
              <a:rPr lang="ru-RU" sz="1600" b="1" dirty="0"/>
              <a:t> </a:t>
            </a:r>
            <a:r>
              <a:rPr lang="ru-RU" sz="1600" b="1" dirty="0" err="1"/>
              <a:t>чинника</a:t>
            </a:r>
            <a:r>
              <a:rPr lang="ru-RU" sz="1600" b="1" dirty="0"/>
              <a:t> </a:t>
            </a:r>
            <a:r>
              <a:rPr lang="ru-RU" sz="1600" b="1" dirty="0" err="1"/>
              <a:t>серед</a:t>
            </a:r>
            <a:r>
              <a:rPr lang="ru-RU" sz="1600" b="1" dirty="0"/>
              <a:t> </a:t>
            </a:r>
            <a:r>
              <a:rPr lang="ru-RU" sz="1600" b="1" dirty="0" err="1"/>
              <a:t>інших</a:t>
            </a:r>
            <a:r>
              <a:rPr lang="ru-RU" sz="1600" b="1" dirty="0"/>
              <a:t> у </a:t>
            </a:r>
            <a:r>
              <a:rPr lang="ru-RU" sz="1600" b="1" dirty="0" err="1"/>
              <a:t>погіршення</a:t>
            </a:r>
            <a:r>
              <a:rPr lang="ru-RU" sz="1600" b="1" dirty="0"/>
              <a:t> </a:t>
            </a:r>
            <a:r>
              <a:rPr lang="ru-RU" sz="1600" b="1" dirty="0" err="1"/>
              <a:t>здоров'я</a:t>
            </a:r>
            <a:r>
              <a:rPr lang="ru-RU" sz="1600" b="1" dirty="0"/>
              <a:t> людей </a:t>
            </a:r>
            <a:r>
              <a:rPr lang="ru-RU" sz="1600" b="1" dirty="0" err="1"/>
              <a:t>оцінюється</a:t>
            </a:r>
            <a:r>
              <a:rPr lang="ru-RU" sz="1600" b="1" dirty="0"/>
              <a:t> у 30—40 %, а </a:t>
            </a:r>
            <a:r>
              <a:rPr lang="ru-RU" sz="1600" b="1" dirty="0" err="1"/>
              <a:t>стосовно</a:t>
            </a:r>
            <a:r>
              <a:rPr lang="ru-RU" sz="1600" b="1" dirty="0"/>
              <a:t> </a:t>
            </a:r>
            <a:r>
              <a:rPr lang="ru-RU" sz="1600" b="1" dirty="0" err="1"/>
              <a:t>онкологічних</a:t>
            </a:r>
            <a:r>
              <a:rPr lang="ru-RU" sz="1600" b="1" dirty="0"/>
              <a:t> </a:t>
            </a:r>
            <a:r>
              <a:rPr lang="ru-RU" sz="1600" b="1" dirty="0" err="1"/>
              <a:t>захворювань</a:t>
            </a:r>
            <a:r>
              <a:rPr lang="ru-RU" sz="1600" b="1" dirty="0"/>
              <a:t> — у </a:t>
            </a:r>
            <a:r>
              <a:rPr lang="ru-RU" sz="1600" b="1" dirty="0" err="1"/>
              <a:t>понад</a:t>
            </a:r>
            <a:r>
              <a:rPr lang="ru-RU" sz="1600" b="1" dirty="0"/>
              <a:t> 50 %. </a:t>
            </a:r>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971600" y="2852936"/>
            <a:ext cx="7272808" cy="1200329"/>
          </a:xfrm>
          <a:prstGeom prst="rect">
            <a:avLst/>
          </a:prstGeom>
        </p:spPr>
        <p:txBody>
          <a:bodyPr wrap="square">
            <a:spAutoFit/>
          </a:bodyPr>
          <a:lstStyle/>
          <a:p>
            <a:pPr algn="ctr"/>
            <a:r>
              <a:rPr lang="ru-RU" b="1" dirty="0" err="1"/>
              <a:t>Відомо</a:t>
            </a:r>
            <a:r>
              <a:rPr lang="ru-RU" b="1" dirty="0"/>
              <a:t>, </a:t>
            </a:r>
            <a:r>
              <a:rPr lang="ru-RU" b="1" dirty="0" err="1"/>
              <a:t>що</a:t>
            </a:r>
            <a:r>
              <a:rPr lang="ru-RU" b="1" dirty="0"/>
              <a:t> природа - </a:t>
            </a:r>
            <a:r>
              <a:rPr lang="ru-RU" b="1" dirty="0" err="1"/>
              <a:t>єдина</a:t>
            </a:r>
            <a:r>
              <a:rPr lang="ru-RU" b="1" dirty="0"/>
              <a:t> і </a:t>
            </a:r>
            <a:r>
              <a:rPr lang="ru-RU" b="1" dirty="0" err="1"/>
              <a:t>неподільна</a:t>
            </a:r>
            <a:r>
              <a:rPr lang="ru-RU" b="1" dirty="0"/>
              <a:t>, а </a:t>
            </a:r>
            <a:r>
              <a:rPr lang="ru-RU" b="1" dirty="0" err="1"/>
              <a:t>сучасне</a:t>
            </a:r>
            <a:r>
              <a:rPr lang="ru-RU" b="1" dirty="0"/>
              <a:t> </a:t>
            </a:r>
            <a:r>
              <a:rPr lang="ru-RU" b="1" dirty="0" err="1"/>
              <a:t>господарство</a:t>
            </a:r>
            <a:r>
              <a:rPr lang="ru-RU" b="1" dirty="0"/>
              <a:t> – результат </a:t>
            </a:r>
            <a:r>
              <a:rPr lang="ru-RU" b="1" dirty="0" err="1"/>
              <a:t>взаємодії</a:t>
            </a:r>
            <a:r>
              <a:rPr lang="ru-RU" b="1" dirty="0"/>
              <a:t> </a:t>
            </a:r>
            <a:r>
              <a:rPr lang="ru-RU" b="1" dirty="0" err="1"/>
              <a:t>природи</a:t>
            </a:r>
            <a:r>
              <a:rPr lang="ru-RU" b="1" dirty="0"/>
              <a:t> і </a:t>
            </a:r>
            <a:r>
              <a:rPr lang="ru-RU" b="1" dirty="0" err="1"/>
              <a:t>суспільства</a:t>
            </a:r>
            <a:r>
              <a:rPr lang="ru-RU" b="1" dirty="0"/>
              <a:t>. </a:t>
            </a:r>
            <a:r>
              <a:rPr lang="ru-RU" b="1" dirty="0" err="1"/>
              <a:t>Отже</a:t>
            </a:r>
            <a:r>
              <a:rPr lang="ru-RU" b="1" dirty="0"/>
              <a:t>, </a:t>
            </a:r>
            <a:r>
              <a:rPr lang="ru-RU" b="1" dirty="0" err="1"/>
              <a:t>суспільство</a:t>
            </a:r>
            <a:r>
              <a:rPr lang="ru-RU" b="1" dirty="0"/>
              <a:t>, </a:t>
            </a:r>
            <a:r>
              <a:rPr lang="ru-RU" b="1" dirty="0" err="1"/>
              <a:t>господарство</a:t>
            </a:r>
            <a:r>
              <a:rPr lang="ru-RU" b="1" dirty="0"/>
              <a:t> і природа - </a:t>
            </a:r>
            <a:r>
              <a:rPr lang="ru-RU" b="1" dirty="0" err="1"/>
              <a:t>взаємопов´язані</a:t>
            </a:r>
            <a:r>
              <a:rPr lang="ru-RU" b="1" dirty="0"/>
              <a:t>, </a:t>
            </a:r>
            <a:r>
              <a:rPr lang="ru-RU" b="1" dirty="0" err="1"/>
              <a:t>зв´язок</a:t>
            </a:r>
            <a:r>
              <a:rPr lang="ru-RU" b="1" dirty="0"/>
              <a:t> </a:t>
            </a:r>
            <a:r>
              <a:rPr lang="ru-RU" b="1" dirty="0" err="1"/>
              <a:t>цей</a:t>
            </a:r>
            <a:r>
              <a:rPr lang="ru-RU" b="1" dirty="0"/>
              <a:t> </a:t>
            </a:r>
            <a:r>
              <a:rPr lang="ru-RU" b="1" dirty="0" err="1"/>
              <a:t>має</a:t>
            </a:r>
            <a:r>
              <a:rPr lang="ru-RU" b="1" dirty="0"/>
              <a:t> </a:t>
            </a:r>
            <a:r>
              <a:rPr lang="ru-RU" b="1" dirty="0" err="1"/>
              <a:t>глобальний</a:t>
            </a:r>
            <a:r>
              <a:rPr lang="ru-RU" b="1" dirty="0"/>
              <a:t> характер, стан і доля кожного </a:t>
            </a:r>
            <a:r>
              <a:rPr lang="ru-RU" b="1" dirty="0" err="1"/>
              <a:t>із</a:t>
            </a:r>
            <a:r>
              <a:rPr lang="ru-RU" b="1" dirty="0"/>
              <a:t> </a:t>
            </a:r>
            <a:r>
              <a:rPr lang="ru-RU" b="1" dirty="0" err="1"/>
              <a:t>компонентів</a:t>
            </a:r>
            <a:r>
              <a:rPr lang="ru-RU" b="1" dirty="0"/>
              <a:t> - </a:t>
            </a:r>
            <a:r>
              <a:rPr lang="ru-RU" b="1" dirty="0" err="1"/>
              <a:t>взаємозалежні</a:t>
            </a:r>
            <a:r>
              <a:rPr lang="ru-RU" b="1" dirty="0"/>
              <a:t>.</a:t>
            </a:r>
          </a:p>
        </p:txBody>
      </p:sp>
      <p:pic>
        <p:nvPicPr>
          <p:cNvPr id="1026" name="Picture 2" descr="C:\Users\Alex\Desktop\шевчук\Природа, небо, полет, птицы, фото, фон, обои, 1920x10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364" y="43098"/>
            <a:ext cx="4673162" cy="262865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7" name="Picture 3" descr="C:\Users\Alex\Desktop\шевчук\13745290498707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29" y="4278595"/>
            <a:ext cx="4544045" cy="241846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8" name="Picture 4" descr="C:\Users\Alex\Desktop\шевчук\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3" y="4278594"/>
            <a:ext cx="3971494" cy="241846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9" name="Picture 5" descr="C:\Users\Alex\Desktop\шевчук\elitefon.ru_241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629" y="43098"/>
            <a:ext cx="3942467" cy="262865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992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68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907704" y="1608262"/>
            <a:ext cx="5472608" cy="3416320"/>
          </a:xfrm>
          <a:prstGeom prst="rect">
            <a:avLst/>
          </a:prstGeom>
          <a:solidFill>
            <a:schemeClr val="bg1">
              <a:alpha val="67000"/>
            </a:schemeClr>
          </a:solidFill>
        </p:spPr>
        <p:txBody>
          <a:bodyPr wrap="square">
            <a:spAutoFit/>
          </a:bodyPr>
          <a:lstStyle/>
          <a:p>
            <a:pPr algn="ctr"/>
            <a:r>
              <a:rPr lang="ru-RU" sz="2400" b="1" dirty="0" err="1"/>
              <a:t>Спостерігається</a:t>
            </a:r>
            <a:r>
              <a:rPr lang="ru-RU" sz="2400" b="1" dirty="0"/>
              <a:t> </a:t>
            </a:r>
            <a:r>
              <a:rPr lang="ru-RU" sz="2400" b="1" dirty="0" err="1"/>
              <a:t>зменшення</a:t>
            </a:r>
            <a:r>
              <a:rPr lang="ru-RU" sz="2400" b="1" dirty="0"/>
              <a:t> </a:t>
            </a:r>
            <a:r>
              <a:rPr lang="ru-RU" sz="2400" b="1" dirty="0" err="1"/>
              <a:t>захисної</a:t>
            </a:r>
            <a:r>
              <a:rPr lang="ru-RU" sz="2400" b="1" dirty="0"/>
              <a:t> </a:t>
            </a:r>
            <a:r>
              <a:rPr lang="ru-RU" sz="2400" b="1" dirty="0" err="1"/>
              <a:t>дії</a:t>
            </a:r>
            <a:r>
              <a:rPr lang="ru-RU" sz="2400" b="1" dirty="0"/>
              <a:t> </a:t>
            </a:r>
            <a:r>
              <a:rPr lang="ru-RU" sz="2400" b="1" dirty="0" err="1"/>
              <a:t>атмосфери</a:t>
            </a:r>
            <a:r>
              <a:rPr lang="ru-RU" sz="2400" b="1" dirty="0"/>
              <a:t> на </a:t>
            </a:r>
            <a:r>
              <a:rPr lang="ru-RU" sz="2400" b="1" dirty="0" err="1"/>
              <a:t>планеті</a:t>
            </a:r>
            <a:r>
              <a:rPr lang="ru-RU" sz="2400" b="1" dirty="0"/>
              <a:t>: до 60 % озонового шару над </a:t>
            </a:r>
            <a:r>
              <a:rPr lang="ru-RU" sz="2400" b="1" dirty="0" err="1"/>
              <a:t>Антарктидою</a:t>
            </a:r>
            <a:r>
              <a:rPr lang="ru-RU" sz="2400" b="1" dirty="0"/>
              <a:t> </a:t>
            </a:r>
            <a:r>
              <a:rPr lang="ru-RU" sz="2400" b="1" dirty="0" err="1"/>
              <a:t>вже</a:t>
            </a:r>
            <a:r>
              <a:rPr lang="ru-RU" sz="2400" b="1" dirty="0"/>
              <a:t> </a:t>
            </a:r>
            <a:r>
              <a:rPr lang="ru-RU" sz="2400" b="1" dirty="0" err="1"/>
              <a:t>знищено</a:t>
            </a:r>
            <a:r>
              <a:rPr lang="ru-RU" sz="2400" b="1" dirty="0"/>
              <a:t>, а над </a:t>
            </a:r>
            <a:r>
              <a:rPr lang="ru-RU" sz="2400" b="1" dirty="0" err="1"/>
              <a:t>північною</a:t>
            </a:r>
            <a:r>
              <a:rPr lang="ru-RU" sz="2400" b="1" dirty="0"/>
              <a:t> </a:t>
            </a:r>
            <a:r>
              <a:rPr lang="ru-RU" sz="2400" b="1" dirty="0" err="1"/>
              <a:t>частиною</a:t>
            </a:r>
            <a:r>
              <a:rPr lang="ru-RU" sz="2400" b="1" dirty="0"/>
              <a:t> </a:t>
            </a:r>
            <a:r>
              <a:rPr lang="ru-RU" sz="2400" b="1" dirty="0" err="1"/>
              <a:t>Земної</a:t>
            </a:r>
            <a:r>
              <a:rPr lang="ru-RU" sz="2400" b="1" dirty="0"/>
              <a:t> </a:t>
            </a:r>
            <a:r>
              <a:rPr lang="ru-RU" sz="2400" b="1" dirty="0" err="1"/>
              <a:t>кулі</a:t>
            </a:r>
            <a:r>
              <a:rPr lang="ru-RU" sz="2400" b="1" dirty="0"/>
              <a:t> — </a:t>
            </a:r>
            <a:r>
              <a:rPr lang="ru-RU" sz="2400" b="1" dirty="0" err="1"/>
              <a:t>від</a:t>
            </a:r>
            <a:r>
              <a:rPr lang="ru-RU" sz="2400" b="1" dirty="0"/>
              <a:t> 9 до 20 %. </a:t>
            </a:r>
            <a:r>
              <a:rPr lang="ru-RU" sz="2400" b="1" dirty="0" err="1"/>
              <a:t>Це</a:t>
            </a:r>
            <a:r>
              <a:rPr lang="ru-RU" sz="2400" b="1" dirty="0"/>
              <a:t> </a:t>
            </a:r>
            <a:r>
              <a:rPr lang="ru-RU" sz="2400" b="1" dirty="0" err="1"/>
              <a:t>явище</a:t>
            </a:r>
            <a:r>
              <a:rPr lang="ru-RU" sz="2400" b="1" dirty="0"/>
              <a:t> </a:t>
            </a:r>
            <a:r>
              <a:rPr lang="ru-RU" sz="2400" b="1" dirty="0" err="1"/>
              <a:t>спричиняє</a:t>
            </a:r>
            <a:r>
              <a:rPr lang="ru-RU" sz="2400" b="1" dirty="0"/>
              <a:t> </a:t>
            </a:r>
            <a:r>
              <a:rPr lang="ru-RU" sz="2400" b="1" dirty="0" err="1"/>
              <a:t>зменшення</a:t>
            </a:r>
            <a:r>
              <a:rPr lang="ru-RU" sz="2400" b="1" dirty="0"/>
              <a:t> </a:t>
            </a:r>
            <a:r>
              <a:rPr lang="ru-RU" sz="2400" b="1" dirty="0" err="1"/>
              <a:t>захисної</a:t>
            </a:r>
            <a:r>
              <a:rPr lang="ru-RU" sz="2400" b="1" dirty="0"/>
              <a:t> </a:t>
            </a:r>
            <a:r>
              <a:rPr lang="ru-RU" sz="2400" b="1" dirty="0" err="1"/>
              <a:t>дії</a:t>
            </a:r>
            <a:r>
              <a:rPr lang="ru-RU" sz="2400" b="1" dirty="0"/>
              <a:t> озону </a:t>
            </a:r>
            <a:r>
              <a:rPr lang="ru-RU" sz="2400" b="1" dirty="0" err="1"/>
              <a:t>від</a:t>
            </a:r>
            <a:r>
              <a:rPr lang="ru-RU" sz="2400" b="1" dirty="0"/>
              <a:t> </a:t>
            </a:r>
            <a:r>
              <a:rPr lang="ru-RU" sz="2400" b="1" dirty="0" err="1"/>
              <a:t>сонячного</a:t>
            </a:r>
            <a:r>
              <a:rPr lang="ru-RU" sz="2400" b="1" dirty="0"/>
              <a:t> </a:t>
            </a:r>
            <a:r>
              <a:rPr lang="ru-RU" sz="2400" b="1" dirty="0" err="1"/>
              <a:t>ультрафіолетового</a:t>
            </a:r>
            <a:r>
              <a:rPr lang="ru-RU" sz="2400" b="1" dirty="0"/>
              <a:t> </a:t>
            </a:r>
            <a:r>
              <a:rPr lang="ru-RU" sz="2400" b="1" dirty="0" err="1"/>
              <a:t>опромінення</a:t>
            </a:r>
            <a:r>
              <a:rPr lang="ru-RU" sz="2400" b="1" dirty="0"/>
              <a:t> і </a:t>
            </a:r>
            <a:r>
              <a:rPr lang="ru-RU" sz="2400" b="1" dirty="0" err="1"/>
              <a:t>поширення</a:t>
            </a:r>
            <a:r>
              <a:rPr lang="ru-RU" sz="2400" b="1" dirty="0"/>
              <a:t> </a:t>
            </a:r>
            <a:r>
              <a:rPr lang="ru-RU" sz="2400" b="1" dirty="0" err="1"/>
              <a:t>захворювань</a:t>
            </a:r>
            <a:r>
              <a:rPr lang="ru-RU" sz="2400" b="1" dirty="0"/>
              <a:t> </a:t>
            </a:r>
            <a:r>
              <a:rPr lang="ru-RU" sz="2400" b="1" dirty="0" err="1"/>
              <a:t>шкіри</a:t>
            </a:r>
            <a:r>
              <a:rPr lang="ru-RU" sz="2400" b="1" dirty="0"/>
              <a:t>, </a:t>
            </a:r>
            <a:r>
              <a:rPr lang="ru-RU" sz="2400" b="1" dirty="0" err="1"/>
              <a:t>зору</a:t>
            </a:r>
            <a:r>
              <a:rPr lang="ru-RU" sz="2400" b="1" dirty="0"/>
              <a:t> </a:t>
            </a:r>
            <a:r>
              <a:rPr lang="ru-RU" sz="2400" b="1" dirty="0" err="1"/>
              <a:t>тощо</a:t>
            </a:r>
            <a:r>
              <a:rPr lang="ru-RU" sz="2400" b="1" dirty="0"/>
              <a:t>. </a:t>
            </a:r>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511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Alex\Desktop\шевчук\287037-0482a2deee8c793754dc470e13048d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5012"/>
            <a:ext cx="9144000" cy="508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511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889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511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27584" y="68267"/>
            <a:ext cx="7416824" cy="2308324"/>
          </a:xfrm>
          <a:prstGeom prst="rect">
            <a:avLst/>
          </a:prstGeom>
        </p:spPr>
        <p:txBody>
          <a:bodyPr wrap="square">
            <a:spAutoFit/>
          </a:bodyPr>
          <a:lstStyle/>
          <a:p>
            <a:pPr algn="ctr"/>
            <a:r>
              <a:rPr lang="ru-RU" b="1" dirty="0"/>
              <a:t>На жаль, </a:t>
            </a:r>
            <a:r>
              <a:rPr lang="ru-RU" b="1" dirty="0" err="1"/>
              <a:t>протягом</a:t>
            </a:r>
            <a:r>
              <a:rPr lang="ru-RU" b="1" dirty="0"/>
              <a:t> </a:t>
            </a:r>
            <a:r>
              <a:rPr lang="ru-RU" b="1" dirty="0" err="1"/>
              <a:t>тисячоліть</a:t>
            </a:r>
            <a:r>
              <a:rPr lang="ru-RU" b="1" dirty="0"/>
              <a:t> </a:t>
            </a:r>
            <a:r>
              <a:rPr lang="ru-RU" b="1" dirty="0" err="1"/>
              <a:t>людина</a:t>
            </a:r>
            <a:r>
              <a:rPr lang="ru-RU" b="1" dirty="0"/>
              <a:t> </a:t>
            </a:r>
            <a:r>
              <a:rPr lang="ru-RU" b="1" dirty="0" err="1"/>
              <a:t>посилено</a:t>
            </a:r>
            <a:r>
              <a:rPr lang="ru-RU" b="1" dirty="0"/>
              <a:t> </a:t>
            </a:r>
            <a:r>
              <a:rPr lang="ru-RU" b="1" dirty="0" err="1"/>
              <a:t>втручалася</a:t>
            </a:r>
            <a:r>
              <a:rPr lang="ru-RU" b="1" dirty="0"/>
              <a:t> в </a:t>
            </a:r>
            <a:r>
              <a:rPr lang="ru-RU" b="1" dirty="0" smtClean="0"/>
              <a:t>природу. </a:t>
            </a:r>
            <a:r>
              <a:rPr lang="ru-RU" b="1" dirty="0"/>
              <a:t>Особливо </a:t>
            </a:r>
            <a:r>
              <a:rPr lang="ru-RU" b="1" dirty="0" err="1"/>
              <a:t>ускладнилися</a:t>
            </a:r>
            <a:r>
              <a:rPr lang="ru-RU" b="1" dirty="0"/>
              <a:t> </a:t>
            </a:r>
            <a:r>
              <a:rPr lang="ru-RU" b="1" dirty="0" err="1"/>
              <a:t>відносини</a:t>
            </a:r>
            <a:r>
              <a:rPr lang="ru-RU" b="1" dirty="0"/>
              <a:t> </a:t>
            </a:r>
            <a:r>
              <a:rPr lang="ru-RU" b="1" dirty="0" err="1" smtClean="0"/>
              <a:t>суспільства</a:t>
            </a:r>
            <a:r>
              <a:rPr lang="ru-RU" b="1" dirty="0" smtClean="0"/>
              <a:t> </a:t>
            </a:r>
            <a:r>
              <a:rPr lang="ru-RU" b="1" dirty="0"/>
              <a:t>і </a:t>
            </a:r>
            <a:r>
              <a:rPr lang="ru-RU" b="1" dirty="0" err="1"/>
              <a:t>природи</a:t>
            </a:r>
            <a:r>
              <a:rPr lang="ru-RU" b="1" dirty="0"/>
              <a:t> в XX ст., коли в </a:t>
            </a:r>
            <a:r>
              <a:rPr lang="ru-RU" b="1" dirty="0" err="1"/>
              <a:t>процесі</a:t>
            </a:r>
            <a:r>
              <a:rPr lang="ru-RU" b="1" dirty="0"/>
              <a:t> </a:t>
            </a:r>
            <a:r>
              <a:rPr lang="ru-RU" b="1" dirty="0" err="1"/>
              <a:t>науково-технічної</a:t>
            </a:r>
            <a:r>
              <a:rPr lang="ru-RU" b="1" dirty="0"/>
              <a:t> </a:t>
            </a:r>
            <a:r>
              <a:rPr lang="ru-RU" b="1" dirty="0" err="1"/>
              <a:t>революції</a:t>
            </a:r>
            <a:r>
              <a:rPr lang="ru-RU" b="1" dirty="0"/>
              <a:t> </a:t>
            </a:r>
            <a:r>
              <a:rPr lang="ru-RU" b="1" dirty="0" err="1"/>
              <a:t>різко</a:t>
            </a:r>
            <a:r>
              <a:rPr lang="ru-RU" b="1" dirty="0"/>
              <a:t> </a:t>
            </a:r>
            <a:r>
              <a:rPr lang="ru-RU" b="1" dirty="0" err="1"/>
              <a:t>зріс</a:t>
            </a:r>
            <a:r>
              <a:rPr lang="ru-RU" b="1" dirty="0"/>
              <a:t> </a:t>
            </a:r>
            <a:r>
              <a:rPr lang="ru-RU" b="1" dirty="0" err="1"/>
              <a:t>антропогенний</a:t>
            </a:r>
            <a:r>
              <a:rPr lang="ru-RU" b="1" dirty="0"/>
              <a:t> </a:t>
            </a:r>
            <a:r>
              <a:rPr lang="ru-RU" b="1" dirty="0" err="1"/>
              <a:t>вплив</a:t>
            </a:r>
            <a:r>
              <a:rPr lang="ru-RU" b="1" dirty="0"/>
              <a:t> на </a:t>
            </a:r>
            <a:r>
              <a:rPr lang="ru-RU" b="1" dirty="0" err="1"/>
              <a:t>навколишнє</a:t>
            </a:r>
            <a:r>
              <a:rPr lang="ru-RU" b="1" dirty="0"/>
              <a:t> </a:t>
            </a:r>
            <a:r>
              <a:rPr lang="ru-RU" b="1" dirty="0" err="1"/>
              <a:t>середовище</a:t>
            </a:r>
            <a:r>
              <a:rPr lang="ru-RU" b="1" dirty="0"/>
              <a:t>. </a:t>
            </a:r>
            <a:r>
              <a:rPr lang="ru-RU" b="1" dirty="0" smtClean="0"/>
              <a:t>Через </a:t>
            </a:r>
            <a:r>
              <a:rPr lang="ru-RU" b="1" dirty="0" err="1"/>
              <a:t>інтенсивну</a:t>
            </a:r>
            <a:r>
              <a:rPr lang="ru-RU" b="1" dirty="0"/>
              <a:t> </a:t>
            </a:r>
            <a:r>
              <a:rPr lang="ru-RU" b="1" dirty="0" err="1"/>
              <a:t>індустріалізацію</a:t>
            </a:r>
            <a:r>
              <a:rPr lang="ru-RU" b="1" dirty="0"/>
              <a:t> та </a:t>
            </a:r>
            <a:r>
              <a:rPr lang="ru-RU" b="1" dirty="0" err="1"/>
              <a:t>урбанізацію</a:t>
            </a:r>
            <a:r>
              <a:rPr lang="ru-RU" b="1" dirty="0"/>
              <a:t> на </a:t>
            </a:r>
            <a:r>
              <a:rPr lang="ru-RU" b="1" dirty="0" err="1"/>
              <a:t>планеті</a:t>
            </a:r>
            <a:r>
              <a:rPr lang="ru-RU" b="1" dirty="0"/>
              <a:t> </a:t>
            </a:r>
            <a:r>
              <a:rPr lang="ru-RU" b="1" dirty="0" err="1"/>
              <a:t>господарські</a:t>
            </a:r>
            <a:r>
              <a:rPr lang="ru-RU" b="1" dirty="0"/>
              <a:t> </a:t>
            </a:r>
            <a:r>
              <a:rPr lang="ru-RU" b="1" dirty="0" err="1"/>
              <a:t>навантаження</a:t>
            </a:r>
            <a:r>
              <a:rPr lang="ru-RU" b="1" dirty="0"/>
              <a:t> стали </a:t>
            </a:r>
            <a:r>
              <a:rPr lang="ru-RU" b="1" dirty="0" err="1"/>
              <a:t>перевищувати</a:t>
            </a:r>
            <a:r>
              <a:rPr lang="ru-RU" b="1" dirty="0"/>
              <a:t> </a:t>
            </a:r>
            <a:r>
              <a:rPr lang="ru-RU" b="1" dirty="0" err="1"/>
              <a:t>здатність</a:t>
            </a:r>
            <a:r>
              <a:rPr lang="ru-RU" b="1" dirty="0"/>
              <a:t> </a:t>
            </a:r>
            <a:r>
              <a:rPr lang="ru-RU" b="1" dirty="0" err="1"/>
              <a:t>екологічних</a:t>
            </a:r>
            <a:r>
              <a:rPr lang="ru-RU" b="1" dirty="0"/>
              <a:t> систем до </a:t>
            </a:r>
            <a:r>
              <a:rPr lang="ru-RU" b="1" dirty="0" err="1"/>
              <a:t>самоочищення</a:t>
            </a:r>
            <a:r>
              <a:rPr lang="ru-RU" b="1" dirty="0"/>
              <a:t> </a:t>
            </a:r>
            <a:r>
              <a:rPr lang="ru-RU" b="1" dirty="0" smtClean="0"/>
              <a:t>та </a:t>
            </a:r>
            <a:r>
              <a:rPr lang="ru-RU" b="1" dirty="0" err="1" smtClean="0"/>
              <a:t>відновлення</a:t>
            </a:r>
            <a:r>
              <a:rPr lang="ru-RU" b="1" dirty="0"/>
              <a:t>. У </a:t>
            </a:r>
            <a:r>
              <a:rPr lang="ru-RU" b="1" dirty="0" err="1"/>
              <a:t>відносинах</a:t>
            </a:r>
            <a:r>
              <a:rPr lang="ru-RU" b="1" dirty="0"/>
              <a:t> </a:t>
            </a:r>
            <a:r>
              <a:rPr lang="ru-RU" b="1" dirty="0" err="1"/>
              <a:t>людини</a:t>
            </a:r>
            <a:r>
              <a:rPr lang="ru-RU" b="1" dirty="0"/>
              <a:t> і </a:t>
            </a:r>
            <a:r>
              <a:rPr lang="ru-RU" b="1" dirty="0" err="1"/>
              <a:t>природи</a:t>
            </a:r>
            <a:r>
              <a:rPr lang="ru-RU" b="1" dirty="0"/>
              <a:t> настала криза, яка </a:t>
            </a:r>
            <a:r>
              <a:rPr lang="ru-RU" b="1" dirty="0" err="1"/>
              <a:t>викликала</a:t>
            </a:r>
            <a:r>
              <a:rPr lang="ru-RU" b="1" dirty="0"/>
              <a:t> </a:t>
            </a:r>
            <a:r>
              <a:rPr lang="ru-RU" b="1" dirty="0" err="1"/>
              <a:t>аналогічні</a:t>
            </a:r>
            <a:r>
              <a:rPr lang="ru-RU" b="1" dirty="0"/>
              <a:t> </a:t>
            </a:r>
            <a:r>
              <a:rPr lang="ru-RU" b="1" dirty="0" err="1"/>
              <a:t>проблеми</a:t>
            </a:r>
            <a:r>
              <a:rPr lang="ru-RU" b="1" dirty="0"/>
              <a:t> глобального характеру</a:t>
            </a:r>
            <a:r>
              <a:rPr lang="ru-RU" b="1" dirty="0" smtClean="0"/>
              <a:t>. Про </a:t>
            </a:r>
            <a:r>
              <a:rPr lang="ru-RU" b="1" dirty="0" err="1" smtClean="0"/>
              <a:t>це</a:t>
            </a:r>
            <a:r>
              <a:rPr lang="ru-RU" b="1" dirty="0" smtClean="0"/>
              <a:t> </a:t>
            </a:r>
            <a:r>
              <a:rPr lang="uk-UA" b="1" dirty="0" smtClean="0"/>
              <a:t> і піде мова…</a:t>
            </a:r>
            <a:endParaRPr lang="ru-RU" b="1" dirty="0"/>
          </a:p>
        </p:txBody>
      </p:sp>
      <p:pic>
        <p:nvPicPr>
          <p:cNvPr id="2050" name="Picture 2" descr="C:\Users\Alex\Desktop\шевчук\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2420888"/>
            <a:ext cx="2088232" cy="1359572"/>
          </a:xfrm>
          <a:prstGeom prst="rect">
            <a:avLst/>
          </a:prstGeom>
          <a:noFill/>
          <a:effectLst>
            <a:glow rad="101600">
              <a:schemeClr val="tx1">
                <a:lumMod val="95000"/>
                <a:lumOff val="5000"/>
                <a:alpha val="60000"/>
              </a:schemeClr>
            </a:glow>
          </a:effectLst>
          <a:extLst>
            <a:ext uri="{909E8E84-426E-40DD-AFC4-6F175D3DCCD1}">
              <a14:hiddenFill xmlns:a14="http://schemas.microsoft.com/office/drawing/2010/main">
                <a:solidFill>
                  <a:srgbClr val="FFFFFF"/>
                </a:solidFill>
              </a14:hiddenFill>
            </a:ext>
          </a:extLst>
        </p:spPr>
      </p:pic>
      <p:pic>
        <p:nvPicPr>
          <p:cNvPr id="2051" name="Picture 3" descr="C:\Users\Alex\Desktop\шевчук\b88ad5b2d57fe37f2118e314194eec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9" y="5424189"/>
            <a:ext cx="2088231" cy="1389187"/>
          </a:xfrm>
          <a:prstGeom prst="rect">
            <a:avLst/>
          </a:prstGeom>
          <a:noFill/>
          <a:effectLst>
            <a:glow rad="101600">
              <a:schemeClr val="tx1">
                <a:lumMod val="95000"/>
                <a:lumOff val="5000"/>
                <a:alpha val="60000"/>
              </a:schemeClr>
            </a:glow>
          </a:effectLst>
          <a:extLst>
            <a:ext uri="{909E8E84-426E-40DD-AFC4-6F175D3DCCD1}">
              <a14:hiddenFill xmlns:a14="http://schemas.microsoft.com/office/drawing/2010/main">
                <a:solidFill>
                  <a:srgbClr val="FFFFFF"/>
                </a:solidFill>
              </a14:hiddenFill>
            </a:ext>
          </a:extLst>
        </p:spPr>
      </p:pic>
      <p:pic>
        <p:nvPicPr>
          <p:cNvPr id="2052" name="Picture 4" descr="C:\Users\Alex\Desktop\шевчук\f4a8d80be1997309e35202c53b65ed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9" y="5424189"/>
            <a:ext cx="2341486" cy="1359571"/>
          </a:xfrm>
          <a:prstGeom prst="rect">
            <a:avLst/>
          </a:prstGeom>
          <a:noFill/>
          <a:effectLst>
            <a:glow rad="101600">
              <a:schemeClr val="tx1">
                <a:lumMod val="95000"/>
                <a:lumOff val="5000"/>
                <a:alpha val="60000"/>
              </a:schemeClr>
            </a:glow>
          </a:effectLst>
          <a:extLst>
            <a:ext uri="{909E8E84-426E-40DD-AFC4-6F175D3DCCD1}">
              <a14:hiddenFill xmlns:a14="http://schemas.microsoft.com/office/drawing/2010/main">
                <a:solidFill>
                  <a:srgbClr val="FFFFFF"/>
                </a:solidFill>
              </a14:hiddenFill>
            </a:ext>
          </a:extLst>
        </p:spPr>
      </p:pic>
      <p:pic>
        <p:nvPicPr>
          <p:cNvPr id="2053" name="Picture 5" descr="C:\Users\Alex\Desktop\шевчук\tree-fell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2420888"/>
            <a:ext cx="2341486" cy="1359572"/>
          </a:xfrm>
          <a:prstGeom prst="rect">
            <a:avLst/>
          </a:prstGeom>
          <a:noFill/>
          <a:effectLst>
            <a:glow rad="101600">
              <a:schemeClr val="tx1">
                <a:lumMod val="95000"/>
                <a:lumOff val="5000"/>
                <a:alpha val="60000"/>
              </a:schemeClr>
            </a:glow>
          </a:effectLst>
          <a:extLst>
            <a:ext uri="{909E8E84-426E-40DD-AFC4-6F175D3DCCD1}">
              <a14:hiddenFill xmlns:a14="http://schemas.microsoft.com/office/drawing/2010/main">
                <a:solidFill>
                  <a:srgbClr val="FFFFFF"/>
                </a:solidFill>
              </a14:hiddenFill>
            </a:ext>
          </a:extLst>
        </p:spPr>
      </p:pic>
      <p:pic>
        <p:nvPicPr>
          <p:cNvPr id="2054" name="Picture 6" descr="C:\Users\Alex\Desktop\шевчук\water-pollution-china-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3969" y="3933056"/>
            <a:ext cx="2341486" cy="1359572"/>
          </a:xfrm>
          <a:prstGeom prst="rect">
            <a:avLst/>
          </a:prstGeom>
          <a:noFill/>
          <a:effectLst>
            <a:glow rad="101600">
              <a:schemeClr val="tx1">
                <a:lumMod val="95000"/>
                <a:lumOff val="5000"/>
                <a:alpha val="60000"/>
              </a:schemeClr>
            </a:glow>
          </a:effectLst>
          <a:extLst>
            <a:ext uri="{909E8E84-426E-40DD-AFC4-6F175D3DCCD1}">
              <a14:hiddenFill xmlns:a14="http://schemas.microsoft.com/office/drawing/2010/main">
                <a:solidFill>
                  <a:srgbClr val="FFFFFF"/>
                </a:solidFill>
              </a14:hiddenFill>
            </a:ext>
          </a:extLst>
        </p:spPr>
      </p:pic>
      <p:pic>
        <p:nvPicPr>
          <p:cNvPr id="2055" name="Picture 7" descr="C:\Users\Alex\Desktop\шевчук\w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249" y="3933056"/>
            <a:ext cx="2088232" cy="1359571"/>
          </a:xfrm>
          <a:prstGeom prst="rect">
            <a:avLst/>
          </a:prstGeom>
          <a:noFill/>
          <a:effectLst>
            <a:glow rad="101600">
              <a:schemeClr val="tx1">
                <a:lumMod val="95000"/>
                <a:lumOff val="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992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810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5115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051720" y="260648"/>
            <a:ext cx="5112568" cy="6247864"/>
          </a:xfrm>
          <a:prstGeom prst="rect">
            <a:avLst/>
          </a:prstGeom>
          <a:solidFill>
            <a:schemeClr val="bg1">
              <a:alpha val="38000"/>
            </a:schemeClr>
          </a:solidFill>
        </p:spPr>
        <p:txBody>
          <a:bodyPr wrap="square">
            <a:spAutoFit/>
          </a:bodyPr>
          <a:lstStyle/>
          <a:p>
            <a:pPr algn="ctr"/>
            <a:r>
              <a:rPr lang="ru-RU" sz="2000" b="1" dirty="0" err="1"/>
              <a:t>Існують</a:t>
            </a:r>
            <a:r>
              <a:rPr lang="ru-RU" sz="2000" b="1" dirty="0"/>
              <a:t> </a:t>
            </a:r>
            <a:r>
              <a:rPr lang="ru-RU" sz="2000" b="1" dirty="0" err="1"/>
              <a:t>прогнози</a:t>
            </a:r>
            <a:r>
              <a:rPr lang="ru-RU" sz="2000" b="1" dirty="0"/>
              <a:t>, </a:t>
            </a:r>
            <a:r>
              <a:rPr lang="ru-RU" sz="2000" b="1" dirty="0" err="1"/>
              <a:t>що</a:t>
            </a:r>
            <a:r>
              <a:rPr lang="ru-RU" sz="2000" b="1" dirty="0"/>
              <a:t> до 2025 р. </a:t>
            </a:r>
            <a:r>
              <a:rPr lang="ru-RU" sz="2000" b="1" dirty="0" err="1"/>
              <a:t>світовий</a:t>
            </a:r>
            <a:r>
              <a:rPr lang="ru-RU" sz="2000" b="1" dirty="0"/>
              <a:t> </a:t>
            </a:r>
            <a:r>
              <a:rPr lang="ru-RU" sz="2000" b="1" dirty="0" err="1"/>
              <a:t>сумарний</a:t>
            </a:r>
            <a:r>
              <a:rPr lang="ru-RU" sz="2000" b="1" dirty="0"/>
              <a:t> </a:t>
            </a:r>
            <a:r>
              <a:rPr lang="ru-RU" sz="2000" b="1" dirty="0" err="1"/>
              <a:t>викид</a:t>
            </a:r>
            <a:r>
              <a:rPr lang="ru-RU" sz="2000" b="1" dirty="0"/>
              <a:t> </a:t>
            </a:r>
            <a:r>
              <a:rPr lang="ru-RU" sz="2000" b="1" dirty="0" err="1"/>
              <a:t>двоокису</a:t>
            </a:r>
            <a:r>
              <a:rPr lang="ru-RU" sz="2000" b="1" dirty="0"/>
              <a:t> </a:t>
            </a:r>
            <a:r>
              <a:rPr lang="ru-RU" sz="2000" b="1" dirty="0" err="1"/>
              <a:t>вуглецю</a:t>
            </a:r>
            <a:r>
              <a:rPr lang="ru-RU" sz="2000" b="1" dirty="0"/>
              <a:t> </a:t>
            </a:r>
            <a:r>
              <a:rPr lang="ru-RU" sz="2000" b="1" dirty="0" err="1"/>
              <a:t>від</a:t>
            </a:r>
            <a:r>
              <a:rPr lang="ru-RU" sz="2000" b="1" dirty="0"/>
              <a:t> </a:t>
            </a:r>
            <a:r>
              <a:rPr lang="ru-RU" sz="2000" b="1" dirty="0" err="1"/>
              <a:t>двигунів</a:t>
            </a:r>
            <a:r>
              <a:rPr lang="ru-RU" sz="2000" b="1" dirty="0"/>
              <a:t> </a:t>
            </a:r>
            <a:r>
              <a:rPr lang="ru-RU" sz="2000" b="1" dirty="0" err="1"/>
              <a:t>внутрішнього</a:t>
            </a:r>
            <a:r>
              <a:rPr lang="ru-RU" sz="2000" b="1" dirty="0"/>
              <a:t> </a:t>
            </a:r>
            <a:r>
              <a:rPr lang="ru-RU" sz="2000" b="1" dirty="0" err="1"/>
              <a:t>згоряння</a:t>
            </a:r>
            <a:r>
              <a:rPr lang="ru-RU" sz="2000" b="1" dirty="0"/>
              <a:t> </a:t>
            </a:r>
            <a:r>
              <a:rPr lang="ru-RU" sz="2000" b="1" dirty="0" err="1"/>
              <a:t>має</a:t>
            </a:r>
            <a:r>
              <a:rPr lang="ru-RU" sz="2000" b="1" dirty="0"/>
              <a:t> </a:t>
            </a:r>
            <a:r>
              <a:rPr lang="ru-RU" sz="2000" b="1" dirty="0" err="1"/>
              <a:t>зрости</a:t>
            </a:r>
            <a:r>
              <a:rPr lang="ru-RU" sz="2000" b="1" dirty="0"/>
              <a:t> </a:t>
            </a:r>
            <a:r>
              <a:rPr lang="ru-RU" sz="2000" b="1" dirty="0" err="1"/>
              <a:t>від</a:t>
            </a:r>
            <a:r>
              <a:rPr lang="ru-RU" sz="2000" b="1" dirty="0"/>
              <a:t> 25 до 44 %. </a:t>
            </a:r>
            <a:r>
              <a:rPr lang="ru-RU" sz="2000" b="1" dirty="0" err="1"/>
              <a:t>Це</a:t>
            </a:r>
            <a:r>
              <a:rPr lang="ru-RU" sz="2000" b="1" dirty="0"/>
              <a:t> </a:t>
            </a:r>
            <a:r>
              <a:rPr lang="ru-RU" sz="2000" b="1" dirty="0" err="1"/>
              <a:t>зумовить</a:t>
            </a:r>
            <a:r>
              <a:rPr lang="ru-RU" sz="2000" b="1" dirty="0"/>
              <a:t> </a:t>
            </a:r>
            <a:r>
              <a:rPr lang="ru-RU" sz="2000" b="1" dirty="0" err="1"/>
              <a:t>посилення</a:t>
            </a:r>
            <a:r>
              <a:rPr lang="ru-RU" sz="2000" b="1" dirty="0"/>
              <a:t> </a:t>
            </a:r>
            <a:r>
              <a:rPr lang="ru-RU" sz="2000" b="1" dirty="0" err="1"/>
              <a:t>дії</a:t>
            </a:r>
            <a:r>
              <a:rPr lang="ru-RU" sz="2000" b="1" dirty="0"/>
              <a:t> тепличного </a:t>
            </a:r>
            <a:r>
              <a:rPr lang="ru-RU" sz="2000" b="1" dirty="0" err="1"/>
              <a:t>ефекту</a:t>
            </a:r>
            <a:r>
              <a:rPr lang="ru-RU" sz="2000" b="1" dirty="0"/>
              <a:t>, </a:t>
            </a:r>
            <a:r>
              <a:rPr lang="ru-RU" sz="2000" b="1" dirty="0" err="1"/>
              <a:t>тобто</a:t>
            </a:r>
            <a:r>
              <a:rPr lang="ru-RU" sz="2000" b="1" dirty="0"/>
              <a:t> </a:t>
            </a:r>
            <a:r>
              <a:rPr lang="ru-RU" sz="2000" b="1" dirty="0" err="1"/>
              <a:t>загальне</a:t>
            </a:r>
            <a:r>
              <a:rPr lang="ru-RU" sz="2000" b="1" dirty="0"/>
              <a:t> </a:t>
            </a:r>
            <a:r>
              <a:rPr lang="ru-RU" sz="2000" b="1" dirty="0" err="1"/>
              <a:t>потепління</a:t>
            </a:r>
            <a:r>
              <a:rPr lang="ru-RU" sz="2000" b="1" dirty="0"/>
              <a:t> </a:t>
            </a:r>
            <a:r>
              <a:rPr lang="ru-RU" sz="2000" b="1" dirty="0" err="1"/>
              <a:t>клімату</a:t>
            </a:r>
            <a:r>
              <a:rPr lang="ru-RU" sz="2000" b="1" dirty="0"/>
              <a:t>, а </a:t>
            </a:r>
            <a:r>
              <a:rPr lang="ru-RU" sz="2000" b="1" dirty="0" err="1"/>
              <a:t>відтак</a:t>
            </a:r>
            <a:r>
              <a:rPr lang="ru-RU" sz="2000" b="1" dirty="0"/>
              <a:t> — </a:t>
            </a:r>
            <a:r>
              <a:rPr lang="ru-RU" sz="2000" b="1" dirty="0" err="1"/>
              <a:t>танення</a:t>
            </a:r>
            <a:r>
              <a:rPr lang="ru-RU" sz="2000" b="1" dirty="0"/>
              <a:t> </a:t>
            </a:r>
            <a:r>
              <a:rPr lang="ru-RU" sz="2000" b="1" dirty="0" err="1"/>
              <a:t>льодовиків</a:t>
            </a:r>
            <a:r>
              <a:rPr lang="ru-RU" sz="2000" b="1" dirty="0"/>
              <a:t> і </a:t>
            </a:r>
            <a:r>
              <a:rPr lang="ru-RU" sz="2000" b="1" dirty="0" err="1"/>
              <a:t>значне</a:t>
            </a:r>
            <a:r>
              <a:rPr lang="ru-RU" sz="2000" b="1" dirty="0"/>
              <a:t> </a:t>
            </a:r>
            <a:r>
              <a:rPr lang="ru-RU" sz="2000" b="1" dirty="0" err="1"/>
              <a:t>підвищення</a:t>
            </a:r>
            <a:r>
              <a:rPr lang="ru-RU" sz="2000" b="1" dirty="0"/>
              <a:t> </a:t>
            </a:r>
            <a:r>
              <a:rPr lang="ru-RU" sz="2000" b="1" dirty="0" err="1"/>
              <a:t>рівня</a:t>
            </a:r>
            <a:r>
              <a:rPr lang="ru-RU" sz="2000" b="1" dirty="0"/>
              <a:t> </a:t>
            </a:r>
            <a:r>
              <a:rPr lang="ru-RU" sz="2000" b="1" dirty="0" err="1"/>
              <a:t>Світового</a:t>
            </a:r>
            <a:r>
              <a:rPr lang="ru-RU" sz="2000" b="1" dirty="0"/>
              <a:t> океану, а </a:t>
            </a:r>
            <a:r>
              <a:rPr lang="ru-RU" sz="2000" b="1" dirty="0" err="1"/>
              <a:t>також</a:t>
            </a:r>
            <a:r>
              <a:rPr lang="ru-RU" sz="2000" b="1" dirty="0"/>
              <a:t> </a:t>
            </a:r>
            <a:r>
              <a:rPr lang="ru-RU" sz="2000" b="1" dirty="0" err="1"/>
              <a:t>порушення</a:t>
            </a:r>
            <a:r>
              <a:rPr lang="ru-RU" sz="2000" b="1" dirty="0"/>
              <a:t> нормального </a:t>
            </a:r>
            <a:r>
              <a:rPr lang="ru-RU" sz="2000" b="1" dirty="0" err="1"/>
              <a:t>функціонування</a:t>
            </a:r>
            <a:r>
              <a:rPr lang="ru-RU" sz="2000" b="1" dirty="0"/>
              <a:t> </a:t>
            </a:r>
            <a:r>
              <a:rPr lang="ru-RU" sz="2000" b="1" dirty="0" err="1"/>
              <a:t>екосистем</a:t>
            </a:r>
            <a:r>
              <a:rPr lang="ru-RU" sz="2000" b="1" dirty="0"/>
              <a:t>. </a:t>
            </a:r>
            <a:r>
              <a:rPr lang="ru-RU" sz="2000" b="1" dirty="0" err="1"/>
              <a:t>Вірогідність</a:t>
            </a:r>
            <a:r>
              <a:rPr lang="ru-RU" sz="2000" b="1" dirty="0"/>
              <a:t> </a:t>
            </a:r>
            <a:r>
              <a:rPr lang="ru-RU" sz="2000" b="1" dirty="0" err="1"/>
              <a:t>цих</a:t>
            </a:r>
            <a:r>
              <a:rPr lang="ru-RU" sz="2000" b="1" dirty="0"/>
              <a:t> </a:t>
            </a:r>
            <a:r>
              <a:rPr lang="ru-RU" sz="2000" b="1" dirty="0" err="1"/>
              <a:t>прогнозів</a:t>
            </a:r>
            <a:r>
              <a:rPr lang="ru-RU" sz="2000" b="1" dirty="0"/>
              <a:t> </a:t>
            </a:r>
            <a:r>
              <a:rPr lang="ru-RU" sz="2000" b="1" dirty="0" err="1"/>
              <a:t>підтверджується</a:t>
            </a:r>
            <a:r>
              <a:rPr lang="ru-RU" sz="2000" b="1" dirty="0"/>
              <a:t> </a:t>
            </a:r>
            <a:r>
              <a:rPr lang="ru-RU" sz="2000" b="1" dirty="0" err="1"/>
              <a:t>даними</a:t>
            </a:r>
            <a:r>
              <a:rPr lang="ru-RU" sz="2000" b="1" dirty="0"/>
              <a:t> ООН: за </a:t>
            </a:r>
            <a:r>
              <a:rPr lang="ru-RU" sz="2000" b="1" dirty="0" err="1"/>
              <a:t>останні</a:t>
            </a:r>
            <a:r>
              <a:rPr lang="ru-RU" sz="2000" b="1" dirty="0"/>
              <a:t> 10 </a:t>
            </a:r>
            <a:r>
              <a:rPr lang="ru-RU" sz="2000" b="1" dirty="0" err="1"/>
              <a:t>років</a:t>
            </a:r>
            <a:r>
              <a:rPr lang="ru-RU" sz="2000" b="1" dirty="0"/>
              <a:t> </a:t>
            </a:r>
            <a:r>
              <a:rPr lang="ru-RU" sz="2000" b="1" dirty="0" err="1"/>
              <a:t>відбулося</a:t>
            </a:r>
            <a:r>
              <a:rPr lang="ru-RU" sz="2000" b="1" dirty="0"/>
              <a:t> </a:t>
            </a:r>
            <a:r>
              <a:rPr lang="ru-RU" sz="2000" b="1" dirty="0" err="1"/>
              <a:t>зростання</a:t>
            </a:r>
            <a:r>
              <a:rPr lang="ru-RU" sz="2000" b="1" dirty="0"/>
              <a:t> на 9 % </a:t>
            </a:r>
            <a:r>
              <a:rPr lang="ru-RU" sz="2000" b="1" dirty="0" err="1"/>
              <a:t>обсягів</a:t>
            </a:r>
            <a:r>
              <a:rPr lang="ru-RU" sz="2000" b="1" dirty="0"/>
              <a:t> </a:t>
            </a:r>
            <a:r>
              <a:rPr lang="ru-RU" sz="2000" b="1" dirty="0" err="1"/>
              <a:t>викидів</a:t>
            </a:r>
            <a:r>
              <a:rPr lang="ru-RU" sz="2000" b="1" dirty="0"/>
              <a:t> в атмосферу </a:t>
            </a:r>
            <a:r>
              <a:rPr lang="ru-RU" sz="2000" b="1" dirty="0" err="1"/>
              <a:t>шкідливих</a:t>
            </a:r>
            <a:r>
              <a:rPr lang="ru-RU" sz="2000" b="1" dirty="0"/>
              <a:t> </a:t>
            </a:r>
            <a:r>
              <a:rPr lang="ru-RU" sz="2000" b="1" dirty="0" err="1"/>
              <a:t>газів</a:t>
            </a:r>
            <a:r>
              <a:rPr lang="ru-RU" sz="2000" b="1" dirty="0"/>
              <a:t>, </a:t>
            </a:r>
            <a:r>
              <a:rPr lang="ru-RU" sz="2000" b="1" dirty="0" err="1"/>
              <a:t>які</a:t>
            </a:r>
            <a:r>
              <a:rPr lang="ru-RU" sz="2000" b="1" dirty="0"/>
              <a:t> </a:t>
            </a:r>
            <a:r>
              <a:rPr lang="ru-RU" sz="2000" b="1" dirty="0" err="1"/>
              <a:t>створюють</a:t>
            </a:r>
            <a:r>
              <a:rPr lang="ru-RU" sz="2000" b="1" dirty="0"/>
              <a:t> </a:t>
            </a:r>
            <a:r>
              <a:rPr lang="ru-RU" sz="2000" b="1" dirty="0" err="1"/>
              <a:t>тепличний</a:t>
            </a:r>
            <a:r>
              <a:rPr lang="ru-RU" sz="2000" b="1" dirty="0"/>
              <a:t> </a:t>
            </a:r>
            <a:r>
              <a:rPr lang="ru-RU" sz="2000" b="1" dirty="0" err="1"/>
              <a:t>ефект</a:t>
            </a:r>
            <a:r>
              <a:rPr lang="ru-RU" sz="2000" b="1" dirty="0"/>
              <a:t>. </a:t>
            </a:r>
            <a:r>
              <a:rPr lang="ru-RU" sz="2000" b="1" dirty="0" err="1"/>
              <a:t>Саме</a:t>
            </a:r>
            <a:r>
              <a:rPr lang="ru-RU" sz="2000" b="1" dirty="0"/>
              <a:t> </a:t>
            </a:r>
            <a:r>
              <a:rPr lang="ru-RU" sz="2000" b="1" dirty="0" err="1"/>
              <a:t>із</a:t>
            </a:r>
            <a:r>
              <a:rPr lang="ru-RU" sz="2000" b="1" dirty="0"/>
              <a:t> </a:t>
            </a:r>
            <a:r>
              <a:rPr lang="ru-RU" sz="2000" b="1" dirty="0" err="1"/>
              <a:t>збільшенням</a:t>
            </a:r>
            <a:r>
              <a:rPr lang="ru-RU" sz="2000" b="1" dirty="0"/>
              <a:t> </a:t>
            </a:r>
            <a:r>
              <a:rPr lang="ru-RU" sz="2000" b="1" dirty="0" err="1"/>
              <a:t>кількості</a:t>
            </a:r>
            <a:r>
              <a:rPr lang="ru-RU" sz="2000" b="1" dirty="0"/>
              <a:t> </a:t>
            </a:r>
            <a:r>
              <a:rPr lang="ru-RU" sz="2000" b="1" dirty="0" err="1"/>
              <a:t>шкідливих</a:t>
            </a:r>
            <a:r>
              <a:rPr lang="ru-RU" sz="2000" b="1" dirty="0"/>
              <a:t> </a:t>
            </a:r>
            <a:r>
              <a:rPr lang="ru-RU" sz="2000" b="1" dirty="0" err="1"/>
              <a:t>викидів</a:t>
            </a:r>
            <a:r>
              <a:rPr lang="ru-RU" sz="2000" b="1" dirty="0"/>
              <a:t> в атмосферу </a:t>
            </a:r>
            <a:r>
              <a:rPr lang="ru-RU" sz="2000" b="1" dirty="0" err="1"/>
              <a:t>науковці</a:t>
            </a:r>
            <a:r>
              <a:rPr lang="ru-RU" sz="2000" b="1" dirty="0"/>
              <a:t> </a:t>
            </a:r>
            <a:r>
              <a:rPr lang="ru-RU" sz="2000" b="1" dirty="0" err="1"/>
              <a:t>пов'язують</a:t>
            </a:r>
            <a:r>
              <a:rPr lang="ru-RU" sz="2000" b="1" dirty="0"/>
              <a:t> </a:t>
            </a:r>
            <a:r>
              <a:rPr lang="ru-RU" sz="2000" b="1" dirty="0" err="1"/>
              <a:t>зростання</a:t>
            </a:r>
            <a:r>
              <a:rPr lang="ru-RU" sz="2000" b="1" dirty="0"/>
              <a:t> </a:t>
            </a:r>
            <a:r>
              <a:rPr lang="ru-RU" sz="2000" b="1" dirty="0" err="1"/>
              <a:t>стихійних</a:t>
            </a:r>
            <a:r>
              <a:rPr lang="ru-RU" sz="2000" b="1" dirty="0"/>
              <a:t> лих. Так, </a:t>
            </a:r>
            <a:r>
              <a:rPr lang="ru-RU" sz="2000" b="1" dirty="0" err="1"/>
              <a:t>згідно</a:t>
            </a:r>
            <a:r>
              <a:rPr lang="ru-RU" sz="2000" b="1" dirty="0"/>
              <a:t> з </a:t>
            </a:r>
            <a:r>
              <a:rPr lang="ru-RU" sz="2000" b="1" dirty="0" err="1"/>
              <a:t>інформацією</a:t>
            </a:r>
            <a:r>
              <a:rPr lang="ru-RU" sz="2000" b="1" dirty="0"/>
              <a:t> </a:t>
            </a:r>
            <a:r>
              <a:rPr lang="ru-RU" sz="2000" b="1" dirty="0" err="1"/>
              <a:t>Міжнародного</a:t>
            </a:r>
            <a:r>
              <a:rPr lang="ru-RU" sz="2000" b="1" dirty="0"/>
              <a:t> Червоного </a:t>
            </a:r>
            <a:r>
              <a:rPr lang="ru-RU" sz="2000" b="1" dirty="0" err="1"/>
              <a:t>Хреста</a:t>
            </a:r>
            <a:r>
              <a:rPr lang="ru-RU" sz="2000" b="1" dirty="0"/>
              <a:t> за три </a:t>
            </a:r>
            <a:r>
              <a:rPr lang="ru-RU" sz="2000" b="1" dirty="0" err="1"/>
              <a:t>десятиліття</a:t>
            </a:r>
            <a:r>
              <a:rPr lang="ru-RU" sz="2000" b="1" dirty="0"/>
              <a:t>, </a:t>
            </a:r>
            <a:r>
              <a:rPr lang="ru-RU" sz="2000" b="1" dirty="0" err="1"/>
              <a:t>що</a:t>
            </a:r>
            <a:r>
              <a:rPr lang="ru-RU" sz="2000" b="1" dirty="0"/>
              <a:t> минули, </a:t>
            </a:r>
            <a:r>
              <a:rPr lang="ru-RU" sz="2000" b="1" dirty="0" err="1"/>
              <a:t>кількість</a:t>
            </a:r>
            <a:r>
              <a:rPr lang="ru-RU" sz="2000" b="1" dirty="0"/>
              <a:t> </a:t>
            </a:r>
            <a:r>
              <a:rPr lang="ru-RU" sz="2000" b="1" dirty="0" err="1"/>
              <a:t>природних</a:t>
            </a:r>
            <a:r>
              <a:rPr lang="ru-RU" sz="2000" b="1" dirty="0"/>
              <a:t> катастроф </a:t>
            </a:r>
            <a:r>
              <a:rPr lang="ru-RU" sz="2000" b="1" dirty="0" err="1"/>
              <a:t>зросла</a:t>
            </a:r>
            <a:r>
              <a:rPr lang="ru-RU" sz="2000" b="1" dirty="0"/>
              <a:t> </a:t>
            </a:r>
            <a:r>
              <a:rPr lang="ru-RU" sz="2000" b="1" dirty="0" err="1"/>
              <a:t>втричі</a:t>
            </a:r>
            <a:r>
              <a:rPr lang="ru-RU" sz="2000" b="1" dirty="0"/>
              <a:t>. </a:t>
            </a:r>
            <a:endParaRPr lang="ru-RU" dirty="0"/>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376264" y="1124744"/>
            <a:ext cx="4572000" cy="4093428"/>
          </a:xfrm>
          <a:prstGeom prst="rect">
            <a:avLst/>
          </a:prstGeom>
          <a:solidFill>
            <a:schemeClr val="bg1">
              <a:alpha val="67000"/>
            </a:schemeClr>
          </a:solidFill>
        </p:spPr>
        <p:txBody>
          <a:bodyPr>
            <a:spAutoFit/>
          </a:bodyPr>
          <a:lstStyle/>
          <a:p>
            <a:pPr algn="ctr"/>
            <a:r>
              <a:rPr lang="ru-RU" sz="2000" b="1" dirty="0"/>
              <a:t>У </a:t>
            </a:r>
            <a:r>
              <a:rPr lang="ru-RU" sz="2000" b="1" dirty="0" err="1"/>
              <a:t>багатьох</a:t>
            </a:r>
            <a:r>
              <a:rPr lang="ru-RU" sz="2000" b="1" dirty="0"/>
              <a:t> </a:t>
            </a:r>
            <a:r>
              <a:rPr lang="ru-RU" sz="2000" b="1" dirty="0" err="1"/>
              <a:t>регіонах</a:t>
            </a:r>
            <a:r>
              <a:rPr lang="ru-RU" sz="2000" b="1" dirty="0"/>
              <a:t> </a:t>
            </a:r>
            <a:r>
              <a:rPr lang="ru-RU" sz="2000" b="1" dirty="0" err="1"/>
              <a:t>планети</a:t>
            </a:r>
            <a:r>
              <a:rPr lang="ru-RU" sz="2000" b="1" dirty="0"/>
              <a:t> </a:t>
            </a:r>
            <a:r>
              <a:rPr lang="ru-RU" sz="2000" b="1" dirty="0" err="1"/>
              <a:t>екологічні</a:t>
            </a:r>
            <a:r>
              <a:rPr lang="ru-RU" sz="2000" b="1" dirty="0"/>
              <a:t> </a:t>
            </a:r>
            <a:r>
              <a:rPr lang="ru-RU" sz="2000" b="1" dirty="0" err="1"/>
              <a:t>проблеми</a:t>
            </a:r>
            <a:r>
              <a:rPr lang="ru-RU" sz="2000" b="1" dirty="0"/>
              <a:t> набрали </a:t>
            </a:r>
            <a:r>
              <a:rPr lang="ru-RU" sz="2000" b="1" dirty="0" err="1"/>
              <a:t>надзвичайної</a:t>
            </a:r>
            <a:r>
              <a:rPr lang="ru-RU" sz="2000" b="1" dirty="0"/>
              <a:t> </a:t>
            </a:r>
            <a:r>
              <a:rPr lang="ru-RU" sz="2000" b="1" dirty="0" err="1"/>
              <a:t>гостроти</a:t>
            </a:r>
            <a:r>
              <a:rPr lang="ru-RU" sz="2000" b="1" dirty="0"/>
              <a:t>. Через </a:t>
            </a:r>
            <a:r>
              <a:rPr lang="ru-RU" sz="2000" b="1" dirty="0" err="1"/>
              <a:t>кризовий</a:t>
            </a:r>
            <a:r>
              <a:rPr lang="ru-RU" sz="2000" b="1" dirty="0"/>
              <a:t> стан </a:t>
            </a:r>
            <a:r>
              <a:rPr lang="ru-RU" sz="2000" b="1" dirty="0" err="1"/>
              <a:t>навколишнього</a:t>
            </a:r>
            <a:r>
              <a:rPr lang="ru-RU" sz="2000" b="1" dirty="0"/>
              <a:t> </a:t>
            </a:r>
            <a:r>
              <a:rPr lang="ru-RU" sz="2000" b="1" dirty="0" err="1"/>
              <a:t>середовища</a:t>
            </a:r>
            <a:r>
              <a:rPr lang="ru-RU" sz="2000" b="1" dirty="0"/>
              <a:t> </a:t>
            </a:r>
            <a:r>
              <a:rPr lang="ru-RU" sz="2000" b="1" dirty="0" err="1"/>
              <a:t>ці</a:t>
            </a:r>
            <a:r>
              <a:rPr lang="ru-RU" sz="2000" b="1" dirty="0"/>
              <a:t> </a:t>
            </a:r>
            <a:r>
              <a:rPr lang="ru-RU" sz="2000" b="1" dirty="0" err="1"/>
              <a:t>території</a:t>
            </a:r>
            <a:r>
              <a:rPr lang="ru-RU" sz="2000" b="1" dirty="0"/>
              <a:t> </a:t>
            </a:r>
            <a:r>
              <a:rPr lang="ru-RU" sz="2000" b="1" dirty="0" err="1"/>
              <a:t>мають</a:t>
            </a:r>
            <a:r>
              <a:rPr lang="ru-RU" sz="2000" b="1" dirty="0"/>
              <a:t> </a:t>
            </a:r>
            <a:r>
              <a:rPr lang="ru-RU" sz="2000" b="1" dirty="0" err="1"/>
              <a:t>міжнародно</a:t>
            </a:r>
            <a:r>
              <a:rPr lang="ru-RU" sz="2000" b="1" dirty="0"/>
              <a:t> </a:t>
            </a:r>
            <a:r>
              <a:rPr lang="ru-RU" sz="2000" b="1" dirty="0" err="1"/>
              <a:t>визнаний</a:t>
            </a:r>
            <a:r>
              <a:rPr lang="ru-RU" sz="2000" b="1" dirty="0"/>
              <a:t> статус зон </a:t>
            </a:r>
            <a:r>
              <a:rPr lang="ru-RU" sz="2000" b="1" dirty="0" err="1"/>
              <a:t>екологічного</a:t>
            </a:r>
            <a:r>
              <a:rPr lang="ru-RU" sz="2000" b="1" dirty="0"/>
              <a:t> лиха. До них, </a:t>
            </a:r>
            <a:r>
              <a:rPr lang="ru-RU" sz="2000" b="1" dirty="0" err="1"/>
              <a:t>зокрема</a:t>
            </a:r>
            <a:r>
              <a:rPr lang="ru-RU" sz="2000" b="1" dirty="0"/>
              <a:t>, належать </a:t>
            </a:r>
            <a:r>
              <a:rPr lang="ru-RU" sz="2000" b="1" dirty="0" err="1"/>
              <a:t>Азовське</a:t>
            </a:r>
            <a:r>
              <a:rPr lang="ru-RU" sz="2000" b="1" dirty="0"/>
              <a:t>, </a:t>
            </a:r>
            <a:r>
              <a:rPr lang="ru-RU" sz="2000" b="1" dirty="0" err="1"/>
              <a:t>Чорне</a:t>
            </a:r>
            <a:r>
              <a:rPr lang="ru-RU" sz="2000" b="1" dirty="0"/>
              <a:t>, </a:t>
            </a:r>
            <a:r>
              <a:rPr lang="ru-RU" sz="2000" b="1" dirty="0" err="1" smtClean="0"/>
              <a:t>Балтійське</a:t>
            </a:r>
            <a:r>
              <a:rPr lang="ru-RU" sz="2000" b="1" dirty="0" smtClean="0"/>
              <a:t> </a:t>
            </a:r>
            <a:r>
              <a:rPr lang="ru-RU" sz="2000" b="1" dirty="0"/>
              <a:t>та </a:t>
            </a:r>
            <a:r>
              <a:rPr lang="ru-RU" sz="2000" b="1" dirty="0" err="1"/>
              <a:t>Японське</a:t>
            </a:r>
            <a:r>
              <a:rPr lang="ru-RU" sz="2000" b="1" dirty="0"/>
              <a:t> моря, Урал, Арал і </a:t>
            </a:r>
            <a:r>
              <a:rPr lang="ru-RU" sz="2000" b="1" dirty="0" err="1"/>
              <a:t>Приаралля</a:t>
            </a:r>
            <a:r>
              <a:rPr lang="ru-RU" sz="2000" b="1" dirty="0"/>
              <a:t>, </a:t>
            </a:r>
            <a:r>
              <a:rPr lang="ru-RU" sz="2000" b="1" dirty="0" err="1"/>
              <a:t>Перська</a:t>
            </a:r>
            <a:r>
              <a:rPr lang="ru-RU" sz="2000" b="1" dirty="0"/>
              <a:t> й </a:t>
            </a:r>
            <a:r>
              <a:rPr lang="ru-RU" sz="2000" b="1" dirty="0" err="1"/>
              <a:t>Мексиканська</a:t>
            </a:r>
            <a:r>
              <a:rPr lang="ru-RU" sz="2000" b="1" dirty="0"/>
              <a:t> затоки, </a:t>
            </a:r>
            <a:r>
              <a:rPr lang="ru-RU" sz="2000" b="1" dirty="0" err="1"/>
              <a:t>Кузбас</a:t>
            </a:r>
            <a:r>
              <a:rPr lang="ru-RU" sz="2000" b="1" dirty="0"/>
              <a:t>, </a:t>
            </a:r>
            <a:r>
              <a:rPr lang="ru-RU" sz="2000" b="1" dirty="0" err="1"/>
              <a:t>Тюменський</a:t>
            </a:r>
            <a:r>
              <a:rPr lang="ru-RU" sz="2000" b="1" dirty="0"/>
              <a:t> </a:t>
            </a:r>
            <a:r>
              <a:rPr lang="ru-RU" sz="2000" b="1" dirty="0" err="1"/>
              <a:t>нафтопромисловий</a:t>
            </a:r>
            <a:r>
              <a:rPr lang="ru-RU" sz="2000" b="1" dirty="0"/>
              <a:t> </a:t>
            </a:r>
            <a:r>
              <a:rPr lang="ru-RU" sz="2000" b="1" dirty="0" err="1"/>
              <a:t>регіон</a:t>
            </a:r>
            <a:r>
              <a:rPr lang="ru-RU" sz="2000" b="1" dirty="0"/>
              <a:t>. Нова Земля, </a:t>
            </a:r>
            <a:r>
              <a:rPr lang="ru-RU" sz="2000" b="1" dirty="0" err="1"/>
              <a:t>Сахель</a:t>
            </a:r>
            <a:r>
              <a:rPr lang="ru-RU" sz="2000" b="1" dirty="0"/>
              <a:t>, </a:t>
            </a:r>
            <a:r>
              <a:rPr lang="ru-RU" sz="2000" b="1" dirty="0" err="1"/>
              <a:t>Ефіопія</a:t>
            </a:r>
            <a:r>
              <a:rPr lang="ru-RU" sz="2000" b="1" dirty="0"/>
              <a:t> та </a:t>
            </a:r>
            <a:r>
              <a:rPr lang="ru-RU" sz="2000" b="1" dirty="0" err="1"/>
              <a:t>ін</a:t>
            </a:r>
            <a:r>
              <a:rPr lang="ru-RU" sz="2000" b="1" dirty="0"/>
              <a:t>. </a:t>
            </a:r>
            <a:endParaRPr lang="ru-RU" dirty="0"/>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3210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8000" r="-48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5373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851920" y="116632"/>
            <a:ext cx="5274840" cy="1938992"/>
          </a:xfrm>
          <a:prstGeom prst="rect">
            <a:avLst/>
          </a:prstGeom>
          <a:solidFill>
            <a:schemeClr val="bg1">
              <a:alpha val="37000"/>
            </a:schemeClr>
          </a:solidFill>
        </p:spPr>
        <p:txBody>
          <a:bodyPr wrap="square">
            <a:spAutoFit/>
          </a:bodyPr>
          <a:lstStyle/>
          <a:p>
            <a:pPr algn="ctr"/>
            <a:r>
              <a:rPr lang="uk-UA" sz="2000" b="1" dirty="0"/>
              <a:t>Екологія, подібно до генетики, відносно молода біологічна наука. Вона сформувалася лише всередині ХІХ століття, коли остаточно стало зрозумілим, що неможливо вивчати живі організми окремо від їхнього середовища </a:t>
            </a:r>
            <a:r>
              <a:rPr lang="uk-UA" sz="2000" b="1" dirty="0" smtClean="0"/>
              <a:t>існування</a:t>
            </a:r>
            <a:endParaRPr lang="ru-RU" sz="2000" b="1" dirty="0"/>
          </a:p>
        </p:txBody>
      </p:sp>
      <p:sp>
        <p:nvSpPr>
          <p:cNvPr id="3" name="Прямоугольник 2"/>
          <p:cNvSpPr/>
          <p:nvPr/>
        </p:nvSpPr>
        <p:spPr>
          <a:xfrm>
            <a:off x="1853952" y="5373216"/>
            <a:ext cx="5814392" cy="1323439"/>
          </a:xfrm>
          <a:prstGeom prst="rect">
            <a:avLst/>
          </a:prstGeom>
          <a:solidFill>
            <a:schemeClr val="bg1">
              <a:alpha val="51000"/>
            </a:schemeClr>
          </a:solidFill>
        </p:spPr>
        <p:txBody>
          <a:bodyPr wrap="square">
            <a:spAutoFit/>
          </a:bodyPr>
          <a:lstStyle/>
          <a:p>
            <a:pPr algn="ctr"/>
            <a:r>
              <a:rPr lang="ru-RU" sz="2000" b="1" dirty="0" err="1"/>
              <a:t>Екологія</a:t>
            </a:r>
            <a:r>
              <a:rPr lang="ru-RU" sz="2000" b="1" dirty="0"/>
              <a:t> - наука про </a:t>
            </a:r>
            <a:r>
              <a:rPr lang="ru-RU" sz="2000" b="1" dirty="0" err="1"/>
              <a:t>взаємозв'язки</a:t>
            </a:r>
            <a:r>
              <a:rPr lang="ru-RU" sz="2000" b="1" dirty="0"/>
              <a:t> </a:t>
            </a:r>
            <a:r>
              <a:rPr lang="ru-RU" sz="2000" b="1" dirty="0" err="1"/>
              <a:t>живих</a:t>
            </a:r>
            <a:r>
              <a:rPr lang="ru-RU" sz="2000" b="1" dirty="0"/>
              <a:t> </a:t>
            </a:r>
            <a:r>
              <a:rPr lang="ru-RU" sz="2000" b="1" dirty="0" err="1"/>
              <a:t>організмів</a:t>
            </a:r>
            <a:r>
              <a:rPr lang="ru-RU" sz="2000" b="1" dirty="0"/>
              <a:t> та </a:t>
            </a:r>
            <a:r>
              <a:rPr lang="ru-RU" sz="2000" b="1" dirty="0" err="1"/>
              <a:t>їхніх</a:t>
            </a:r>
            <a:r>
              <a:rPr lang="ru-RU" sz="2000" b="1" dirty="0"/>
              <a:t> </a:t>
            </a:r>
            <a:r>
              <a:rPr lang="ru-RU" sz="2000" b="1" dirty="0" err="1"/>
              <a:t>угруповань</a:t>
            </a:r>
            <a:r>
              <a:rPr lang="ru-RU" sz="2000" b="1" dirty="0"/>
              <a:t> </a:t>
            </a:r>
            <a:r>
              <a:rPr lang="ru-RU" sz="2000" b="1" dirty="0" err="1"/>
              <a:t>між</a:t>
            </a:r>
            <a:r>
              <a:rPr lang="ru-RU" sz="2000" b="1" dirty="0"/>
              <a:t> собою та </a:t>
            </a:r>
            <a:r>
              <a:rPr lang="ru-RU" sz="2000" b="1" dirty="0" err="1"/>
              <a:t>довкіллям</a:t>
            </a:r>
            <a:r>
              <a:rPr lang="ru-RU" sz="2000" b="1" dirty="0"/>
              <a:t>, про структуру і </a:t>
            </a:r>
            <a:r>
              <a:rPr lang="ru-RU" sz="2000" b="1" dirty="0" err="1"/>
              <a:t>функціонування</a:t>
            </a:r>
            <a:r>
              <a:rPr lang="ru-RU" sz="2000" b="1" dirty="0"/>
              <a:t> </a:t>
            </a:r>
            <a:r>
              <a:rPr lang="ru-RU" sz="2000" b="1" dirty="0" err="1"/>
              <a:t>надорганізмових</a:t>
            </a:r>
            <a:r>
              <a:rPr lang="ru-RU" sz="2000" b="1" dirty="0"/>
              <a:t> систем</a:t>
            </a:r>
            <a:r>
              <a:rPr lang="ru-RU" sz="2000" b="1" dirty="0" smtClean="0"/>
              <a:t>.</a:t>
            </a:r>
            <a:endParaRPr lang="ru-RU" dirty="0"/>
          </a:p>
        </p:txBody>
      </p:sp>
    </p:spTree>
    <p:extLst>
      <p:ext uri="{BB962C8B-B14F-4D97-AF65-F5344CB8AC3E}">
        <p14:creationId xmlns:p14="http://schemas.microsoft.com/office/powerpoint/2010/main" val="16019921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6000" t="-11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1000" t="-11000" r="-47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259632" y="1700808"/>
            <a:ext cx="6768752" cy="2062103"/>
          </a:xfrm>
          <a:prstGeom prst="rect">
            <a:avLst/>
          </a:prstGeom>
          <a:solidFill>
            <a:schemeClr val="bg1">
              <a:alpha val="61000"/>
            </a:schemeClr>
          </a:solidFill>
        </p:spPr>
        <p:txBody>
          <a:bodyPr wrap="square">
            <a:spAutoFit/>
          </a:bodyPr>
          <a:lstStyle/>
          <a:p>
            <a:pPr algn="ctr"/>
            <a:r>
              <a:rPr lang="ru-RU" sz="1600" b="1" dirty="0"/>
              <a:t>Зоною </a:t>
            </a:r>
            <a:r>
              <a:rPr lang="ru-RU" sz="1600" b="1" dirty="0" err="1"/>
              <a:t>екологічного</a:t>
            </a:r>
            <a:r>
              <a:rPr lang="ru-RU" sz="1600" b="1" dirty="0"/>
              <a:t> лиха </a:t>
            </a:r>
            <a:r>
              <a:rPr lang="ru-RU" sz="1600" b="1" dirty="0" err="1"/>
              <a:t>визнана</a:t>
            </a:r>
            <a:r>
              <a:rPr lang="ru-RU" sz="1600" b="1" dirty="0"/>
              <a:t> й </a:t>
            </a:r>
            <a:r>
              <a:rPr lang="ru-RU" sz="1600" b="1" dirty="0" err="1"/>
              <a:t>Україна</a:t>
            </a:r>
            <a:r>
              <a:rPr lang="ru-RU" sz="1600" b="1" dirty="0"/>
              <a:t>. </a:t>
            </a:r>
            <a:r>
              <a:rPr lang="ru-RU" sz="1600" b="1" dirty="0" err="1"/>
              <a:t>Взагалі</a:t>
            </a:r>
            <a:r>
              <a:rPr lang="ru-RU" sz="1600" b="1" dirty="0"/>
              <a:t> </a:t>
            </a:r>
            <a:r>
              <a:rPr lang="ru-RU" sz="1600" b="1" dirty="0" err="1"/>
              <a:t>серед</a:t>
            </a:r>
            <a:r>
              <a:rPr lang="ru-RU" sz="1600" b="1" dirty="0"/>
              <a:t> </a:t>
            </a:r>
            <a:r>
              <a:rPr lang="ru-RU" sz="1600" b="1" dirty="0" err="1"/>
              <a:t>європейських</a:t>
            </a:r>
            <a:r>
              <a:rPr lang="ru-RU" sz="1600" b="1" dirty="0"/>
              <a:t> </a:t>
            </a:r>
            <a:r>
              <a:rPr lang="ru-RU" sz="1600" b="1" dirty="0" err="1"/>
              <a:t>країн</a:t>
            </a:r>
            <a:r>
              <a:rPr lang="ru-RU" sz="1600" b="1" dirty="0"/>
              <a:t> наша держава </a:t>
            </a:r>
            <a:r>
              <a:rPr lang="ru-RU" sz="1600" b="1" dirty="0" err="1"/>
              <a:t>має</a:t>
            </a:r>
            <a:r>
              <a:rPr lang="ru-RU" sz="1600" b="1" dirty="0"/>
              <a:t> </a:t>
            </a:r>
            <a:r>
              <a:rPr lang="ru-RU" sz="1600" b="1" dirty="0" err="1"/>
              <a:t>найвищий</a:t>
            </a:r>
            <a:r>
              <a:rPr lang="ru-RU" sz="1600" b="1" dirty="0"/>
              <a:t> </a:t>
            </a:r>
            <a:r>
              <a:rPr lang="ru-RU" sz="1600" b="1" dirty="0" err="1"/>
              <a:t>інтегральний</a:t>
            </a:r>
            <a:r>
              <a:rPr lang="ru-RU" sz="1600" b="1" dirty="0"/>
              <a:t> </a:t>
            </a:r>
            <a:r>
              <a:rPr lang="ru-RU" sz="1600" b="1" dirty="0" err="1"/>
              <a:t>показник</a:t>
            </a:r>
            <a:r>
              <a:rPr lang="ru-RU" sz="1600" b="1" dirty="0"/>
              <a:t> </a:t>
            </a:r>
            <a:r>
              <a:rPr lang="ru-RU" sz="1600" b="1" dirty="0" err="1"/>
              <a:t>антропотехногенних</a:t>
            </a:r>
            <a:r>
              <a:rPr lang="ru-RU" sz="1600" b="1" dirty="0"/>
              <a:t> </a:t>
            </a:r>
            <a:r>
              <a:rPr lang="ru-RU" sz="1600" b="1" dirty="0" err="1"/>
              <a:t>навантажень</a:t>
            </a:r>
            <a:r>
              <a:rPr lang="ru-RU" sz="1600" b="1" dirty="0"/>
              <a:t> на </a:t>
            </a:r>
            <a:r>
              <a:rPr lang="ru-RU" sz="1600" b="1" dirty="0" err="1"/>
              <a:t>природне</a:t>
            </a:r>
            <a:r>
              <a:rPr lang="ru-RU" sz="1600" b="1" dirty="0"/>
              <a:t> </a:t>
            </a:r>
            <a:r>
              <a:rPr lang="ru-RU" sz="1600" b="1" dirty="0" err="1"/>
              <a:t>середовище</a:t>
            </a:r>
            <a:r>
              <a:rPr lang="ru-RU" sz="1600" b="1" dirty="0"/>
              <a:t> практично на </a:t>
            </a:r>
            <a:r>
              <a:rPr lang="ru-RU" sz="1600" b="1" dirty="0" err="1"/>
              <a:t>всій</a:t>
            </a:r>
            <a:r>
              <a:rPr lang="ru-RU" sz="1600" b="1" dirty="0"/>
              <a:t> </a:t>
            </a:r>
            <a:r>
              <a:rPr lang="ru-RU" sz="1600" b="1" dirty="0" err="1"/>
              <a:t>території</a:t>
            </a:r>
            <a:r>
              <a:rPr lang="ru-RU" sz="1600" b="1" dirty="0"/>
              <a:t>. При </a:t>
            </a:r>
            <a:r>
              <a:rPr lang="ru-RU" sz="1600" b="1" dirty="0" err="1"/>
              <a:t>цьому</a:t>
            </a:r>
            <a:r>
              <a:rPr lang="ru-RU" sz="1600" b="1" dirty="0"/>
              <a:t> </a:t>
            </a:r>
            <a:r>
              <a:rPr lang="ru-RU" sz="1600" b="1" dirty="0" err="1"/>
              <a:t>сільськогосподарська</a:t>
            </a:r>
            <a:r>
              <a:rPr lang="ru-RU" sz="1600" b="1" dirty="0"/>
              <a:t> </a:t>
            </a:r>
            <a:r>
              <a:rPr lang="ru-RU" sz="1600" b="1" dirty="0" err="1"/>
              <a:t>освоєність</a:t>
            </a:r>
            <a:r>
              <a:rPr lang="ru-RU" sz="1600" b="1" dirty="0"/>
              <a:t> земельного фонду (станом на 2005 р.) </a:t>
            </a:r>
            <a:r>
              <a:rPr lang="ru-RU" sz="1600" b="1" dirty="0" err="1"/>
              <a:t>досягла</a:t>
            </a:r>
            <a:r>
              <a:rPr lang="ru-RU" sz="1600" b="1" dirty="0"/>
              <a:t> 72 % </a:t>
            </a:r>
            <a:r>
              <a:rPr lang="ru-RU" sz="1600" b="1" dirty="0" err="1"/>
              <a:t>території</a:t>
            </a:r>
            <a:r>
              <a:rPr lang="ru-RU" sz="1600" b="1" dirty="0"/>
              <a:t> </a:t>
            </a:r>
            <a:r>
              <a:rPr lang="ru-RU" sz="1600" b="1" dirty="0" err="1"/>
              <a:t>країни</a:t>
            </a:r>
            <a:r>
              <a:rPr lang="ru-RU" sz="1600" b="1" dirty="0"/>
              <a:t>, з </a:t>
            </a:r>
            <a:r>
              <a:rPr lang="ru-RU" sz="1600" b="1" dirty="0" err="1"/>
              <a:t>яких</a:t>
            </a:r>
            <a:r>
              <a:rPr lang="ru-RU" sz="1600" b="1" dirty="0"/>
              <a:t> на </a:t>
            </a:r>
            <a:r>
              <a:rPr lang="ru-RU" sz="1600" b="1" dirty="0" err="1"/>
              <a:t>ріллю</a:t>
            </a:r>
            <a:r>
              <a:rPr lang="ru-RU" sz="1600" b="1" dirty="0"/>
              <a:t> </a:t>
            </a:r>
            <a:r>
              <a:rPr lang="ru-RU" sz="1600" b="1" dirty="0" err="1"/>
              <a:t>припадає</a:t>
            </a:r>
            <a:r>
              <a:rPr lang="ru-RU" sz="1600" b="1" dirty="0"/>
              <a:t> 56 %. Для </a:t>
            </a:r>
            <a:r>
              <a:rPr lang="ru-RU" sz="1600" b="1" dirty="0" err="1"/>
              <a:t>порівняння</a:t>
            </a:r>
            <a:r>
              <a:rPr lang="ru-RU" sz="1600" b="1" dirty="0"/>
              <a:t>: у США </a:t>
            </a:r>
            <a:r>
              <a:rPr lang="ru-RU" sz="1600" b="1" dirty="0" err="1"/>
              <a:t>розораність</a:t>
            </a:r>
            <a:r>
              <a:rPr lang="ru-RU" sz="1600" b="1" dirty="0"/>
              <a:t> </a:t>
            </a:r>
            <a:r>
              <a:rPr lang="ru-RU" sz="1600" b="1" dirty="0" err="1"/>
              <a:t>території</a:t>
            </a:r>
            <a:r>
              <a:rPr lang="ru-RU" sz="1600" b="1" dirty="0"/>
              <a:t> становить 19 %, у </a:t>
            </a:r>
            <a:r>
              <a:rPr lang="ru-RU" sz="1600" b="1" dirty="0" err="1"/>
              <a:t>Франції</a:t>
            </a:r>
            <a:r>
              <a:rPr lang="ru-RU" sz="1600" b="1" dirty="0"/>
              <a:t> та </a:t>
            </a:r>
            <a:r>
              <a:rPr lang="ru-RU" sz="1600" b="1" dirty="0" err="1"/>
              <a:t>Німеччині</a:t>
            </a:r>
            <a:r>
              <a:rPr lang="ru-RU" sz="1600" b="1" dirty="0"/>
              <a:t> — 38 %, в </a:t>
            </a:r>
            <a:r>
              <a:rPr lang="ru-RU" sz="1600" b="1" dirty="0" err="1"/>
              <a:t>Італії</a:t>
            </a:r>
            <a:r>
              <a:rPr lang="ru-RU" sz="1600" b="1" dirty="0"/>
              <a:t> — 31 %. </a:t>
            </a:r>
            <a:r>
              <a:rPr lang="ru-RU" sz="1600" dirty="0"/>
              <a:t/>
            </a:r>
            <a:br>
              <a:rPr lang="ru-RU" sz="1600" dirty="0"/>
            </a:br>
            <a:endParaRPr lang="ru-RU" sz="1600" dirty="0"/>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436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23528" y="116632"/>
            <a:ext cx="8532440" cy="2862322"/>
          </a:xfrm>
          <a:prstGeom prst="rect">
            <a:avLst/>
          </a:prstGeom>
        </p:spPr>
        <p:txBody>
          <a:bodyPr wrap="square">
            <a:spAutoFit/>
          </a:bodyPr>
          <a:lstStyle/>
          <a:p>
            <a:pPr algn="ctr"/>
            <a:r>
              <a:rPr lang="uk-UA" sz="2000" b="1" dirty="0"/>
              <a:t>Потужним народногосподарським комплексом з </a:t>
            </a:r>
            <a:r>
              <a:rPr lang="uk-UA" sz="2000" b="1" dirty="0" smtClean="0"/>
              <a:t>високорозвиненою промисловістю</a:t>
            </a:r>
            <a:r>
              <a:rPr lang="uk-UA" sz="2000" b="1" dirty="0"/>
              <a:t>, інтенсивним багатогалузевим сільським господарством, широко розгалуженою транспортною системою є Донбас. Розвиток промисловості відбувався там переважно екстенсивним шляхом, без здійснення комплексу заходів з охорони навколишнього природного середовища. Довгострокове поєднання вуглевидобутку з роботою металургійних, нафтохімічних і машинобудівних підприємств призвело до того, що Донбас став найбільш забрудненим регіоном не тільки в Україні, а й у </a:t>
            </a:r>
            <a:r>
              <a:rPr lang="uk-UA" sz="2000" b="1" dirty="0" smtClean="0"/>
              <a:t>світі.</a:t>
            </a:r>
            <a:endParaRPr lang="ru-RU" sz="2000" b="1" dirty="0"/>
          </a:p>
        </p:txBody>
      </p:sp>
    </p:spTree>
    <p:extLst>
      <p:ext uri="{BB962C8B-B14F-4D97-AF65-F5344CB8AC3E}">
        <p14:creationId xmlns:p14="http://schemas.microsoft.com/office/powerpoint/2010/main" val="2544659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6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56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51520" y="764704"/>
            <a:ext cx="8640960" cy="2246769"/>
          </a:xfrm>
          <a:prstGeom prst="rect">
            <a:avLst/>
          </a:prstGeom>
          <a:solidFill>
            <a:schemeClr val="bg1">
              <a:alpha val="68000"/>
            </a:schemeClr>
          </a:solidFill>
        </p:spPr>
        <p:txBody>
          <a:bodyPr wrap="square">
            <a:spAutoFit/>
          </a:bodyPr>
          <a:lstStyle/>
          <a:p>
            <a:pPr algn="ctr"/>
            <a:r>
              <a:rPr lang="uk-UA" sz="2000" b="1" dirty="0"/>
              <a:t>Другим регіоном з розвинутою промисловістю є Придніпров'я, яке характеризується високою концентрацією гірничорудної, чорної та кольорової металургії, будівельної індустрії, важкого машинобудування. Орієнтація на використання місцевої сировини обумовила виснаження запасів природних ресурсів. Для цього регіону характерні високий рівень забруднення повітря та води, механічне порушення земель, критичні екологічні умови життя населення.</a:t>
            </a:r>
            <a:endParaRPr lang="ru-RU" sz="2000" b="1" dirty="0"/>
          </a:p>
        </p:txBody>
      </p:sp>
    </p:spTree>
    <p:extLst>
      <p:ext uri="{BB962C8B-B14F-4D97-AF65-F5344CB8AC3E}">
        <p14:creationId xmlns:p14="http://schemas.microsoft.com/office/powerpoint/2010/main" val="1395260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65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403648" y="1772816"/>
            <a:ext cx="5976664" cy="2862322"/>
          </a:xfrm>
          <a:prstGeom prst="rect">
            <a:avLst/>
          </a:prstGeom>
          <a:solidFill>
            <a:schemeClr val="bg1">
              <a:alpha val="60000"/>
            </a:schemeClr>
          </a:solidFill>
        </p:spPr>
        <p:txBody>
          <a:bodyPr wrap="square">
            <a:spAutoFit/>
          </a:bodyPr>
          <a:lstStyle/>
          <a:p>
            <a:pPr algn="ctr"/>
            <a:r>
              <a:rPr lang="ru-RU" sz="2000" b="1" dirty="0" err="1"/>
              <a:t>Взаємовідносини</a:t>
            </a:r>
            <a:r>
              <a:rPr lang="ru-RU" sz="2000" b="1" dirty="0"/>
              <a:t> </a:t>
            </a:r>
            <a:r>
              <a:rPr lang="ru-RU" sz="2000" b="1" dirty="0" err="1"/>
              <a:t>суспільства</a:t>
            </a:r>
            <a:r>
              <a:rPr lang="ru-RU" sz="2000" b="1" dirty="0"/>
              <a:t> і </a:t>
            </a:r>
            <a:r>
              <a:rPr lang="ru-RU" sz="2000" b="1" dirty="0" err="1"/>
              <a:t>природи</a:t>
            </a:r>
            <a:r>
              <a:rPr lang="ru-RU" sz="2000" b="1" dirty="0"/>
              <a:t> </a:t>
            </a:r>
            <a:r>
              <a:rPr lang="ru-RU" sz="2000" b="1" dirty="0" err="1"/>
              <a:t>полягають</a:t>
            </a:r>
            <a:r>
              <a:rPr lang="ru-RU" sz="2000" b="1" dirty="0"/>
              <a:t> у тому, </a:t>
            </a:r>
            <a:r>
              <a:rPr lang="ru-RU" sz="2000" b="1" dirty="0" err="1"/>
              <a:t>що</a:t>
            </a:r>
            <a:r>
              <a:rPr lang="ru-RU" sz="2000" b="1" dirty="0"/>
              <a:t> </a:t>
            </a:r>
            <a:r>
              <a:rPr lang="ru-RU" sz="2000" b="1" dirty="0" err="1"/>
              <a:t>фактори</a:t>
            </a:r>
            <a:r>
              <a:rPr lang="ru-RU" sz="2000" b="1" dirty="0"/>
              <a:t> </a:t>
            </a:r>
            <a:r>
              <a:rPr lang="ru-RU" sz="2000" b="1" dirty="0" err="1"/>
              <a:t>економічного</a:t>
            </a:r>
            <a:r>
              <a:rPr lang="ru-RU" sz="2000" b="1" dirty="0"/>
              <a:t> </a:t>
            </a:r>
            <a:r>
              <a:rPr lang="ru-RU" sz="2000" b="1" dirty="0" err="1"/>
              <a:t>зростання</a:t>
            </a:r>
            <a:r>
              <a:rPr lang="ru-RU" sz="2000" b="1" dirty="0"/>
              <a:t> - </a:t>
            </a:r>
            <a:r>
              <a:rPr lang="ru-RU" sz="2000" b="1" dirty="0" err="1"/>
              <a:t>трудові</a:t>
            </a:r>
            <a:r>
              <a:rPr lang="ru-RU" sz="2000" b="1" dirty="0"/>
              <a:t> </a:t>
            </a:r>
            <a:r>
              <a:rPr lang="ru-RU" sz="2000" b="1" dirty="0" err="1"/>
              <a:t>ресурси</a:t>
            </a:r>
            <a:r>
              <a:rPr lang="ru-RU" sz="2000" b="1" dirty="0"/>
              <a:t>, </a:t>
            </a:r>
            <a:r>
              <a:rPr lang="ru-RU" sz="2000" b="1" dirty="0" err="1"/>
              <a:t>засоби</a:t>
            </a:r>
            <a:r>
              <a:rPr lang="ru-RU" sz="2000" b="1" dirty="0"/>
              <a:t> </a:t>
            </a:r>
            <a:r>
              <a:rPr lang="ru-RU" sz="2000" b="1" dirty="0" err="1"/>
              <a:t>виробництва</a:t>
            </a:r>
            <a:r>
              <a:rPr lang="ru-RU" sz="2000" b="1" dirty="0"/>
              <a:t> і </a:t>
            </a:r>
            <a:r>
              <a:rPr lang="ru-RU" sz="2000" b="1" dirty="0" err="1"/>
              <a:t>природні</a:t>
            </a:r>
            <a:r>
              <a:rPr lang="ru-RU" sz="2000" b="1" dirty="0"/>
              <a:t> </a:t>
            </a:r>
            <a:r>
              <a:rPr lang="ru-RU" sz="2000" b="1" dirty="0" err="1"/>
              <a:t>ресурси</a:t>
            </a:r>
            <a:r>
              <a:rPr lang="ru-RU" sz="2000" b="1" dirty="0"/>
              <a:t> - у </a:t>
            </a:r>
            <a:r>
              <a:rPr lang="ru-RU" sz="2000" b="1" dirty="0" err="1"/>
              <a:t>комплексі</a:t>
            </a:r>
            <a:r>
              <a:rPr lang="ru-RU" sz="2000" b="1" dirty="0"/>
              <a:t> </a:t>
            </a:r>
            <a:r>
              <a:rPr lang="ru-RU" sz="2000" b="1" dirty="0" err="1"/>
              <a:t>використовуються</a:t>
            </a:r>
            <a:r>
              <a:rPr lang="ru-RU" sz="2000" b="1" dirty="0"/>
              <a:t> </a:t>
            </a:r>
            <a:r>
              <a:rPr lang="ru-RU" sz="2000" b="1" dirty="0" err="1"/>
              <a:t>суспільством</a:t>
            </a:r>
            <a:r>
              <a:rPr lang="ru-RU" sz="2000" b="1" dirty="0"/>
              <a:t> для </a:t>
            </a:r>
            <a:r>
              <a:rPr lang="ru-RU" sz="2000" b="1" dirty="0" err="1"/>
              <a:t>розвитку</a:t>
            </a:r>
            <a:r>
              <a:rPr lang="ru-RU" sz="2000" b="1" dirty="0"/>
              <a:t> </a:t>
            </a:r>
            <a:r>
              <a:rPr lang="ru-RU" sz="2000" b="1" dirty="0" err="1"/>
              <a:t>виробництва</a:t>
            </a:r>
            <a:endParaRPr lang="ru-RU" sz="2000" b="1" dirty="0"/>
          </a:p>
          <a:p>
            <a:pPr algn="ctr"/>
            <a:r>
              <a:rPr lang="ru-RU" sz="2000" b="1" dirty="0" err="1"/>
              <a:t>Природне</a:t>
            </a:r>
            <a:r>
              <a:rPr lang="ru-RU" sz="2000" b="1" dirty="0"/>
              <a:t> </a:t>
            </a:r>
            <a:r>
              <a:rPr lang="ru-RU" sz="2000" b="1" dirty="0" err="1"/>
              <a:t>середовище</a:t>
            </a:r>
            <a:r>
              <a:rPr lang="ru-RU" sz="2000" b="1" dirty="0"/>
              <a:t> - </a:t>
            </a:r>
            <a:r>
              <a:rPr lang="ru-RU" sz="2000" b="1" dirty="0" err="1"/>
              <a:t>невід'ємна</a:t>
            </a:r>
            <a:r>
              <a:rPr lang="ru-RU" sz="2000" b="1" dirty="0"/>
              <a:t> </a:t>
            </a:r>
            <a:r>
              <a:rPr lang="ru-RU" sz="2000" b="1" dirty="0" err="1"/>
              <a:t>умова</a:t>
            </a:r>
            <a:r>
              <a:rPr lang="ru-RU" sz="2000" b="1" dirty="0"/>
              <a:t> </a:t>
            </a:r>
            <a:r>
              <a:rPr lang="ru-RU" sz="2000" b="1" dirty="0" err="1"/>
              <a:t>життя</a:t>
            </a:r>
            <a:r>
              <a:rPr lang="ru-RU" sz="2000" b="1" dirty="0"/>
              <a:t> </a:t>
            </a:r>
            <a:r>
              <a:rPr lang="ru-RU" sz="2000" b="1" dirty="0" err="1"/>
              <a:t>людини</a:t>
            </a:r>
            <a:r>
              <a:rPr lang="ru-RU" sz="2000" b="1" dirty="0"/>
              <a:t> і </a:t>
            </a:r>
            <a:r>
              <a:rPr lang="ru-RU" sz="2000" b="1" dirty="0" err="1"/>
              <a:t>суспільного</a:t>
            </a:r>
            <a:r>
              <a:rPr lang="ru-RU" sz="2000" b="1" dirty="0"/>
              <a:t> </a:t>
            </a:r>
            <a:r>
              <a:rPr lang="ru-RU" sz="2000" b="1" dirty="0" err="1"/>
              <a:t>виробництва</a:t>
            </a:r>
            <a:r>
              <a:rPr lang="ru-RU" sz="2000" b="1" dirty="0"/>
              <a:t>, </a:t>
            </a:r>
            <a:r>
              <a:rPr lang="ru-RU" sz="2000" b="1" dirty="0" err="1"/>
              <a:t>оскільки</a:t>
            </a:r>
            <a:r>
              <a:rPr lang="ru-RU" sz="2000" b="1" dirty="0"/>
              <a:t> </a:t>
            </a:r>
            <a:r>
              <a:rPr lang="ru-RU" sz="2000" b="1" dirty="0" err="1"/>
              <a:t>воно</a:t>
            </a:r>
            <a:r>
              <a:rPr lang="ru-RU" sz="2000" b="1" dirty="0"/>
              <a:t> є </a:t>
            </a:r>
            <a:r>
              <a:rPr lang="ru-RU" sz="2000" b="1" dirty="0" err="1"/>
              <a:t>необхідним</a:t>
            </a:r>
            <a:r>
              <a:rPr lang="ru-RU" sz="2000" b="1" dirty="0"/>
              <a:t> </a:t>
            </a:r>
            <a:r>
              <a:rPr lang="ru-RU" sz="2000" b="1" dirty="0" err="1"/>
              <a:t>середовищем</a:t>
            </a:r>
            <a:r>
              <a:rPr lang="ru-RU" sz="2000" b="1" dirty="0"/>
              <a:t> </a:t>
            </a:r>
            <a:r>
              <a:rPr lang="ru-RU" sz="2000" b="1" dirty="0" err="1"/>
              <a:t>існування</a:t>
            </a:r>
            <a:r>
              <a:rPr lang="ru-RU" sz="2000" b="1" dirty="0"/>
              <a:t> </a:t>
            </a:r>
            <a:r>
              <a:rPr lang="ru-RU" sz="2000" b="1" dirty="0" err="1"/>
              <a:t>людини</a:t>
            </a:r>
            <a:r>
              <a:rPr lang="ru-RU" sz="2000" b="1" dirty="0"/>
              <a:t> і </a:t>
            </a:r>
            <a:r>
              <a:rPr lang="ru-RU" sz="2000" b="1" dirty="0" err="1"/>
              <a:t>джерелом</a:t>
            </a:r>
            <a:r>
              <a:rPr lang="ru-RU" sz="2000" b="1" dirty="0"/>
              <a:t> </a:t>
            </a:r>
            <a:r>
              <a:rPr lang="ru-RU" sz="2000" b="1" dirty="0" err="1"/>
              <a:t>потрібних</a:t>
            </a:r>
            <a:r>
              <a:rPr lang="ru-RU" sz="2000" b="1" dirty="0"/>
              <a:t> </a:t>
            </a:r>
            <a:r>
              <a:rPr lang="ru-RU" sz="2000" b="1" dirty="0" err="1"/>
              <a:t>йому</a:t>
            </a:r>
            <a:r>
              <a:rPr lang="ru-RU" sz="2000" b="1" dirty="0"/>
              <a:t> </a:t>
            </a:r>
            <a:r>
              <a:rPr lang="ru-RU" sz="2000" b="1" dirty="0" err="1"/>
              <a:t>ресурсів</a:t>
            </a:r>
            <a:r>
              <a:rPr lang="ru-RU" sz="2000" b="1" dirty="0"/>
              <a:t>.</a:t>
            </a:r>
          </a:p>
        </p:txBody>
      </p:sp>
    </p:spTree>
    <p:extLst>
      <p:ext uri="{BB962C8B-B14F-4D97-AF65-F5344CB8AC3E}">
        <p14:creationId xmlns:p14="http://schemas.microsoft.com/office/powerpoint/2010/main" val="16019921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644008" y="188640"/>
            <a:ext cx="4572000" cy="1200329"/>
          </a:xfrm>
          <a:prstGeom prst="rect">
            <a:avLst/>
          </a:prstGeom>
          <a:noFill/>
        </p:spPr>
        <p:txBody>
          <a:bodyPr>
            <a:spAutoFit/>
          </a:bodyPr>
          <a:lstStyle/>
          <a:p>
            <a:pPr algn="ctr"/>
            <a:r>
              <a:rPr lang="uk-UA" b="1" dirty="0"/>
              <a:t>У Криму екологічна ситуація характеризується активізацією </a:t>
            </a:r>
            <a:r>
              <a:rPr lang="uk-UA" b="1" dirty="0" err="1"/>
              <a:t>суффозійно-просаджувальних</a:t>
            </a:r>
            <a:r>
              <a:rPr lang="uk-UA" b="1" dirty="0"/>
              <a:t> явищ (</a:t>
            </a:r>
            <a:r>
              <a:rPr lang="uk-UA" b="1" dirty="0" err="1"/>
              <a:t>суффозія</a:t>
            </a:r>
            <a:r>
              <a:rPr lang="uk-UA" b="1" dirty="0"/>
              <a:t> - дослівно "підкопування").</a:t>
            </a:r>
            <a:endParaRPr lang="ru-RU" b="1" dirty="0"/>
          </a:p>
        </p:txBody>
      </p:sp>
    </p:spTree>
    <p:extLst>
      <p:ext uri="{BB962C8B-B14F-4D97-AF65-F5344CB8AC3E}">
        <p14:creationId xmlns:p14="http://schemas.microsoft.com/office/powerpoint/2010/main" val="2401243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7253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07504" y="116632"/>
            <a:ext cx="8856984" cy="1938992"/>
          </a:xfrm>
          <a:prstGeom prst="rect">
            <a:avLst/>
          </a:prstGeom>
          <a:solidFill>
            <a:schemeClr val="bg1">
              <a:alpha val="51000"/>
            </a:schemeClr>
          </a:solidFill>
        </p:spPr>
        <p:txBody>
          <a:bodyPr wrap="square">
            <a:spAutoFit/>
          </a:bodyPr>
          <a:lstStyle/>
          <a:p>
            <a:pPr algn="ctr"/>
            <a:r>
              <a:rPr lang="uk-UA" sz="2000" b="1" dirty="0"/>
              <a:t>На поверхні землі накопичилося понад 20 млрд. т твердих промислових відходів, що в розрахунку на 1 кв. км перевищує 30 тис. т. Під цими відходами знаходиться 200 тис. га родючих земель. Щорічно кількість відходів збільшується на 1-1,5 млрд. т. До цього слід додати ще 4,1 млрд. куб. м різних забруднених стоків і 4,8 </a:t>
            </a:r>
            <a:r>
              <a:rPr lang="uk-UA" sz="2000" b="1" dirty="0" err="1"/>
              <a:t>млн</a:t>
            </a:r>
            <a:r>
              <a:rPr lang="uk-UA" sz="2000" b="1" dirty="0"/>
              <a:t> т викидів забруднюючих речовин в атмосферу. </a:t>
            </a:r>
            <a:endParaRPr lang="ru-RU" sz="2000" b="1" dirty="0"/>
          </a:p>
        </p:txBody>
      </p:sp>
      <p:sp>
        <p:nvSpPr>
          <p:cNvPr id="3" name="Прямоугольник 2"/>
          <p:cNvSpPr/>
          <p:nvPr/>
        </p:nvSpPr>
        <p:spPr>
          <a:xfrm>
            <a:off x="107504" y="5437974"/>
            <a:ext cx="8856984" cy="1200329"/>
          </a:xfrm>
          <a:prstGeom prst="rect">
            <a:avLst/>
          </a:prstGeom>
          <a:solidFill>
            <a:schemeClr val="bg1">
              <a:alpha val="51000"/>
            </a:schemeClr>
          </a:solidFill>
        </p:spPr>
        <p:txBody>
          <a:bodyPr wrap="square">
            <a:spAutoFit/>
          </a:bodyPr>
          <a:lstStyle/>
          <a:p>
            <a:pPr algn="ctr"/>
            <a:r>
              <a:rPr lang="uk-UA" b="1" dirty="0"/>
              <a:t>У Донбасі й Придніпров'ї практично вичерпані можливості розміщення відходів. У Донецькій області, яка займає 4,4% площі України, сконцентрована четверта частина всіх накопичених відходів. Достатньо раз проїхати по Донецькій області, щоб без будь-якої статистики зрозуміти, яких "успіхів" ми досягли в перетворенні природи.</a:t>
            </a:r>
            <a:endParaRPr lang="ru-RU" b="1" dirty="0"/>
          </a:p>
        </p:txBody>
      </p:sp>
    </p:spTree>
    <p:extLst>
      <p:ext uri="{BB962C8B-B14F-4D97-AF65-F5344CB8AC3E}">
        <p14:creationId xmlns:p14="http://schemas.microsoft.com/office/powerpoint/2010/main" val="29468073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371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72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79512" y="188640"/>
            <a:ext cx="4572000" cy="2031325"/>
          </a:xfrm>
          <a:prstGeom prst="rect">
            <a:avLst/>
          </a:prstGeom>
          <a:solidFill>
            <a:schemeClr val="bg1">
              <a:alpha val="83000"/>
            </a:schemeClr>
          </a:solidFill>
        </p:spPr>
        <p:txBody>
          <a:bodyPr>
            <a:spAutoFit/>
          </a:bodyPr>
          <a:lstStyle/>
          <a:p>
            <a:pPr algn="ctr"/>
            <a:r>
              <a:rPr lang="ru-RU" b="1" dirty="0" err="1"/>
              <a:t>Під</a:t>
            </a:r>
            <a:r>
              <a:rPr lang="ru-RU" b="1" dirty="0"/>
              <a:t> </a:t>
            </a:r>
            <a:r>
              <a:rPr lang="ru-RU" b="1" dirty="0" err="1"/>
              <a:t>впливом</a:t>
            </a:r>
            <a:r>
              <a:rPr lang="ru-RU" b="1" dirty="0"/>
              <a:t> </a:t>
            </a:r>
            <a:r>
              <a:rPr lang="ru-RU" b="1" dirty="0" err="1"/>
              <a:t>людини</a:t>
            </a:r>
            <a:r>
              <a:rPr lang="ru-RU" b="1" dirty="0"/>
              <a:t> </a:t>
            </a:r>
            <a:r>
              <a:rPr lang="ru-RU" b="1" dirty="0" err="1"/>
              <a:t>відбуваються</a:t>
            </a:r>
            <a:r>
              <a:rPr lang="ru-RU" b="1" dirty="0"/>
              <a:t> </a:t>
            </a:r>
            <a:r>
              <a:rPr lang="ru-RU" b="1" dirty="0" err="1"/>
              <a:t>величезні</a:t>
            </a:r>
            <a:r>
              <a:rPr lang="ru-RU" b="1" dirty="0"/>
              <a:t> </a:t>
            </a:r>
            <a:r>
              <a:rPr lang="ru-RU" b="1" dirty="0" err="1"/>
              <a:t>зміни</a:t>
            </a:r>
            <a:r>
              <a:rPr lang="ru-RU" b="1" dirty="0"/>
              <a:t> природного </a:t>
            </a:r>
            <a:r>
              <a:rPr lang="ru-RU" b="1" dirty="0" err="1"/>
              <a:t>середовища</a:t>
            </a:r>
            <a:r>
              <a:rPr lang="ru-RU" b="1" dirty="0"/>
              <a:t>, з </a:t>
            </a:r>
            <a:r>
              <a:rPr lang="ru-RU" b="1" dirty="0" err="1"/>
              <a:t>чим</a:t>
            </a:r>
            <a:r>
              <a:rPr lang="ru-RU" b="1" dirty="0"/>
              <a:t> </a:t>
            </a:r>
            <a:r>
              <a:rPr lang="ru-RU" b="1" dirty="0" err="1"/>
              <a:t>пов'язана</a:t>
            </a:r>
            <a:r>
              <a:rPr lang="ru-RU" b="1" dirty="0"/>
              <a:t> </a:t>
            </a:r>
            <a:r>
              <a:rPr lang="ru-RU" b="1" dirty="0" err="1"/>
              <a:t>необхідність</a:t>
            </a:r>
            <a:r>
              <a:rPr lang="ru-RU" b="1" dirty="0"/>
              <a:t> </a:t>
            </a:r>
            <a:r>
              <a:rPr lang="ru-RU" b="1" dirty="0" err="1"/>
              <a:t>його</a:t>
            </a:r>
            <a:r>
              <a:rPr lang="ru-RU" b="1" dirty="0"/>
              <a:t> </a:t>
            </a:r>
            <a:r>
              <a:rPr lang="ru-RU" b="1" dirty="0" err="1"/>
              <a:t>охорони</a:t>
            </a:r>
            <a:r>
              <a:rPr lang="ru-RU" b="1" dirty="0"/>
              <a:t>. В XX ст. </a:t>
            </a:r>
            <a:r>
              <a:rPr lang="ru-RU" b="1" dirty="0" err="1"/>
              <a:t>людина</a:t>
            </a:r>
            <a:r>
              <a:rPr lang="ru-RU" b="1" dirty="0"/>
              <a:t> </a:t>
            </a:r>
            <a:r>
              <a:rPr lang="ru-RU" b="1" dirty="0" err="1"/>
              <a:t>проклала</a:t>
            </a:r>
            <a:r>
              <a:rPr lang="ru-RU" b="1" dirty="0"/>
              <a:t> </a:t>
            </a:r>
            <a:r>
              <a:rPr lang="ru-RU" b="1" dirty="0" err="1"/>
              <a:t>нові</a:t>
            </a:r>
            <a:r>
              <a:rPr lang="ru-RU" b="1" dirty="0"/>
              <a:t> шляхи </a:t>
            </a:r>
            <a:r>
              <a:rPr lang="ru-RU" b="1" dirty="0" err="1"/>
              <a:t>переміщення</a:t>
            </a:r>
            <a:r>
              <a:rPr lang="ru-RU" b="1" dirty="0"/>
              <a:t> </a:t>
            </a:r>
            <a:r>
              <a:rPr lang="ru-RU" b="1" dirty="0" err="1"/>
              <a:t>енергії</a:t>
            </a:r>
            <a:r>
              <a:rPr lang="ru-RU" b="1" dirty="0"/>
              <a:t> і </a:t>
            </a:r>
            <a:r>
              <a:rPr lang="ru-RU" b="1" dirty="0" err="1"/>
              <a:t>речовини</a:t>
            </a:r>
            <a:r>
              <a:rPr lang="ru-RU" b="1" dirty="0"/>
              <a:t> в </a:t>
            </a:r>
            <a:r>
              <a:rPr lang="ru-RU" b="1" dirty="0" err="1"/>
              <a:t>географічній</a:t>
            </a:r>
            <a:r>
              <a:rPr lang="ru-RU" b="1" dirty="0"/>
              <a:t> </a:t>
            </a:r>
            <a:r>
              <a:rPr lang="ru-RU" b="1" dirty="0" err="1"/>
              <a:t>оболонці</a:t>
            </a:r>
            <a:r>
              <a:rPr lang="ru-RU" b="1" dirty="0"/>
              <a:t>, </a:t>
            </a:r>
            <a:r>
              <a:rPr lang="ru-RU" b="1" dirty="0" err="1"/>
              <a:t>подекуди</a:t>
            </a:r>
            <a:r>
              <a:rPr lang="ru-RU" b="1" dirty="0"/>
              <a:t> </a:t>
            </a:r>
            <a:r>
              <a:rPr lang="ru-RU" b="1" dirty="0" err="1"/>
              <a:t>значною</a:t>
            </a:r>
            <a:r>
              <a:rPr lang="ru-RU" b="1" dirty="0"/>
              <a:t> </a:t>
            </a:r>
            <a:r>
              <a:rPr lang="ru-RU" b="1" dirty="0" err="1"/>
              <a:t>мірою</a:t>
            </a:r>
            <a:r>
              <a:rPr lang="ru-RU" b="1" dirty="0"/>
              <a:t> порушивши </a:t>
            </a:r>
            <a:r>
              <a:rPr lang="ru-RU" b="1" dirty="0" err="1"/>
              <a:t>екологічну</a:t>
            </a:r>
            <a:r>
              <a:rPr lang="ru-RU" b="1" dirty="0"/>
              <a:t> </a:t>
            </a:r>
            <a:r>
              <a:rPr lang="ru-RU" b="1" dirty="0" err="1"/>
              <a:t>рівновагу</a:t>
            </a:r>
            <a:r>
              <a:rPr lang="ru-RU" b="1" dirty="0"/>
              <a:t>.</a:t>
            </a:r>
          </a:p>
        </p:txBody>
      </p:sp>
      <p:sp>
        <p:nvSpPr>
          <p:cNvPr id="3" name="Прямоугольник 2"/>
          <p:cNvSpPr/>
          <p:nvPr/>
        </p:nvSpPr>
        <p:spPr>
          <a:xfrm>
            <a:off x="4427984" y="5157192"/>
            <a:ext cx="4572000" cy="1477328"/>
          </a:xfrm>
          <a:prstGeom prst="rect">
            <a:avLst/>
          </a:prstGeom>
          <a:solidFill>
            <a:schemeClr val="bg1">
              <a:alpha val="78000"/>
            </a:schemeClr>
          </a:solidFill>
        </p:spPr>
        <p:txBody>
          <a:bodyPr>
            <a:spAutoFit/>
          </a:bodyPr>
          <a:lstStyle/>
          <a:p>
            <a:pPr algn="ctr"/>
            <a:r>
              <a:rPr lang="uk-UA" b="1" dirty="0"/>
              <a:t>Щорічно з надр Землі добувається більше елементів, ніж включається в біологічний кругообіг: кадмію - в 160 разів, ртуті - 110, свинцю - 35, миш'яку, фтору - 15, урану - 6, олова - 5, міді - 4, молібдену - в 3 рази.</a:t>
            </a:r>
            <a:endParaRPr lang="ru-RU" b="1" dirty="0"/>
          </a:p>
        </p:txBody>
      </p:sp>
    </p:spTree>
    <p:extLst>
      <p:ext uri="{BB962C8B-B14F-4D97-AF65-F5344CB8AC3E}">
        <p14:creationId xmlns:p14="http://schemas.microsoft.com/office/powerpoint/2010/main" val="16019921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691680" y="692696"/>
            <a:ext cx="5868144" cy="2585323"/>
          </a:xfrm>
          <a:prstGeom prst="rect">
            <a:avLst/>
          </a:prstGeom>
        </p:spPr>
        <p:txBody>
          <a:bodyPr wrap="square">
            <a:spAutoFit/>
          </a:bodyPr>
          <a:lstStyle/>
          <a:p>
            <a:pPr algn="ctr"/>
            <a:r>
              <a:rPr lang="uk-UA" b="1" dirty="0"/>
              <a:t>Теплові електричні станції (ТЕС) і виробництва з випуску металу й іншої промислової продукції також є джерелами забруднення екологічної системи. Загальні обсяги утворення </a:t>
            </a:r>
            <a:r>
              <a:rPr lang="uk-UA" b="1" dirty="0" err="1"/>
              <a:t>золошлакових</a:t>
            </a:r>
            <a:r>
              <a:rPr lang="uk-UA" b="1" dirty="0"/>
              <a:t> відходів ТЕС в Україні становлять близько 15 млн. т. Сьогодні в Україні найбільш забруднена серед усіх країн СНД атмосфера. На 40% нашої території рівень забрудненості в 2-3 рази вищий, ніж в Європі. На кожного жителя припадає понад 90 кг усіх викидів у атмосферу.</a:t>
            </a:r>
            <a:endParaRPr lang="ru-RU" b="1" dirty="0"/>
          </a:p>
        </p:txBody>
      </p:sp>
    </p:spTree>
    <p:extLst>
      <p:ext uri="{BB962C8B-B14F-4D97-AF65-F5344CB8AC3E}">
        <p14:creationId xmlns:p14="http://schemas.microsoft.com/office/powerpoint/2010/main" val="11228878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4287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854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187624" y="1268760"/>
            <a:ext cx="6624736" cy="4524315"/>
          </a:xfrm>
          <a:prstGeom prst="rect">
            <a:avLst/>
          </a:prstGeom>
          <a:solidFill>
            <a:schemeClr val="bg1">
              <a:alpha val="42000"/>
            </a:schemeClr>
          </a:solidFill>
        </p:spPr>
        <p:txBody>
          <a:bodyPr wrap="square">
            <a:spAutoFit/>
          </a:bodyPr>
          <a:lstStyle/>
          <a:p>
            <a:pPr algn="ctr"/>
            <a:r>
              <a:rPr lang="uk-UA" b="1" dirty="0"/>
              <a:t>Серед природно-економічних формувань України виділяється Поділля. Це найбільш густонаселений регіон, який характеризується розвиненим сільським господарством і харчовою промисловістю. Цей регіон найменше забруднений, і пріоритет у його розвитку повинен надаватися АПК. На Поділлі необхідно заборонити розміщення всіх виробництв, які забруднюють навколишнє середовище. Сільське господарство цього регіону має спеціалізуватися на виробництві екологічно чистої продукції. Тут слід повністю перейти на біологічні системи землекористування, обмежити використання мінеральних добрив. Це необхідно ще й тому, що, за підрахунками вчених і спеціалістів, за останні десятиріччя площі сільськогосподарських угідь в Україні зменшились на 3 млн. га, а ріллі - на 1,8 млн. га. В Україні в результаті ерозії </a:t>
            </a:r>
            <a:r>
              <a:rPr lang="uk-UA" b="1" dirty="0" smtClean="0"/>
              <a:t>ґрунтів </a:t>
            </a:r>
            <a:r>
              <a:rPr lang="uk-UA" b="1" dirty="0"/>
              <a:t>щорічно змивається та втрачається залежно від кліматичних умов від 50 до 80 </a:t>
            </a:r>
            <a:r>
              <a:rPr lang="uk-UA" b="1" dirty="0" smtClean="0"/>
              <a:t>млн. </a:t>
            </a:r>
            <a:r>
              <a:rPr lang="uk-UA" b="1" dirty="0"/>
              <a:t>т гумусу.</a:t>
            </a:r>
            <a:endParaRPr lang="ru-RU" b="1" dirty="0"/>
          </a:p>
        </p:txBody>
      </p:sp>
    </p:spTree>
    <p:extLst>
      <p:ext uri="{BB962C8B-B14F-4D97-AF65-F5344CB8AC3E}">
        <p14:creationId xmlns:p14="http://schemas.microsoft.com/office/powerpoint/2010/main" val="9360721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6940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414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7570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259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835696" y="1974319"/>
            <a:ext cx="5616624" cy="2246769"/>
          </a:xfrm>
          <a:prstGeom prst="rect">
            <a:avLst/>
          </a:prstGeom>
          <a:solidFill>
            <a:schemeClr val="bg1">
              <a:alpha val="78000"/>
            </a:schemeClr>
          </a:solidFill>
        </p:spPr>
        <p:txBody>
          <a:bodyPr wrap="square">
            <a:spAutoFit/>
          </a:bodyPr>
          <a:lstStyle/>
          <a:p>
            <a:pPr algn="ctr"/>
            <a:r>
              <a:rPr lang="uk-UA" sz="2000" b="1" dirty="0"/>
              <a:t>Досить великим регіоном України, в якому сформувалось сприятливе екологічне середовище, є Полісся. На його території розташовано 40% площ лісів, тут беруть початок більшість річок України. Лісо-озерно-болотні комплекси являють собою унікальні ландшафти, які не мають аналогів у світі.</a:t>
            </a:r>
            <a:endParaRPr lang="ru-RU" sz="2000" b="1" dirty="0"/>
          </a:p>
        </p:txBody>
      </p:sp>
    </p:spTree>
    <p:extLst>
      <p:ext uri="{BB962C8B-B14F-4D97-AF65-F5344CB8AC3E}">
        <p14:creationId xmlns:p14="http://schemas.microsoft.com/office/powerpoint/2010/main" val="448323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574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974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068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491880" y="116632"/>
            <a:ext cx="5625512" cy="2800767"/>
          </a:xfrm>
          <a:prstGeom prst="rect">
            <a:avLst/>
          </a:prstGeom>
        </p:spPr>
        <p:txBody>
          <a:bodyPr wrap="square">
            <a:spAutoFit/>
          </a:bodyPr>
          <a:lstStyle/>
          <a:p>
            <a:pPr algn="ctr"/>
            <a:r>
              <a:rPr lang="uk-UA" sz="1600" b="1" dirty="0"/>
              <a:t>Однак необдумане розміщення на Поліссі атомної електростанції зробило неможливим використання цього регіону для ведення інтенсивного сільського господарства, розвитку харчової, легкої, електротехнічної й електронної промисловості та приладобудування. У результаті катастрофи на ЧАЕС з ефективного економічного використання виведено забруднену територію площею 2712 кв. км. У 30-кілометровій зоні знаходиться понад 800 радіоактивних могильників, багато з яких побудовані наспіх, а тому </a:t>
            </a:r>
            <a:r>
              <a:rPr lang="uk-UA" sz="1600" b="1" dirty="0" smtClean="0"/>
              <a:t>радіоактивні </a:t>
            </a:r>
            <a:r>
              <a:rPr lang="uk-UA" sz="1600" b="1" dirty="0"/>
              <a:t>відходи "розповзаються" в підземних шарах, розносяться </a:t>
            </a:r>
            <a:r>
              <a:rPr lang="uk-UA" sz="1600" b="1" dirty="0" smtClean="0"/>
              <a:t>ґрунтовими </a:t>
            </a:r>
            <a:r>
              <a:rPr lang="uk-UA" sz="1600" b="1" dirty="0"/>
              <a:t>водами. </a:t>
            </a:r>
            <a:endParaRPr lang="ru-RU" sz="1600" b="1" dirty="0"/>
          </a:p>
        </p:txBody>
      </p:sp>
    </p:spTree>
    <p:extLst>
      <p:ext uri="{BB962C8B-B14F-4D97-AF65-F5344CB8AC3E}">
        <p14:creationId xmlns:p14="http://schemas.microsoft.com/office/powerpoint/2010/main" val="16161532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r="-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6792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5941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403648" y="1371540"/>
            <a:ext cx="6390456" cy="3785652"/>
          </a:xfrm>
          <a:prstGeom prst="rect">
            <a:avLst/>
          </a:prstGeom>
          <a:solidFill>
            <a:schemeClr val="bg1">
              <a:alpha val="54000"/>
            </a:schemeClr>
          </a:solidFill>
        </p:spPr>
        <p:txBody>
          <a:bodyPr wrap="square">
            <a:spAutoFit/>
          </a:bodyPr>
          <a:lstStyle/>
          <a:p>
            <a:pPr algn="ctr"/>
            <a:r>
              <a:rPr lang="uk-UA" sz="2000" b="1" dirty="0"/>
              <a:t>Відносно благополучним регіоном щодо екології є Карпати, які характеризуються гірським рельєфом, високою лісистістю, чистим повітрям, наявністю термальних і мінеральних вод і тому виконують рекреаційну функцію. З цієї причини тут слід заборонити будівництво промислових підприємств, які забруднюють природне середовище. Формування Карпат як великого оздоровчого й курортного комплексу передбачає створення соціальної інфраструктури, будівництво доріг, кемпінгів, санаторіїв і лікарень, організацію природних пам'яток і парків.</a:t>
            </a:r>
            <a:endParaRPr lang="ru-RU" sz="2000" b="1" dirty="0"/>
          </a:p>
        </p:txBody>
      </p:sp>
    </p:spTree>
    <p:extLst>
      <p:ext uri="{BB962C8B-B14F-4D97-AF65-F5344CB8AC3E}">
        <p14:creationId xmlns:p14="http://schemas.microsoft.com/office/powerpoint/2010/main" val="26276837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758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068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068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979712" y="1222730"/>
            <a:ext cx="5544616" cy="2554545"/>
          </a:xfrm>
          <a:prstGeom prst="rect">
            <a:avLst/>
          </a:prstGeom>
          <a:solidFill>
            <a:schemeClr val="bg1">
              <a:alpha val="36000"/>
            </a:schemeClr>
          </a:solidFill>
        </p:spPr>
        <p:txBody>
          <a:bodyPr wrap="square">
            <a:spAutoFit/>
          </a:bodyPr>
          <a:lstStyle/>
          <a:p>
            <a:pPr algn="ctr"/>
            <a:r>
              <a:rPr lang="uk-UA" sz="2000" b="1" dirty="0"/>
              <a:t>За розрахунками незалежних експертів України, на вирішення екологічних проблем доведеться витратити 1-1,5 трлн. дол. США, і роботи повинні тривати 8-10 років. Вчені України попереджають, що в недалекому майбутньому проблеми екології затьмарять усі інші, хоч якими б великими й важливими вони не були.</a:t>
            </a:r>
            <a:endParaRPr lang="ru-RU" sz="2000" b="1" dirty="0"/>
          </a:p>
        </p:txBody>
      </p:sp>
    </p:spTree>
    <p:extLst>
      <p:ext uri="{BB962C8B-B14F-4D97-AF65-F5344CB8AC3E}">
        <p14:creationId xmlns:p14="http://schemas.microsoft.com/office/powerpoint/2010/main" val="4605203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27584" y="188640"/>
            <a:ext cx="7488832" cy="3416320"/>
          </a:xfrm>
          <a:prstGeom prst="rect">
            <a:avLst/>
          </a:prstGeom>
        </p:spPr>
        <p:txBody>
          <a:bodyPr wrap="square">
            <a:spAutoFit/>
          </a:bodyPr>
          <a:lstStyle/>
          <a:p>
            <a:pPr algn="ctr"/>
            <a:r>
              <a:rPr lang="ru-RU" sz="2800" b="1" dirty="0" err="1"/>
              <a:t>Аналіз</a:t>
            </a:r>
            <a:r>
              <a:rPr lang="ru-RU" sz="2800" b="1" dirty="0"/>
              <a:t> </a:t>
            </a:r>
            <a:r>
              <a:rPr lang="ru-RU" sz="2800" b="1" dirty="0" err="1"/>
              <a:t>свідчить</a:t>
            </a:r>
            <a:r>
              <a:rPr lang="ru-RU" sz="2800" b="1" dirty="0"/>
              <a:t>, </a:t>
            </a:r>
            <a:r>
              <a:rPr lang="ru-RU" sz="2800" b="1" dirty="0" err="1"/>
              <a:t>що</a:t>
            </a:r>
            <a:r>
              <a:rPr lang="ru-RU" sz="2800" b="1" dirty="0"/>
              <a:t> </a:t>
            </a:r>
            <a:r>
              <a:rPr lang="ru-RU" sz="2800" b="1" dirty="0" err="1"/>
              <a:t>відносно</a:t>
            </a:r>
            <a:r>
              <a:rPr lang="ru-RU" sz="2800" b="1" dirty="0"/>
              <a:t> </a:t>
            </a:r>
            <a:r>
              <a:rPr lang="ru-RU" sz="2800" b="1" dirty="0" err="1"/>
              <a:t>благополучні</a:t>
            </a:r>
            <a:r>
              <a:rPr lang="ru-RU" sz="2800" b="1" dirty="0"/>
              <a:t> в </a:t>
            </a:r>
            <a:r>
              <a:rPr lang="ru-RU" sz="2800" b="1" dirty="0" err="1"/>
              <a:t>екологічному</a:t>
            </a:r>
            <a:r>
              <a:rPr lang="ru-RU" sz="2800" b="1" dirty="0"/>
              <a:t> </a:t>
            </a:r>
            <a:r>
              <a:rPr lang="ru-RU" sz="2800" b="1" dirty="0" err="1"/>
              <a:t>аспекті</a:t>
            </a:r>
            <a:r>
              <a:rPr lang="ru-RU" sz="2800" b="1" dirty="0"/>
              <a:t> </a:t>
            </a:r>
            <a:r>
              <a:rPr lang="ru-RU" sz="2800" b="1" dirty="0" err="1"/>
              <a:t>території</a:t>
            </a:r>
            <a:r>
              <a:rPr lang="ru-RU" sz="2800" b="1" dirty="0"/>
              <a:t> </a:t>
            </a:r>
            <a:r>
              <a:rPr lang="ru-RU" sz="2800" b="1" dirty="0" err="1"/>
              <a:t>швидко</a:t>
            </a:r>
            <a:r>
              <a:rPr lang="ru-RU" sz="2800" b="1" dirty="0"/>
              <a:t> </a:t>
            </a:r>
            <a:r>
              <a:rPr lang="ru-RU" sz="2800" b="1" dirty="0" err="1"/>
              <a:t>зменшуються</a:t>
            </a:r>
            <a:r>
              <a:rPr lang="ru-RU" sz="2800" b="1" dirty="0"/>
              <a:t>, </a:t>
            </a:r>
            <a:r>
              <a:rPr lang="ru-RU" sz="2800" b="1" dirty="0" err="1"/>
              <a:t>оскільки</a:t>
            </a:r>
            <a:r>
              <a:rPr lang="ru-RU" sz="2800" b="1" dirty="0"/>
              <a:t> </a:t>
            </a:r>
            <a:r>
              <a:rPr lang="ru-RU" sz="2800" b="1" dirty="0" err="1"/>
              <a:t>застарілі</a:t>
            </a:r>
            <a:r>
              <a:rPr lang="ru-RU" sz="2800" b="1" dirty="0"/>
              <a:t> </a:t>
            </a:r>
            <a:r>
              <a:rPr lang="ru-RU" sz="2800" b="1" dirty="0" err="1"/>
              <a:t>екологічні</a:t>
            </a:r>
            <a:r>
              <a:rPr lang="ru-RU" sz="2800" b="1" dirty="0"/>
              <a:t> </a:t>
            </a:r>
            <a:r>
              <a:rPr lang="ru-RU" sz="2800" b="1" dirty="0" err="1"/>
              <a:t>проблеми</a:t>
            </a:r>
            <a:r>
              <a:rPr lang="ru-RU" sz="2800" b="1" dirty="0"/>
              <a:t> не </a:t>
            </a:r>
            <a:r>
              <a:rPr lang="ru-RU" sz="2800" b="1" dirty="0" err="1"/>
              <a:t>вирішуються</a:t>
            </a:r>
            <a:r>
              <a:rPr lang="ru-RU" sz="2800" b="1" dirty="0"/>
              <a:t> </a:t>
            </a:r>
            <a:r>
              <a:rPr lang="ru-RU" sz="2800" b="1" dirty="0" err="1"/>
              <a:t>належним</a:t>
            </a:r>
            <a:r>
              <a:rPr lang="ru-RU" sz="2800" b="1" dirty="0"/>
              <a:t> чином і до того ж </a:t>
            </a:r>
            <a:r>
              <a:rPr lang="ru-RU" sz="2800" b="1" dirty="0" err="1"/>
              <a:t>виникають</a:t>
            </a:r>
            <a:r>
              <a:rPr lang="ru-RU" sz="2800" b="1" dirty="0"/>
              <a:t> </a:t>
            </a:r>
            <a:r>
              <a:rPr lang="ru-RU" sz="2800" b="1" dirty="0" err="1"/>
              <a:t>нові</a:t>
            </a:r>
            <a:r>
              <a:rPr lang="ru-RU" sz="2800" b="1" dirty="0"/>
              <a:t>, </a:t>
            </a:r>
            <a:r>
              <a:rPr lang="ru-RU" sz="2800" b="1" dirty="0" err="1"/>
              <a:t>ще</a:t>
            </a:r>
            <a:r>
              <a:rPr lang="ru-RU" sz="2800" b="1" dirty="0"/>
              <a:t> </a:t>
            </a:r>
            <a:r>
              <a:rPr lang="ru-RU" sz="2800" b="1" dirty="0" err="1"/>
              <a:t>складніші</a:t>
            </a:r>
            <a:r>
              <a:rPr lang="ru-RU" sz="2800" b="1" dirty="0"/>
              <a:t>, </a:t>
            </a:r>
            <a:r>
              <a:rPr lang="ru-RU" sz="2800" b="1" dirty="0" err="1"/>
              <a:t>пов'язані</a:t>
            </a:r>
            <a:r>
              <a:rPr lang="ru-RU" sz="2800" b="1" dirty="0"/>
              <a:t> з </a:t>
            </a:r>
            <a:r>
              <a:rPr lang="ru-RU" sz="2800" b="1" dirty="0" err="1"/>
              <a:t>серйозними</a:t>
            </a:r>
            <a:r>
              <a:rPr lang="ru-RU" sz="2800" b="1" dirty="0"/>
              <a:t> </a:t>
            </a:r>
            <a:r>
              <a:rPr lang="ru-RU" sz="2800" b="1" dirty="0" err="1"/>
              <a:t>соціально-економічними</a:t>
            </a:r>
            <a:r>
              <a:rPr lang="ru-RU" sz="2800" b="1" dirty="0"/>
              <a:t> і </a:t>
            </a:r>
            <a:r>
              <a:rPr lang="ru-RU" sz="2800" b="1" dirty="0" err="1"/>
              <a:t>політичними</a:t>
            </a:r>
            <a:r>
              <a:rPr lang="ru-RU" sz="2800" b="1" dirty="0"/>
              <a:t> </a:t>
            </a:r>
            <a:r>
              <a:rPr lang="ru-RU" sz="2800" b="1" dirty="0" err="1"/>
              <a:t>суперечностями</a:t>
            </a:r>
            <a:r>
              <a:rPr lang="ru-RU" sz="2800" b="1" dirty="0"/>
              <a:t>. </a:t>
            </a:r>
            <a:r>
              <a:rPr lang="ru-RU" sz="2000" b="1" dirty="0"/>
              <a:t/>
            </a:r>
            <a:br>
              <a:rPr lang="ru-RU" sz="2000" b="1" dirty="0"/>
            </a:br>
            <a:endParaRPr lang="ru-RU" sz="2000" b="1" dirty="0"/>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449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427984" y="39720"/>
            <a:ext cx="4572000" cy="3139321"/>
          </a:xfrm>
          <a:prstGeom prst="rect">
            <a:avLst/>
          </a:prstGeom>
        </p:spPr>
        <p:txBody>
          <a:bodyPr>
            <a:spAutoFit/>
          </a:bodyPr>
          <a:lstStyle/>
          <a:p>
            <a:pPr algn="ctr"/>
            <a:r>
              <a:rPr lang="ru-RU" b="1" dirty="0" err="1">
                <a:solidFill>
                  <a:srgbClr val="FF0000"/>
                </a:solidFill>
              </a:rPr>
              <a:t>Основні</a:t>
            </a:r>
            <a:r>
              <a:rPr lang="ru-RU" b="1" dirty="0">
                <a:solidFill>
                  <a:srgbClr val="FF0000"/>
                </a:solidFill>
              </a:rPr>
              <a:t> </a:t>
            </a:r>
            <a:r>
              <a:rPr lang="ru-RU" b="1" dirty="0" err="1">
                <a:solidFill>
                  <a:srgbClr val="FF0000"/>
                </a:solidFill>
              </a:rPr>
              <a:t>напрями</a:t>
            </a:r>
            <a:r>
              <a:rPr lang="ru-RU" b="1" dirty="0">
                <a:solidFill>
                  <a:srgbClr val="FF0000"/>
                </a:solidFill>
              </a:rPr>
              <a:t> </a:t>
            </a:r>
            <a:r>
              <a:rPr lang="ru-RU" b="1" dirty="0" err="1">
                <a:solidFill>
                  <a:srgbClr val="FF0000"/>
                </a:solidFill>
              </a:rPr>
              <a:t>міжнародного</a:t>
            </a:r>
            <a:r>
              <a:rPr lang="ru-RU" b="1" dirty="0">
                <a:solidFill>
                  <a:srgbClr val="FF0000"/>
                </a:solidFill>
              </a:rPr>
              <a:t> </a:t>
            </a:r>
            <a:r>
              <a:rPr lang="ru-RU" b="1" dirty="0" err="1">
                <a:solidFill>
                  <a:srgbClr val="FF0000"/>
                </a:solidFill>
              </a:rPr>
              <a:t>економічного</a:t>
            </a:r>
            <a:r>
              <a:rPr lang="ru-RU" b="1" dirty="0">
                <a:solidFill>
                  <a:srgbClr val="FF0000"/>
                </a:solidFill>
              </a:rPr>
              <a:t> </a:t>
            </a:r>
            <a:r>
              <a:rPr lang="ru-RU" b="1" dirty="0" err="1">
                <a:solidFill>
                  <a:srgbClr val="FF0000"/>
                </a:solidFill>
              </a:rPr>
              <a:t>співробітництва</a:t>
            </a:r>
            <a:r>
              <a:rPr lang="ru-RU" b="1" dirty="0">
                <a:solidFill>
                  <a:srgbClr val="FF0000"/>
                </a:solidFill>
              </a:rPr>
              <a:t> в </a:t>
            </a:r>
            <a:r>
              <a:rPr lang="ru-RU" b="1" dirty="0" err="1">
                <a:solidFill>
                  <a:srgbClr val="FF0000"/>
                </a:solidFill>
              </a:rPr>
              <a:t>галузі</a:t>
            </a:r>
            <a:r>
              <a:rPr lang="ru-RU" b="1" dirty="0">
                <a:solidFill>
                  <a:srgbClr val="FF0000"/>
                </a:solidFill>
              </a:rPr>
              <a:t> </a:t>
            </a:r>
            <a:r>
              <a:rPr lang="ru-RU" b="1" dirty="0" err="1" smtClean="0">
                <a:solidFill>
                  <a:srgbClr val="FF0000"/>
                </a:solidFill>
              </a:rPr>
              <a:t>екології</a:t>
            </a:r>
            <a:endParaRPr lang="ru-RU" b="1" dirty="0">
              <a:solidFill>
                <a:srgbClr val="FF0000"/>
              </a:solidFill>
            </a:endParaRPr>
          </a:p>
          <a:p>
            <a:pPr algn="ctr"/>
            <a:r>
              <a:rPr lang="uk-UA" b="1" dirty="0"/>
              <a:t> </a:t>
            </a:r>
            <a:br>
              <a:rPr lang="uk-UA" b="1" dirty="0"/>
            </a:br>
            <a:r>
              <a:rPr lang="uk-UA" b="1" dirty="0"/>
              <a:t>Цілком зрозуміло, що планетарний вимір, якого набрали екологічні проблеми розвитку цивілізації на сучасному етапі, об'єктивно висунуте</a:t>
            </a:r>
            <a:r>
              <a:rPr lang="ru-RU" b="1" dirty="0"/>
              <a:t> </a:t>
            </a:r>
            <a:r>
              <a:rPr lang="uk-UA" b="1" dirty="0"/>
              <a:t> для всього людства завдання — всебічний захист, охорона та збереження земної біосфери шляхом об'єднання зусиль усіх держав світу. </a:t>
            </a:r>
            <a:endParaRPr lang="ru-RU" b="1" dirty="0"/>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115616" y="2118335"/>
            <a:ext cx="7200800" cy="2246769"/>
          </a:xfrm>
          <a:prstGeom prst="rect">
            <a:avLst/>
          </a:prstGeom>
          <a:solidFill>
            <a:schemeClr val="bg1">
              <a:alpha val="70000"/>
            </a:schemeClr>
          </a:solidFill>
        </p:spPr>
        <p:txBody>
          <a:bodyPr wrap="square">
            <a:spAutoFit/>
          </a:bodyPr>
          <a:lstStyle/>
          <a:p>
            <a:pPr algn="ctr"/>
            <a:r>
              <a:rPr lang="ru-RU" sz="2000" b="1" dirty="0" err="1" smtClean="0"/>
              <a:t>Екологічні</a:t>
            </a:r>
            <a:r>
              <a:rPr lang="ru-RU" sz="2000" b="1" dirty="0" smtClean="0"/>
              <a:t> </a:t>
            </a:r>
            <a:r>
              <a:rPr lang="ru-RU" sz="2000" b="1" dirty="0" err="1"/>
              <a:t>чинники</a:t>
            </a:r>
            <a:r>
              <a:rPr lang="ru-RU" sz="2000" b="1" dirty="0"/>
              <a:t> </a:t>
            </a:r>
            <a:r>
              <a:rPr lang="ru-RU" sz="2000" b="1" dirty="0" err="1"/>
              <a:t>стають</a:t>
            </a:r>
            <a:r>
              <a:rPr lang="ru-RU" sz="2000" b="1" dirty="0"/>
              <a:t> одними з </a:t>
            </a:r>
            <a:r>
              <a:rPr lang="ru-RU" sz="2000" b="1" dirty="0" err="1"/>
              <a:t>визначальних</a:t>
            </a:r>
            <a:r>
              <a:rPr lang="ru-RU" sz="2000" b="1" dirty="0"/>
              <a:t> у </a:t>
            </a:r>
            <a:r>
              <a:rPr lang="ru-RU" sz="2000" b="1" dirty="0" err="1"/>
              <a:t>формуванні</a:t>
            </a:r>
            <a:r>
              <a:rPr lang="ru-RU" sz="2000" b="1" dirty="0"/>
              <a:t> та </a:t>
            </a:r>
            <a:r>
              <a:rPr lang="ru-RU" sz="2000" b="1" dirty="0" err="1"/>
              <a:t>функціонуванні</a:t>
            </a:r>
            <a:r>
              <a:rPr lang="ru-RU" sz="2000" b="1" dirty="0"/>
              <a:t> </a:t>
            </a:r>
            <a:r>
              <a:rPr lang="ru-RU" sz="2000" b="1" dirty="0" err="1"/>
              <a:t>міжнародних</a:t>
            </a:r>
            <a:r>
              <a:rPr lang="ru-RU" sz="2000" b="1" dirty="0"/>
              <a:t> </a:t>
            </a:r>
            <a:r>
              <a:rPr lang="ru-RU" sz="2000" b="1" dirty="0" err="1"/>
              <a:t>економічних</a:t>
            </a:r>
            <a:r>
              <a:rPr lang="ru-RU" sz="2000" b="1" dirty="0"/>
              <a:t> </a:t>
            </a:r>
            <a:r>
              <a:rPr lang="ru-RU" sz="2000" b="1" dirty="0" err="1"/>
              <a:t>відносин</a:t>
            </a:r>
            <a:r>
              <a:rPr lang="ru-RU" sz="2000" b="1" dirty="0"/>
              <a:t>. Тому </a:t>
            </a:r>
            <a:r>
              <a:rPr lang="ru-RU" sz="2000" b="1" dirty="0" err="1"/>
              <a:t>доцільно</a:t>
            </a:r>
            <a:r>
              <a:rPr lang="ru-RU" sz="2000" b="1" dirty="0"/>
              <a:t> </a:t>
            </a:r>
            <a:r>
              <a:rPr lang="ru-RU" sz="2000" b="1" dirty="0" err="1"/>
              <a:t>розглянути</a:t>
            </a:r>
            <a:r>
              <a:rPr lang="ru-RU" sz="2000" b="1" dirty="0"/>
              <a:t> </a:t>
            </a:r>
            <a:r>
              <a:rPr lang="ru-RU" sz="2000" b="1" dirty="0" err="1"/>
              <a:t>основні</a:t>
            </a:r>
            <a:r>
              <a:rPr lang="ru-RU" sz="2000" b="1" dirty="0"/>
              <a:t> </a:t>
            </a:r>
            <a:r>
              <a:rPr lang="ru-RU" sz="2000" b="1" dirty="0" err="1"/>
              <a:t>напрями</a:t>
            </a:r>
            <a:r>
              <a:rPr lang="ru-RU" sz="2000" b="1" dirty="0"/>
              <a:t> </a:t>
            </a:r>
            <a:r>
              <a:rPr lang="ru-RU" sz="2000" b="1" dirty="0" err="1"/>
              <a:t>впливу</a:t>
            </a:r>
            <a:r>
              <a:rPr lang="ru-RU" sz="2000" b="1" dirty="0"/>
              <a:t> </a:t>
            </a:r>
            <a:r>
              <a:rPr lang="ru-RU" sz="2000" b="1" dirty="0" err="1"/>
              <a:t>екологічних</a:t>
            </a:r>
            <a:r>
              <a:rPr lang="ru-RU" sz="2000" b="1" dirty="0"/>
              <a:t> </a:t>
            </a:r>
            <a:r>
              <a:rPr lang="ru-RU" sz="2000" b="1" dirty="0" err="1"/>
              <a:t>чинників</a:t>
            </a:r>
            <a:r>
              <a:rPr lang="ru-RU" sz="2000" b="1" dirty="0"/>
              <a:t> на </a:t>
            </a:r>
            <a:r>
              <a:rPr lang="ru-RU" sz="2000" b="1" dirty="0" err="1"/>
              <a:t>міжнародні</a:t>
            </a:r>
            <a:r>
              <a:rPr lang="ru-RU" sz="2000" b="1" dirty="0"/>
              <a:t> </a:t>
            </a:r>
            <a:r>
              <a:rPr lang="ru-RU" sz="2000" b="1" dirty="0" err="1"/>
              <a:t>економічні</a:t>
            </a:r>
            <a:r>
              <a:rPr lang="ru-RU" sz="2000" b="1" dirty="0"/>
              <a:t> </a:t>
            </a:r>
            <a:r>
              <a:rPr lang="ru-RU" sz="2000" b="1" dirty="0" err="1"/>
              <a:t>відносини</a:t>
            </a:r>
            <a:r>
              <a:rPr lang="ru-RU" sz="2000" b="1" dirty="0"/>
              <a:t>, </a:t>
            </a:r>
            <a:r>
              <a:rPr lang="ru-RU" sz="2000" b="1" dirty="0" err="1"/>
              <a:t>їх</a:t>
            </a:r>
            <a:r>
              <a:rPr lang="ru-RU" sz="2000" b="1" dirty="0"/>
              <a:t> </a:t>
            </a:r>
            <a:r>
              <a:rPr lang="ru-RU" sz="2000" b="1" dirty="0" err="1"/>
              <a:t>удосконалення</a:t>
            </a:r>
            <a:r>
              <a:rPr lang="ru-RU" sz="2000" b="1" dirty="0"/>
              <a:t> та </a:t>
            </a:r>
            <a:r>
              <a:rPr lang="ru-RU" sz="2000" b="1" dirty="0" err="1"/>
              <a:t>реформування</a:t>
            </a:r>
            <a:r>
              <a:rPr lang="ru-RU" sz="2000" b="1" dirty="0"/>
              <a:t> з </a:t>
            </a:r>
            <a:r>
              <a:rPr lang="ru-RU" sz="2000" b="1" dirty="0" err="1"/>
              <a:t>урахуванням</a:t>
            </a:r>
            <a:r>
              <a:rPr lang="ru-RU" sz="2000" b="1" dirty="0"/>
              <a:t> </a:t>
            </a:r>
            <a:r>
              <a:rPr lang="ru-RU" sz="2000" b="1" dirty="0" err="1"/>
              <a:t>цих</a:t>
            </a:r>
            <a:r>
              <a:rPr lang="ru-RU" sz="2000" b="1" dirty="0"/>
              <a:t> </a:t>
            </a:r>
            <a:r>
              <a:rPr lang="ru-RU" sz="2000" b="1" dirty="0" err="1"/>
              <a:t>чинників</a:t>
            </a:r>
            <a:r>
              <a:rPr lang="ru-RU" sz="2000" b="1" dirty="0"/>
              <a:t>, а </a:t>
            </a:r>
            <a:r>
              <a:rPr lang="ru-RU" sz="2000" b="1" dirty="0" err="1"/>
              <a:t>також</a:t>
            </a:r>
            <a:r>
              <a:rPr lang="ru-RU" sz="2000" b="1" dirty="0"/>
              <a:t> </a:t>
            </a:r>
            <a:r>
              <a:rPr lang="ru-RU" sz="2000" b="1" dirty="0" err="1"/>
              <a:t>основні</a:t>
            </a:r>
            <a:r>
              <a:rPr lang="ru-RU" sz="2000" b="1" dirty="0"/>
              <a:t> </a:t>
            </a:r>
            <a:r>
              <a:rPr lang="ru-RU" sz="2000" b="1" dirty="0" err="1"/>
              <a:t>напрями</a:t>
            </a:r>
            <a:r>
              <a:rPr lang="ru-RU" sz="2000" b="1" dirty="0"/>
              <a:t> </a:t>
            </a:r>
            <a:r>
              <a:rPr lang="ru-RU" sz="2000" b="1" dirty="0" err="1"/>
              <a:t>міжнародного</a:t>
            </a:r>
            <a:r>
              <a:rPr lang="ru-RU" sz="2000" b="1" dirty="0"/>
              <a:t> </a:t>
            </a:r>
            <a:r>
              <a:rPr lang="ru-RU" sz="2000" b="1" dirty="0" err="1"/>
              <a:t>співробітництва</a:t>
            </a:r>
            <a:r>
              <a:rPr lang="ru-RU" sz="2000" b="1" dirty="0"/>
              <a:t> у </a:t>
            </a:r>
            <a:r>
              <a:rPr lang="ru-RU" sz="2000" b="1" dirty="0" err="1"/>
              <a:t>сфері</a:t>
            </a:r>
            <a:r>
              <a:rPr lang="ru-RU" sz="2000" b="1" dirty="0"/>
              <a:t> </a:t>
            </a:r>
            <a:r>
              <a:rPr lang="ru-RU" sz="2000" b="1" dirty="0" err="1"/>
              <a:t>охорони</a:t>
            </a:r>
            <a:r>
              <a:rPr lang="ru-RU" sz="2000" b="1" dirty="0"/>
              <a:t> </a:t>
            </a:r>
            <a:r>
              <a:rPr lang="ru-RU" sz="2000" b="1" dirty="0" err="1"/>
              <a:t>довкілля</a:t>
            </a:r>
            <a:r>
              <a:rPr lang="ru-RU" sz="2000" b="1" dirty="0"/>
              <a:t> </a:t>
            </a:r>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043608" y="532993"/>
            <a:ext cx="7038528" cy="5632311"/>
          </a:xfrm>
          <a:prstGeom prst="rect">
            <a:avLst/>
          </a:prstGeom>
          <a:solidFill>
            <a:schemeClr val="bg1">
              <a:alpha val="50000"/>
            </a:schemeClr>
          </a:solidFill>
        </p:spPr>
        <p:txBody>
          <a:bodyPr wrap="square">
            <a:spAutoFit/>
          </a:bodyPr>
          <a:lstStyle/>
          <a:p>
            <a:pPr algn="ctr"/>
            <a:r>
              <a:rPr lang="ru-RU" sz="2000" b="1" dirty="0" err="1"/>
              <a:t>Чимало</a:t>
            </a:r>
            <a:r>
              <a:rPr lang="ru-RU" sz="2000" b="1" dirty="0"/>
              <a:t> </a:t>
            </a:r>
            <a:r>
              <a:rPr lang="ru-RU" sz="2000" b="1" dirty="0" err="1"/>
              <a:t>країн</a:t>
            </a:r>
            <a:r>
              <a:rPr lang="ru-RU" sz="2000" b="1" dirty="0"/>
              <a:t> </a:t>
            </a:r>
            <a:r>
              <a:rPr lang="ru-RU" sz="2000" b="1" dirty="0" err="1"/>
              <a:t>нині</a:t>
            </a:r>
            <a:r>
              <a:rPr lang="ru-RU" sz="2000" b="1" dirty="0"/>
              <a:t> </a:t>
            </a:r>
            <a:r>
              <a:rPr lang="ru-RU" sz="2000" b="1" dirty="0" err="1"/>
              <a:t>застосовують</a:t>
            </a:r>
            <a:r>
              <a:rPr lang="ru-RU" sz="2000" b="1" dirty="0"/>
              <a:t> </a:t>
            </a:r>
            <a:r>
              <a:rPr lang="ru-RU" sz="2000" b="1" dirty="0" err="1"/>
              <a:t>заборону</a:t>
            </a:r>
            <a:r>
              <a:rPr lang="ru-RU" sz="2000" b="1" dirty="0"/>
              <a:t> та </a:t>
            </a:r>
            <a:r>
              <a:rPr lang="ru-RU" sz="2000" b="1" dirty="0" err="1"/>
              <a:t>обмеження</a:t>
            </a:r>
            <a:r>
              <a:rPr lang="ru-RU" sz="2000" b="1" dirty="0"/>
              <a:t> на </a:t>
            </a:r>
            <a:r>
              <a:rPr lang="ru-RU" sz="2000" b="1" dirty="0" err="1"/>
              <a:t>виробництво</a:t>
            </a:r>
            <a:r>
              <a:rPr lang="ru-RU" sz="2000" b="1" dirty="0"/>
              <a:t>, продаж, </a:t>
            </a:r>
            <a:r>
              <a:rPr lang="ru-RU" sz="2000" b="1" dirty="0" err="1"/>
              <a:t>використання</a:t>
            </a:r>
            <a:r>
              <a:rPr lang="ru-RU" sz="2000" b="1" dirty="0"/>
              <a:t> </a:t>
            </a:r>
            <a:r>
              <a:rPr lang="ru-RU" sz="2000" b="1" dirty="0" err="1"/>
              <a:t>екологонебезпечної</a:t>
            </a:r>
            <a:r>
              <a:rPr lang="ru-RU" sz="2000" b="1" dirty="0"/>
              <a:t> </a:t>
            </a:r>
            <a:r>
              <a:rPr lang="ru-RU" sz="2000" b="1" dirty="0" err="1"/>
              <a:t>продукції</a:t>
            </a:r>
            <a:r>
              <a:rPr lang="ru-RU" sz="2000" b="1" dirty="0"/>
              <a:t>, </a:t>
            </a:r>
            <a:r>
              <a:rPr lang="ru-RU" sz="2000" b="1" dirty="0" err="1"/>
              <a:t>імпорт</a:t>
            </a:r>
            <a:r>
              <a:rPr lang="ru-RU" sz="2000" b="1" dirty="0"/>
              <a:t> </a:t>
            </a:r>
            <a:r>
              <a:rPr lang="ru-RU" sz="2000" b="1" dirty="0" err="1"/>
              <a:t>технологій</a:t>
            </a:r>
            <a:r>
              <a:rPr lang="ru-RU" sz="2000" b="1" dirty="0"/>
              <a:t> і </a:t>
            </a:r>
            <a:r>
              <a:rPr lang="ru-RU" sz="2000" b="1" dirty="0" err="1"/>
              <a:t>товарів</a:t>
            </a:r>
            <a:r>
              <a:rPr lang="ru-RU" sz="2000" b="1" dirty="0"/>
              <a:t>, </a:t>
            </a:r>
            <a:r>
              <a:rPr lang="ru-RU" sz="2000" b="1" dirty="0" err="1"/>
              <a:t>які</a:t>
            </a:r>
            <a:r>
              <a:rPr lang="ru-RU" sz="2000" b="1" dirty="0"/>
              <a:t> </a:t>
            </a:r>
            <a:r>
              <a:rPr lang="ru-RU" sz="2000" b="1" dirty="0" err="1"/>
              <a:t>становлять</a:t>
            </a:r>
            <a:r>
              <a:rPr lang="ru-RU" sz="2000" b="1" dirty="0"/>
              <a:t> </a:t>
            </a:r>
            <a:r>
              <a:rPr lang="ru-RU" sz="2000" b="1" dirty="0" err="1"/>
              <a:t>загрозу</a:t>
            </a:r>
            <a:r>
              <a:rPr lang="ru-RU" sz="2000" b="1" dirty="0"/>
              <a:t> </a:t>
            </a:r>
            <a:r>
              <a:rPr lang="ru-RU" sz="2000" b="1" dirty="0" err="1"/>
              <a:t>здоров'ю</a:t>
            </a:r>
            <a:r>
              <a:rPr lang="ru-RU" sz="2000" b="1" dirty="0"/>
              <a:t> </a:t>
            </a:r>
            <a:r>
              <a:rPr lang="ru-RU" sz="2000" b="1" dirty="0" err="1"/>
              <a:t>нації</a:t>
            </a:r>
            <a:r>
              <a:rPr lang="ru-RU" sz="2000" b="1" dirty="0"/>
              <a:t> та </a:t>
            </a:r>
            <a:r>
              <a:rPr lang="ru-RU" sz="2000" b="1" dirty="0" err="1"/>
              <a:t>завдають</a:t>
            </a:r>
            <a:r>
              <a:rPr lang="ru-RU" sz="2000" b="1" dirty="0"/>
              <a:t> </a:t>
            </a:r>
            <a:r>
              <a:rPr lang="ru-RU" sz="2000" b="1" dirty="0" err="1"/>
              <a:t>шкоди</a:t>
            </a:r>
            <a:r>
              <a:rPr lang="ru-RU" sz="2000" b="1" dirty="0"/>
              <a:t> </a:t>
            </a:r>
            <a:r>
              <a:rPr lang="ru-RU" sz="2000" b="1" dirty="0" err="1"/>
              <a:t>навколишньому</a:t>
            </a:r>
            <a:r>
              <a:rPr lang="ru-RU" sz="2000" b="1" dirty="0"/>
              <a:t> </a:t>
            </a:r>
            <a:r>
              <a:rPr lang="ru-RU" sz="2000" b="1" dirty="0" err="1"/>
              <a:t>середовищу</a:t>
            </a:r>
            <a:r>
              <a:rPr lang="ru-RU" sz="2000" b="1" dirty="0"/>
              <a:t>. </a:t>
            </a:r>
            <a:r>
              <a:rPr lang="ru-RU" sz="2000" b="1" dirty="0" err="1"/>
              <a:t>Вплив</a:t>
            </a:r>
            <a:r>
              <a:rPr lang="ru-RU" sz="2000" b="1" dirty="0"/>
              <a:t> таких </a:t>
            </a:r>
            <a:r>
              <a:rPr lang="ru-RU" sz="2000" b="1" dirty="0" err="1"/>
              <a:t>заходів</a:t>
            </a:r>
            <a:r>
              <a:rPr lang="ru-RU" sz="2000" b="1" dirty="0"/>
              <a:t> на </a:t>
            </a:r>
            <a:r>
              <a:rPr lang="ru-RU" sz="2000" b="1" dirty="0" err="1"/>
              <a:t>міжнародні</a:t>
            </a:r>
            <a:r>
              <a:rPr lang="ru-RU" sz="2000" b="1" dirty="0"/>
              <a:t> </a:t>
            </a:r>
            <a:r>
              <a:rPr lang="ru-RU" sz="2000" b="1" dirty="0" err="1"/>
              <a:t>економічні</a:t>
            </a:r>
            <a:r>
              <a:rPr lang="ru-RU" sz="2000" b="1" dirty="0"/>
              <a:t> </a:t>
            </a:r>
            <a:r>
              <a:rPr lang="ru-RU" sz="2000" b="1" dirty="0" err="1"/>
              <a:t>взаємозв'язки</a:t>
            </a:r>
            <a:r>
              <a:rPr lang="ru-RU" sz="2000" b="1" dirty="0"/>
              <a:t> </a:t>
            </a:r>
            <a:r>
              <a:rPr lang="ru-RU" sz="2000" b="1" dirty="0" err="1"/>
              <a:t>неоднозначний</a:t>
            </a:r>
            <a:r>
              <a:rPr lang="ru-RU" sz="2000" b="1" dirty="0"/>
              <a:t>. В одних </a:t>
            </a:r>
            <a:r>
              <a:rPr lang="ru-RU" sz="2000" b="1" dirty="0" err="1"/>
              <a:t>випадках</a:t>
            </a:r>
            <a:r>
              <a:rPr lang="ru-RU" sz="2000" b="1" dirty="0"/>
              <a:t> </a:t>
            </a:r>
            <a:r>
              <a:rPr lang="ru-RU" sz="2000" b="1" dirty="0" err="1"/>
              <a:t>це</a:t>
            </a:r>
            <a:r>
              <a:rPr lang="ru-RU" sz="2000" b="1" dirty="0"/>
              <a:t> </a:t>
            </a:r>
            <a:r>
              <a:rPr lang="ru-RU" sz="2000" b="1" dirty="0" err="1"/>
              <a:t>може</a:t>
            </a:r>
            <a:r>
              <a:rPr lang="ru-RU" sz="2000" b="1" dirty="0"/>
              <a:t> </a:t>
            </a:r>
            <a:r>
              <a:rPr lang="ru-RU" sz="2000" b="1" dirty="0" err="1"/>
              <a:t>приводити</a:t>
            </a:r>
            <a:r>
              <a:rPr lang="ru-RU" sz="2000" b="1" dirty="0"/>
              <a:t> до </a:t>
            </a:r>
            <a:r>
              <a:rPr lang="ru-RU" sz="2000" b="1" dirty="0" err="1"/>
              <a:t>скорочення</a:t>
            </a:r>
            <a:r>
              <a:rPr lang="ru-RU" sz="2000" b="1" dirty="0"/>
              <a:t> й </a:t>
            </a:r>
            <a:r>
              <a:rPr lang="ru-RU" sz="2000" b="1" dirty="0" err="1"/>
              <a:t>навіть</a:t>
            </a:r>
            <a:r>
              <a:rPr lang="ru-RU" sz="2000" b="1" dirty="0"/>
              <a:t> </a:t>
            </a:r>
            <a:r>
              <a:rPr lang="ru-RU" sz="2000" b="1" dirty="0" err="1"/>
              <a:t>припинення</a:t>
            </a:r>
            <a:r>
              <a:rPr lang="ru-RU" sz="2000" b="1" dirty="0"/>
              <a:t> </a:t>
            </a:r>
            <a:r>
              <a:rPr lang="ru-RU" sz="2000" b="1" dirty="0" err="1"/>
              <a:t>міжнародної</a:t>
            </a:r>
            <a:r>
              <a:rPr lang="ru-RU" sz="2000" b="1" dirty="0"/>
              <a:t> </a:t>
            </a:r>
            <a:r>
              <a:rPr lang="ru-RU" sz="2000" b="1" dirty="0" err="1"/>
              <a:t>торгівлі</a:t>
            </a:r>
            <a:r>
              <a:rPr lang="ru-RU" sz="2000" b="1" dirty="0"/>
              <a:t> </a:t>
            </a:r>
            <a:r>
              <a:rPr lang="ru-RU" sz="2000" b="1" dirty="0" err="1"/>
              <a:t>шкодливими</a:t>
            </a:r>
            <a:r>
              <a:rPr lang="ru-RU" sz="2000" b="1" dirty="0"/>
              <a:t> товарами, в </a:t>
            </a:r>
            <a:r>
              <a:rPr lang="ru-RU" sz="2000" b="1" dirty="0" err="1"/>
              <a:t>інших</a:t>
            </a:r>
            <a:r>
              <a:rPr lang="ru-RU" sz="2000" b="1" dirty="0"/>
              <a:t> (</a:t>
            </a:r>
            <a:r>
              <a:rPr lang="ru-RU" sz="2000" b="1" dirty="0" err="1"/>
              <a:t>якщо</a:t>
            </a:r>
            <a:r>
              <a:rPr lang="ru-RU" sz="2000" b="1" dirty="0"/>
              <a:t> </a:t>
            </a:r>
            <a:r>
              <a:rPr lang="ru-RU" sz="2000" b="1" dirty="0" err="1"/>
              <a:t>такі</a:t>
            </a:r>
            <a:r>
              <a:rPr lang="ru-RU" sz="2000" b="1" dirty="0"/>
              <a:t> заходи </a:t>
            </a:r>
            <a:r>
              <a:rPr lang="ru-RU" sz="2000" b="1" dirty="0" err="1"/>
              <a:t>застосовуються</a:t>
            </a:r>
            <a:r>
              <a:rPr lang="ru-RU" sz="2000" b="1" dirty="0"/>
              <a:t> </a:t>
            </a:r>
            <a:r>
              <a:rPr lang="ru-RU" sz="2000" b="1" dirty="0" err="1"/>
              <a:t>обмеженою</a:t>
            </a:r>
            <a:r>
              <a:rPr lang="ru-RU" sz="2000" b="1" dirty="0"/>
              <a:t> </a:t>
            </a:r>
            <a:r>
              <a:rPr lang="ru-RU" sz="2000" b="1" dirty="0" err="1"/>
              <a:t>кількістю</a:t>
            </a:r>
            <a:r>
              <a:rPr lang="ru-RU" sz="2000" b="1" dirty="0"/>
              <a:t> </a:t>
            </a:r>
            <a:r>
              <a:rPr lang="ru-RU" sz="2000" b="1" dirty="0" err="1"/>
              <a:t>країн</a:t>
            </a:r>
            <a:r>
              <a:rPr lang="ru-RU" sz="2000" b="1" dirty="0"/>
              <a:t>), </a:t>
            </a:r>
            <a:r>
              <a:rPr lang="ru-RU" sz="2000" b="1" dirty="0" err="1"/>
              <a:t>навпаки</a:t>
            </a:r>
            <a:r>
              <a:rPr lang="ru-RU" sz="2000" b="1" dirty="0"/>
              <a:t>, — </a:t>
            </a:r>
            <a:r>
              <a:rPr lang="ru-RU" sz="2000" b="1" dirty="0" err="1"/>
              <a:t>активізувати</a:t>
            </a:r>
            <a:r>
              <a:rPr lang="ru-RU" sz="2000" b="1" dirty="0"/>
              <a:t> </a:t>
            </a:r>
            <a:r>
              <a:rPr lang="ru-RU" sz="2000" b="1" dirty="0" err="1"/>
              <a:t>міжнародну</a:t>
            </a:r>
            <a:r>
              <a:rPr lang="ru-RU" sz="2000" b="1" dirty="0"/>
              <a:t> </a:t>
            </a:r>
            <a:r>
              <a:rPr lang="ru-RU" sz="2000" b="1" dirty="0" err="1"/>
              <a:t>торгівлю</a:t>
            </a:r>
            <a:r>
              <a:rPr lang="ru-RU" sz="2000" b="1" dirty="0"/>
              <a:t> </a:t>
            </a:r>
            <a:r>
              <a:rPr lang="ru-RU" sz="2000" b="1" dirty="0" err="1"/>
              <a:t>екологічно</a:t>
            </a:r>
            <a:r>
              <a:rPr lang="ru-RU" sz="2000" b="1" dirty="0"/>
              <a:t> </a:t>
            </a:r>
            <a:r>
              <a:rPr lang="ru-RU" sz="2000" b="1" dirty="0" err="1"/>
              <a:t>небезпечними</a:t>
            </a:r>
            <a:r>
              <a:rPr lang="ru-RU" sz="2000" b="1" dirty="0"/>
              <a:t> товарами (</a:t>
            </a:r>
            <a:r>
              <a:rPr lang="ru-RU" sz="2000" b="1" dirty="0" err="1"/>
              <a:t>збільшення</a:t>
            </a:r>
            <a:r>
              <a:rPr lang="ru-RU" sz="2000" b="1" dirty="0"/>
              <a:t> </a:t>
            </a:r>
            <a:r>
              <a:rPr lang="ru-RU" sz="2000" b="1" dirty="0" err="1"/>
              <a:t>постачань</a:t>
            </a:r>
            <a:r>
              <a:rPr lang="ru-RU" sz="2000" b="1" dirty="0"/>
              <a:t> до </a:t>
            </a:r>
            <a:r>
              <a:rPr lang="ru-RU" sz="2000" b="1" dirty="0" err="1"/>
              <a:t>країн</a:t>
            </a:r>
            <a:r>
              <a:rPr lang="ru-RU" sz="2000" b="1" dirty="0"/>
              <a:t>, </a:t>
            </a:r>
            <a:r>
              <a:rPr lang="ru-RU" sz="2000" b="1" dirty="0" err="1"/>
              <a:t>які</a:t>
            </a:r>
            <a:r>
              <a:rPr lang="ru-RU" sz="2000" b="1" dirty="0"/>
              <a:t> не </a:t>
            </a:r>
            <a:r>
              <a:rPr lang="ru-RU" sz="2000" b="1" dirty="0" err="1"/>
              <a:t>запровадили</a:t>
            </a:r>
            <a:r>
              <a:rPr lang="ru-RU" sz="2000" b="1" dirty="0"/>
              <a:t> </a:t>
            </a:r>
            <a:r>
              <a:rPr lang="ru-RU" sz="2000" b="1" dirty="0" err="1"/>
              <a:t>відповідних</a:t>
            </a:r>
            <a:r>
              <a:rPr lang="ru-RU" sz="2000" b="1" dirty="0"/>
              <a:t> </a:t>
            </a:r>
            <a:r>
              <a:rPr lang="ru-RU" sz="2000" b="1" dirty="0" err="1"/>
              <a:t>екологічних</a:t>
            </a:r>
            <a:r>
              <a:rPr lang="ru-RU" sz="2000" b="1" dirty="0"/>
              <a:t> </a:t>
            </a:r>
            <a:r>
              <a:rPr lang="ru-RU" sz="2000" b="1" dirty="0" err="1"/>
              <a:t>обмежень</a:t>
            </a:r>
            <a:r>
              <a:rPr lang="ru-RU" sz="2000" b="1" dirty="0"/>
              <a:t>). </a:t>
            </a:r>
            <a:r>
              <a:rPr lang="ru-RU" sz="2000" b="1" dirty="0" err="1"/>
              <a:t>Проте</a:t>
            </a:r>
            <a:r>
              <a:rPr lang="ru-RU" sz="2000" b="1" dirty="0"/>
              <a:t> в </a:t>
            </a:r>
            <a:r>
              <a:rPr lang="ru-RU" sz="2000" b="1" dirty="0" err="1"/>
              <a:t>обох</a:t>
            </a:r>
            <a:r>
              <a:rPr lang="ru-RU" sz="2000" b="1" dirty="0"/>
              <a:t> </a:t>
            </a:r>
            <a:r>
              <a:rPr lang="ru-RU" sz="2000" b="1" dirty="0" err="1"/>
              <a:t>випадках</a:t>
            </a:r>
            <a:r>
              <a:rPr lang="ru-RU" sz="2000" b="1" dirty="0"/>
              <a:t> </a:t>
            </a:r>
            <a:r>
              <a:rPr lang="ru-RU" sz="2000" b="1" dirty="0" err="1"/>
              <a:t>екологічні</a:t>
            </a:r>
            <a:r>
              <a:rPr lang="ru-RU" sz="2000" b="1" dirty="0"/>
              <a:t> </a:t>
            </a:r>
            <a:r>
              <a:rPr lang="ru-RU" sz="2000" b="1" dirty="0" err="1"/>
              <a:t>чинники</a:t>
            </a:r>
            <a:r>
              <a:rPr lang="ru-RU" sz="2000" b="1" dirty="0"/>
              <a:t> </a:t>
            </a:r>
            <a:r>
              <a:rPr lang="ru-RU" sz="2000" b="1" dirty="0" err="1"/>
              <a:t>зумовлюють</a:t>
            </a:r>
            <a:r>
              <a:rPr lang="ru-RU" sz="2000" b="1" dirty="0"/>
              <a:t> </a:t>
            </a:r>
            <a:r>
              <a:rPr lang="ru-RU" sz="2000" b="1" dirty="0" err="1"/>
              <a:t>диверсифікацію</a:t>
            </a:r>
            <a:r>
              <a:rPr lang="ru-RU" sz="2000" b="1" dirty="0"/>
              <a:t> </a:t>
            </a:r>
            <a:r>
              <a:rPr lang="ru-RU" sz="2000" b="1" dirty="0" err="1"/>
              <a:t>міжнародних</a:t>
            </a:r>
            <a:r>
              <a:rPr lang="ru-RU" sz="2000" b="1" dirty="0"/>
              <a:t> </a:t>
            </a:r>
            <a:r>
              <a:rPr lang="ru-RU" sz="2000" b="1" dirty="0" err="1"/>
              <a:t>економічних</a:t>
            </a:r>
            <a:r>
              <a:rPr lang="ru-RU" sz="2000" b="1" dirty="0"/>
              <a:t> </a:t>
            </a:r>
            <a:r>
              <a:rPr lang="ru-RU" sz="2000" b="1" dirty="0" err="1"/>
              <a:t>відносин</a:t>
            </a:r>
            <a:r>
              <a:rPr lang="ru-RU" sz="2000" b="1" dirty="0"/>
              <a:t>, </a:t>
            </a:r>
            <a:r>
              <a:rPr lang="ru-RU" sz="2000" b="1" dirty="0" err="1"/>
              <a:t>стимулюють</a:t>
            </a:r>
            <a:r>
              <a:rPr lang="ru-RU" sz="2000" b="1" dirty="0"/>
              <a:t> </a:t>
            </a:r>
            <a:r>
              <a:rPr lang="ru-RU" sz="2000" b="1" dirty="0" err="1"/>
              <a:t>пошук</a:t>
            </a:r>
            <a:r>
              <a:rPr lang="ru-RU" sz="2000" b="1" dirty="0"/>
              <a:t> </a:t>
            </a:r>
            <a:r>
              <a:rPr lang="ru-RU" sz="2000" b="1" dirty="0" err="1"/>
              <a:t>синхронізованих</a:t>
            </a:r>
            <a:r>
              <a:rPr lang="ru-RU" sz="2000" b="1" dirty="0"/>
              <a:t> </a:t>
            </a:r>
            <a:r>
              <a:rPr lang="ru-RU" sz="2000" b="1" dirty="0" err="1"/>
              <a:t>напрямів</a:t>
            </a:r>
            <a:r>
              <a:rPr lang="ru-RU" sz="2000" b="1" dirty="0"/>
              <a:t> </a:t>
            </a:r>
            <a:r>
              <a:rPr lang="ru-RU" sz="2000" b="1" dirty="0" err="1"/>
              <a:t>їхнього</a:t>
            </a:r>
            <a:r>
              <a:rPr lang="ru-RU" sz="2000" b="1" dirty="0"/>
              <a:t> </a:t>
            </a:r>
            <a:r>
              <a:rPr lang="ru-RU" sz="2000" b="1" dirty="0" err="1"/>
              <a:t>екологобезпечного</a:t>
            </a:r>
            <a:r>
              <a:rPr lang="ru-RU" sz="2000" b="1" dirty="0"/>
              <a:t> </a:t>
            </a:r>
            <a:r>
              <a:rPr lang="ru-RU" sz="2000" b="1" dirty="0" err="1"/>
              <a:t>розвитку</a:t>
            </a:r>
            <a:r>
              <a:rPr lang="ru-RU" sz="2000" b="1" dirty="0"/>
              <a:t>, </a:t>
            </a:r>
            <a:r>
              <a:rPr lang="ru-RU" sz="2000" b="1" dirty="0" err="1"/>
              <a:t>Створення</a:t>
            </a:r>
            <a:r>
              <a:rPr lang="ru-RU" sz="2000" b="1" dirty="0"/>
              <a:t> </a:t>
            </a:r>
            <a:r>
              <a:rPr lang="ru-RU" sz="2000" b="1" dirty="0" err="1"/>
              <a:t>міждержавних</a:t>
            </a:r>
            <a:r>
              <a:rPr lang="ru-RU" sz="2000" b="1" dirty="0"/>
              <a:t> </a:t>
            </a:r>
            <a:r>
              <a:rPr lang="ru-RU" sz="2000" b="1" dirty="0" err="1"/>
              <a:t>банків</a:t>
            </a:r>
            <a:r>
              <a:rPr lang="ru-RU" sz="2000" b="1" dirty="0"/>
              <a:t> </a:t>
            </a:r>
            <a:r>
              <a:rPr lang="ru-RU" sz="2000" b="1" dirty="0" err="1"/>
              <a:t>екологічної</a:t>
            </a:r>
            <a:r>
              <a:rPr lang="ru-RU" sz="2000" b="1" dirty="0"/>
              <a:t> </a:t>
            </a:r>
            <a:r>
              <a:rPr lang="ru-RU" sz="2000" b="1" dirty="0" err="1"/>
              <a:t>інформації</a:t>
            </a:r>
            <a:r>
              <a:rPr lang="ru-RU" sz="2000" b="1" dirty="0"/>
              <a:t>, </a:t>
            </a:r>
            <a:r>
              <a:rPr lang="ru-RU" sz="2000" b="1" dirty="0" err="1"/>
              <a:t>Створення</a:t>
            </a:r>
            <a:r>
              <a:rPr lang="ru-RU" sz="2000" b="1" dirty="0"/>
              <a:t> </a:t>
            </a:r>
            <a:r>
              <a:rPr lang="ru-RU" sz="2000" b="1" dirty="0" err="1"/>
              <a:t>міжнародних</a:t>
            </a:r>
            <a:r>
              <a:rPr lang="ru-RU" sz="2000" b="1" dirty="0"/>
              <a:t> </a:t>
            </a:r>
            <a:r>
              <a:rPr lang="ru-RU" sz="2000" b="1" dirty="0" err="1"/>
              <a:t>фінансових</a:t>
            </a:r>
            <a:r>
              <a:rPr lang="ru-RU" sz="2000" b="1" dirty="0"/>
              <a:t> </a:t>
            </a:r>
            <a:r>
              <a:rPr lang="ru-RU" sz="2000" b="1" dirty="0" err="1"/>
              <a:t>фондів</a:t>
            </a:r>
            <a:r>
              <a:rPr lang="ru-RU" sz="2000" b="1" dirty="0"/>
              <a:t> </a:t>
            </a:r>
            <a:r>
              <a:rPr lang="ru-RU" sz="2000" b="1" dirty="0" err="1"/>
              <a:t>охорони</a:t>
            </a:r>
            <a:r>
              <a:rPr lang="ru-RU" sz="2000" b="1" dirty="0"/>
              <a:t> </a:t>
            </a:r>
            <a:r>
              <a:rPr lang="ru-RU" sz="2000" b="1" dirty="0" err="1"/>
              <a:t>довкілля</a:t>
            </a:r>
            <a:r>
              <a:rPr lang="ru-RU" sz="2000" b="1" dirty="0"/>
              <a:t>. </a:t>
            </a:r>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27584" y="188640"/>
            <a:ext cx="7398568" cy="6247864"/>
          </a:xfrm>
          <a:prstGeom prst="rect">
            <a:avLst/>
          </a:prstGeom>
          <a:solidFill>
            <a:schemeClr val="bg1">
              <a:alpha val="57000"/>
            </a:schemeClr>
          </a:solidFill>
        </p:spPr>
        <p:txBody>
          <a:bodyPr wrap="square">
            <a:spAutoFit/>
          </a:bodyPr>
          <a:lstStyle/>
          <a:p>
            <a:pPr algn="ctr"/>
            <a:r>
              <a:rPr lang="uk-UA" sz="2000" b="1" dirty="0"/>
              <a:t>Проблеми </a:t>
            </a:r>
            <a:r>
              <a:rPr lang="uk-UA" sz="2000" b="1" dirty="0" err="1"/>
              <a:t>екологізації</a:t>
            </a:r>
            <a:r>
              <a:rPr lang="uk-UA" sz="2000" b="1" dirty="0"/>
              <a:t> міжнародних відносин узагалі та міжнародного науково-технічного й економічного співробітництва щодо охорони навколишнього середовища зокрема вперше були висунуті на Стокгольмській конференції ООН з охорони природи, яка відбулася у 1972 р. Того ж року Генеральна Асамблея ООН ухвалила резолюцію стосовно організаційних і фінансових заходів з міжнародного співробітництва у питаннях охорони довкілля та заснувала Раду керівників спеціального органу — Програми ООН з навколишнього середовища (ЮНЕП). </a:t>
            </a:r>
            <a:r>
              <a:rPr lang="ru-RU" sz="2000" b="1" dirty="0" err="1"/>
              <a:t>Ця</a:t>
            </a:r>
            <a:r>
              <a:rPr lang="ru-RU" sz="2000" b="1" dirty="0"/>
              <a:t> Рада в 1973 р. </a:t>
            </a:r>
            <a:r>
              <a:rPr lang="ru-RU" sz="2000" b="1" dirty="0" err="1"/>
              <a:t>розглянула</a:t>
            </a:r>
            <a:r>
              <a:rPr lang="ru-RU" sz="2000" b="1" dirty="0"/>
              <a:t> </a:t>
            </a:r>
            <a:r>
              <a:rPr lang="ru-RU" sz="2000" b="1" dirty="0" err="1"/>
              <a:t>ухвалений</a:t>
            </a:r>
            <a:r>
              <a:rPr lang="ru-RU" sz="2000" b="1" dirty="0"/>
              <a:t> </a:t>
            </a:r>
            <a:r>
              <a:rPr lang="ru-RU" sz="2000" b="1" dirty="0" err="1"/>
              <a:t>Стокгольмською</a:t>
            </a:r>
            <a:r>
              <a:rPr lang="ru-RU" sz="2000" b="1" dirty="0"/>
              <a:t> </a:t>
            </a:r>
            <a:r>
              <a:rPr lang="ru-RU" sz="2000" b="1" dirty="0" err="1"/>
              <a:t>конференцією</a:t>
            </a:r>
            <a:r>
              <a:rPr lang="ru-RU" sz="2000" b="1" dirty="0"/>
              <a:t> «План </a:t>
            </a:r>
            <a:r>
              <a:rPr lang="ru-RU" sz="2000" b="1" dirty="0" err="1"/>
              <a:t>дій</a:t>
            </a:r>
            <a:r>
              <a:rPr lang="ru-RU" sz="2000" b="1" dirty="0"/>
              <a:t> у </a:t>
            </a:r>
            <a:r>
              <a:rPr lang="ru-RU" sz="2000" b="1" dirty="0" err="1"/>
              <a:t>сфері</a:t>
            </a:r>
            <a:r>
              <a:rPr lang="ru-RU" sz="2000" b="1" dirty="0"/>
              <a:t> </a:t>
            </a:r>
            <a:r>
              <a:rPr lang="ru-RU" sz="2000" b="1" dirty="0" err="1"/>
              <a:t>навколишнього</a:t>
            </a:r>
            <a:r>
              <a:rPr lang="ru-RU" sz="2000" b="1" dirty="0"/>
              <a:t> </a:t>
            </a:r>
            <a:r>
              <a:rPr lang="ru-RU" sz="2000" b="1" dirty="0" err="1"/>
              <a:t>середовища</a:t>
            </a:r>
            <a:r>
              <a:rPr lang="ru-RU" sz="2000" b="1" dirty="0"/>
              <a:t>» і </a:t>
            </a:r>
            <a:r>
              <a:rPr lang="ru-RU" sz="2000" b="1" dirty="0" err="1"/>
              <a:t>визначила</a:t>
            </a:r>
            <a:r>
              <a:rPr lang="ru-RU" sz="2000" b="1" dirty="0"/>
              <a:t> </a:t>
            </a:r>
            <a:r>
              <a:rPr lang="ru-RU" sz="2000" b="1" dirty="0" err="1"/>
              <a:t>основні</a:t>
            </a:r>
            <a:r>
              <a:rPr lang="ru-RU" sz="2000" b="1" dirty="0"/>
              <a:t> </a:t>
            </a:r>
            <a:r>
              <a:rPr lang="ru-RU" sz="2000" b="1" dirty="0" err="1"/>
              <a:t>напрями</a:t>
            </a:r>
            <a:r>
              <a:rPr lang="ru-RU" sz="2000" b="1" dirty="0"/>
              <a:t> </a:t>
            </a:r>
            <a:r>
              <a:rPr lang="ru-RU" sz="2000" b="1" dirty="0" err="1"/>
              <a:t>міжнародного</a:t>
            </a:r>
            <a:r>
              <a:rPr lang="ru-RU" sz="2000" b="1" dirty="0"/>
              <a:t> </a:t>
            </a:r>
            <a:r>
              <a:rPr lang="ru-RU" sz="2000" b="1" dirty="0" err="1"/>
              <a:t>співробітництва</a:t>
            </a:r>
            <a:r>
              <a:rPr lang="ru-RU" sz="2000" b="1" dirty="0"/>
              <a:t>, </a:t>
            </a:r>
            <a:r>
              <a:rPr lang="ru-RU" sz="2000" b="1" dirty="0" err="1"/>
              <a:t>які</a:t>
            </a:r>
            <a:r>
              <a:rPr lang="ru-RU" sz="2000" b="1" dirty="0"/>
              <a:t> </a:t>
            </a:r>
            <a:r>
              <a:rPr lang="ru-RU" sz="2000" b="1" dirty="0" err="1"/>
              <a:t>охоплюють</a:t>
            </a:r>
            <a:r>
              <a:rPr lang="ru-RU" sz="2000" b="1" dirty="0"/>
              <a:t>:</a:t>
            </a:r>
          </a:p>
          <a:p>
            <a:r>
              <a:rPr lang="ru-RU" sz="2000" b="1" dirty="0"/>
              <a:t>• </a:t>
            </a:r>
            <a:r>
              <a:rPr lang="ru-RU" sz="2000" b="1" dirty="0" err="1"/>
              <a:t>охорону</a:t>
            </a:r>
            <a:r>
              <a:rPr lang="ru-RU" sz="2000" b="1" dirty="0"/>
              <a:t> </a:t>
            </a:r>
            <a:r>
              <a:rPr lang="ru-RU" sz="2000" b="1" dirty="0" err="1"/>
              <a:t>здоров´я</a:t>
            </a:r>
            <a:r>
              <a:rPr lang="ru-RU" sz="2000" b="1" dirty="0"/>
              <a:t> та </a:t>
            </a:r>
            <a:r>
              <a:rPr lang="ru-RU" sz="2000" b="1" dirty="0" err="1"/>
              <a:t>підвищення</a:t>
            </a:r>
            <a:r>
              <a:rPr lang="ru-RU" sz="2000" b="1" dirty="0"/>
              <a:t> </a:t>
            </a:r>
            <a:r>
              <a:rPr lang="ru-RU" sz="2000" b="1" dirty="0" err="1"/>
              <a:t>добробуту</a:t>
            </a:r>
            <a:r>
              <a:rPr lang="ru-RU" sz="2000" b="1" dirty="0"/>
              <a:t> </a:t>
            </a:r>
            <a:r>
              <a:rPr lang="ru-RU" sz="2000" b="1" dirty="0" err="1"/>
              <a:t>населення</a:t>
            </a:r>
            <a:r>
              <a:rPr lang="ru-RU" sz="2000" b="1" dirty="0"/>
              <a:t>;</a:t>
            </a:r>
          </a:p>
          <a:p>
            <a:r>
              <a:rPr lang="ru-RU" sz="2000" b="1" dirty="0"/>
              <a:t>• </a:t>
            </a:r>
            <a:r>
              <a:rPr lang="ru-RU" sz="2000" b="1" dirty="0" err="1"/>
              <a:t>охорону</a:t>
            </a:r>
            <a:r>
              <a:rPr lang="ru-RU" sz="2000" b="1" dirty="0"/>
              <a:t> </a:t>
            </a:r>
            <a:r>
              <a:rPr lang="ru-RU" sz="2000" b="1" dirty="0" err="1"/>
              <a:t>грунтів</a:t>
            </a:r>
            <a:r>
              <a:rPr lang="ru-RU" sz="2000" b="1" dirty="0"/>
              <a:t> і вод та </a:t>
            </a:r>
            <a:r>
              <a:rPr lang="ru-RU" sz="2000" b="1" dirty="0" err="1"/>
              <a:t>боротьбу</a:t>
            </a:r>
            <a:r>
              <a:rPr lang="ru-RU" sz="2000" b="1" dirty="0"/>
              <a:t> з </a:t>
            </a:r>
            <a:r>
              <a:rPr lang="ru-RU" sz="2000" b="1" dirty="0" err="1"/>
              <a:t>опустелюванням</a:t>
            </a:r>
            <a:r>
              <a:rPr lang="ru-RU" sz="2000" b="1" dirty="0"/>
              <a:t>;</a:t>
            </a:r>
          </a:p>
          <a:p>
            <a:r>
              <a:rPr lang="ru-RU" sz="2000" b="1" dirty="0"/>
              <a:t>• </a:t>
            </a:r>
            <a:r>
              <a:rPr lang="ru-RU" sz="2000" b="1" dirty="0" err="1"/>
              <a:t>освіту</a:t>
            </a:r>
            <a:r>
              <a:rPr lang="ru-RU" sz="2000" b="1" dirty="0"/>
              <a:t>, </a:t>
            </a:r>
            <a:r>
              <a:rPr lang="ru-RU" sz="2000" b="1" dirty="0" err="1"/>
              <a:t>професійну</a:t>
            </a:r>
            <a:r>
              <a:rPr lang="ru-RU" sz="2000" b="1" dirty="0"/>
              <a:t> </a:t>
            </a:r>
            <a:r>
              <a:rPr lang="ru-RU" sz="2000" b="1" dirty="0" err="1"/>
              <a:t>підготовку</a:t>
            </a:r>
            <a:r>
              <a:rPr lang="ru-RU" sz="2000" b="1" dirty="0"/>
              <a:t> й </a:t>
            </a:r>
            <a:r>
              <a:rPr lang="ru-RU" sz="2000" b="1" dirty="0" err="1"/>
              <a:t>інформаційне</a:t>
            </a:r>
            <a:r>
              <a:rPr lang="ru-RU" sz="2000" b="1" dirty="0"/>
              <a:t> </a:t>
            </a:r>
            <a:r>
              <a:rPr lang="ru-RU" sz="2000" b="1" dirty="0" err="1"/>
              <a:t>забезпечення</a:t>
            </a:r>
            <a:endParaRPr lang="ru-RU" sz="2000" b="1" dirty="0"/>
          </a:p>
          <a:p>
            <a:r>
              <a:rPr lang="ru-RU" sz="2000" b="1" dirty="0" err="1"/>
              <a:t>охорони</a:t>
            </a:r>
            <a:r>
              <a:rPr lang="ru-RU" sz="2000" b="1" dirty="0"/>
              <a:t> </a:t>
            </a:r>
            <a:r>
              <a:rPr lang="ru-RU" sz="2000" b="1" dirty="0" err="1"/>
              <a:t>природи</a:t>
            </a:r>
            <a:r>
              <a:rPr lang="ru-RU" sz="2000" b="1" dirty="0"/>
              <a:t>;</a:t>
            </a:r>
          </a:p>
          <a:p>
            <a:r>
              <a:rPr lang="ru-RU" sz="2000" b="1" dirty="0"/>
              <a:t>• </a:t>
            </a:r>
            <a:r>
              <a:rPr lang="ru-RU" sz="2000" b="1" dirty="0" err="1"/>
              <a:t>захист</a:t>
            </a:r>
            <a:r>
              <a:rPr lang="ru-RU" sz="2000" b="1" dirty="0"/>
              <a:t> </a:t>
            </a:r>
            <a:r>
              <a:rPr lang="ru-RU" sz="2000" b="1" dirty="0" err="1"/>
              <a:t>Світового</a:t>
            </a:r>
            <a:r>
              <a:rPr lang="ru-RU" sz="2000" b="1" dirty="0"/>
              <a:t> океану;</a:t>
            </a:r>
          </a:p>
          <a:p>
            <a:r>
              <a:rPr lang="ru-RU" sz="2000" b="1" dirty="0"/>
              <a:t>• </a:t>
            </a:r>
            <a:r>
              <a:rPr lang="ru-RU" sz="2000" b="1" dirty="0" err="1"/>
              <a:t>охорону</a:t>
            </a:r>
            <a:r>
              <a:rPr lang="ru-RU" sz="2000" b="1" dirty="0"/>
              <a:t> </a:t>
            </a:r>
            <a:r>
              <a:rPr lang="ru-RU" sz="2000" b="1" dirty="0" err="1"/>
              <a:t>рослинності</a:t>
            </a:r>
            <a:r>
              <a:rPr lang="ru-RU" sz="2000" b="1" dirty="0"/>
              <a:t>, диких </a:t>
            </a:r>
            <a:r>
              <a:rPr lang="ru-RU" sz="2000" b="1" dirty="0" err="1"/>
              <a:t>тварин</a:t>
            </a:r>
            <a:r>
              <a:rPr lang="ru-RU" sz="2000" b="1" dirty="0"/>
              <a:t> і </a:t>
            </a:r>
            <a:r>
              <a:rPr lang="ru-RU" sz="2000" b="1" dirty="0" err="1"/>
              <a:t>генетичних</a:t>
            </a:r>
            <a:r>
              <a:rPr lang="ru-RU" sz="2000" b="1" dirty="0"/>
              <a:t> </a:t>
            </a:r>
            <a:r>
              <a:rPr lang="ru-RU" sz="2000" b="1" dirty="0" err="1"/>
              <a:t>ресурсів</a:t>
            </a:r>
            <a:r>
              <a:rPr lang="ru-RU" sz="2000" b="1" dirty="0"/>
              <a:t>;</a:t>
            </a:r>
          </a:p>
          <a:p>
            <a:r>
              <a:rPr lang="ru-RU" sz="2000" b="1" dirty="0"/>
              <a:t>• </a:t>
            </a:r>
            <a:r>
              <a:rPr lang="ru-RU" sz="2000" b="1" dirty="0" err="1"/>
              <a:t>проблеми</a:t>
            </a:r>
            <a:r>
              <a:rPr lang="ru-RU" sz="2000" b="1" dirty="0"/>
              <a:t> </a:t>
            </a:r>
            <a:r>
              <a:rPr lang="ru-RU" sz="2000" b="1" dirty="0" err="1"/>
              <a:t>енергетичних</a:t>
            </a:r>
            <a:r>
              <a:rPr lang="ru-RU" sz="2000" b="1" dirty="0"/>
              <a:t> </a:t>
            </a:r>
            <a:r>
              <a:rPr lang="ru-RU" sz="2000" b="1" dirty="0" err="1"/>
              <a:t>ресурсів</a:t>
            </a:r>
            <a:r>
              <a:rPr lang="ru-RU" sz="2000" b="1" dirty="0"/>
              <a:t> та </a:t>
            </a:r>
            <a:r>
              <a:rPr lang="ru-RU" sz="2000" b="1" dirty="0" err="1"/>
              <a:t>енергозбереження</a:t>
            </a:r>
            <a:r>
              <a:rPr lang="ru-RU" sz="2000" b="1" dirty="0"/>
              <a:t>.</a:t>
            </a:r>
          </a:p>
        </p:txBody>
      </p:sp>
    </p:spTree>
    <p:extLst>
      <p:ext uri="{BB962C8B-B14F-4D97-AF65-F5344CB8AC3E}">
        <p14:creationId xmlns:p14="http://schemas.microsoft.com/office/powerpoint/2010/main" val="21060516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547664" y="260648"/>
            <a:ext cx="6336704" cy="2031325"/>
          </a:xfrm>
          <a:prstGeom prst="rect">
            <a:avLst/>
          </a:prstGeom>
          <a:solidFill>
            <a:schemeClr val="bg1">
              <a:alpha val="50000"/>
            </a:schemeClr>
          </a:solidFill>
        </p:spPr>
        <p:txBody>
          <a:bodyPr wrap="square">
            <a:spAutoFit/>
          </a:bodyPr>
          <a:lstStyle/>
          <a:p>
            <a:pPr algn="ctr"/>
            <a:r>
              <a:rPr lang="ru-RU" b="1" dirty="0" err="1"/>
              <a:t>Нині</a:t>
            </a:r>
            <a:r>
              <a:rPr lang="ru-RU" b="1" dirty="0"/>
              <a:t> </a:t>
            </a:r>
            <a:r>
              <a:rPr lang="ru-RU" b="1" dirty="0" err="1"/>
              <a:t>людство</a:t>
            </a:r>
            <a:r>
              <a:rPr lang="ru-RU" b="1" dirty="0"/>
              <a:t> </a:t>
            </a:r>
            <a:r>
              <a:rPr lang="ru-RU" b="1" dirty="0" err="1"/>
              <a:t>дедалі</a:t>
            </a:r>
            <a:r>
              <a:rPr lang="ru-RU" b="1" dirty="0"/>
              <a:t> </a:t>
            </a:r>
            <a:r>
              <a:rPr lang="ru-RU" b="1" dirty="0" err="1"/>
              <a:t>глибше</a:t>
            </a:r>
            <a:r>
              <a:rPr lang="ru-RU" b="1" dirty="0"/>
              <a:t> </a:t>
            </a:r>
            <a:r>
              <a:rPr lang="ru-RU" b="1" dirty="0" err="1"/>
              <a:t>усвідомлює</a:t>
            </a:r>
            <a:r>
              <a:rPr lang="ru-RU" b="1" dirty="0"/>
              <a:t> </a:t>
            </a:r>
            <a:r>
              <a:rPr lang="ru-RU" b="1" dirty="0" err="1"/>
              <a:t>необхідність</a:t>
            </a:r>
            <a:r>
              <a:rPr lang="ru-RU" b="1" dirty="0"/>
              <a:t> </a:t>
            </a:r>
            <a:r>
              <a:rPr lang="ru-RU" b="1" dirty="0" err="1"/>
              <a:t>радикальної</a:t>
            </a:r>
            <a:r>
              <a:rPr lang="ru-RU" b="1" dirty="0"/>
              <a:t> </a:t>
            </a:r>
            <a:r>
              <a:rPr lang="ru-RU" b="1" dirty="0" err="1"/>
              <a:t>перебудови</a:t>
            </a:r>
            <a:r>
              <a:rPr lang="ru-RU" b="1" dirty="0"/>
              <a:t> </a:t>
            </a:r>
            <a:r>
              <a:rPr lang="ru-RU" b="1" dirty="0" err="1"/>
              <a:t>взаємовідносин</a:t>
            </a:r>
            <a:r>
              <a:rPr lang="ru-RU" b="1" dirty="0"/>
              <a:t> </a:t>
            </a:r>
            <a:r>
              <a:rPr lang="ru-RU" b="1" dirty="0" err="1"/>
              <a:t>суспільного</a:t>
            </a:r>
            <a:r>
              <a:rPr lang="ru-RU" b="1" dirty="0"/>
              <a:t> </a:t>
            </a:r>
            <a:r>
              <a:rPr lang="ru-RU" b="1" dirty="0" err="1"/>
              <a:t>виробництва</a:t>
            </a:r>
            <a:r>
              <a:rPr lang="ru-RU" b="1" dirty="0"/>
              <a:t> та </a:t>
            </a:r>
            <a:r>
              <a:rPr lang="ru-RU" b="1" dirty="0" err="1"/>
              <a:t>навколишнього</a:t>
            </a:r>
            <a:r>
              <a:rPr lang="ru-RU" b="1" dirty="0"/>
              <a:t> </a:t>
            </a:r>
            <a:r>
              <a:rPr lang="ru-RU" b="1" dirty="0" err="1"/>
              <a:t>середовища</a:t>
            </a:r>
            <a:r>
              <a:rPr lang="ru-RU" b="1" dirty="0"/>
              <a:t>. </a:t>
            </a:r>
            <a:r>
              <a:rPr lang="ru-RU" b="1" dirty="0" err="1"/>
              <a:t>Адже</a:t>
            </a:r>
            <a:r>
              <a:rPr lang="ru-RU" b="1" dirty="0"/>
              <a:t> </a:t>
            </a:r>
            <a:r>
              <a:rPr lang="ru-RU" b="1" dirty="0" err="1"/>
              <a:t>біосфера</a:t>
            </a:r>
            <a:r>
              <a:rPr lang="ru-RU" b="1" dirty="0"/>
              <a:t>, </a:t>
            </a:r>
            <a:r>
              <a:rPr lang="ru-RU" b="1" dirty="0" err="1"/>
              <a:t>всі</a:t>
            </a:r>
            <a:r>
              <a:rPr lang="ru-RU" b="1" dirty="0"/>
              <a:t> </a:t>
            </a:r>
            <a:r>
              <a:rPr lang="ru-RU" b="1" dirty="0" err="1"/>
              <a:t>її</a:t>
            </a:r>
            <a:r>
              <a:rPr lang="ru-RU" b="1" dirty="0"/>
              <a:t> </a:t>
            </a:r>
            <a:r>
              <a:rPr lang="ru-RU" b="1" dirty="0" err="1"/>
              <a:t>ресурси</a:t>
            </a:r>
            <a:r>
              <a:rPr lang="ru-RU" b="1" dirty="0"/>
              <a:t>, </a:t>
            </a:r>
            <a:r>
              <a:rPr lang="ru-RU" b="1" dirty="0" err="1"/>
              <a:t>їхні</a:t>
            </a:r>
            <a:r>
              <a:rPr lang="ru-RU" b="1" dirty="0"/>
              <a:t> </a:t>
            </a:r>
            <a:r>
              <a:rPr lang="ru-RU" b="1" dirty="0" err="1"/>
              <a:t>стабільність</a:t>
            </a:r>
            <a:r>
              <a:rPr lang="ru-RU" b="1" dirty="0"/>
              <a:t> і </a:t>
            </a:r>
            <a:r>
              <a:rPr lang="ru-RU" b="1" dirty="0" err="1"/>
              <a:t>відтворення</a:t>
            </a:r>
            <a:r>
              <a:rPr lang="ru-RU" b="1" dirty="0"/>
              <a:t> — </a:t>
            </a:r>
            <a:r>
              <a:rPr lang="ru-RU" b="1" dirty="0" err="1"/>
              <a:t>це</a:t>
            </a:r>
            <a:r>
              <a:rPr lang="ru-RU" b="1" dirty="0"/>
              <a:t> не </a:t>
            </a:r>
            <a:r>
              <a:rPr lang="ru-RU" b="1" dirty="0" err="1"/>
              <a:t>лише</a:t>
            </a:r>
            <a:r>
              <a:rPr lang="ru-RU" b="1" dirty="0"/>
              <a:t> </a:t>
            </a:r>
            <a:r>
              <a:rPr lang="ru-RU" b="1" dirty="0" err="1"/>
              <a:t>об´єкти</a:t>
            </a:r>
            <a:r>
              <a:rPr lang="ru-RU" b="1" dirty="0"/>
              <a:t> </a:t>
            </a:r>
            <a:r>
              <a:rPr lang="ru-RU" b="1" dirty="0" err="1"/>
              <a:t>експлуатації</a:t>
            </a:r>
            <a:r>
              <a:rPr lang="ru-RU" b="1" dirty="0"/>
              <a:t> </a:t>
            </a:r>
            <a:r>
              <a:rPr lang="ru-RU" b="1" dirty="0" err="1"/>
              <a:t>заради</a:t>
            </a:r>
            <a:r>
              <a:rPr lang="ru-RU" b="1" dirty="0"/>
              <a:t> </a:t>
            </a:r>
            <a:r>
              <a:rPr lang="ru-RU" b="1" dirty="0" err="1"/>
              <a:t>отримання</a:t>
            </a:r>
            <a:r>
              <a:rPr lang="ru-RU" b="1" dirty="0"/>
              <a:t> </a:t>
            </a:r>
            <a:r>
              <a:rPr lang="ru-RU" b="1" dirty="0" err="1"/>
              <a:t>життєвих</a:t>
            </a:r>
            <a:r>
              <a:rPr lang="ru-RU" b="1" dirty="0"/>
              <a:t> благ, а й </a:t>
            </a:r>
            <a:r>
              <a:rPr lang="ru-RU" b="1" dirty="0" err="1"/>
              <a:t>найважливіші</a:t>
            </a:r>
            <a:r>
              <a:rPr lang="ru-RU" b="1" dirty="0"/>
              <a:t> </a:t>
            </a:r>
            <a:r>
              <a:rPr lang="ru-RU" b="1" dirty="0" err="1"/>
              <a:t>передумови</a:t>
            </a:r>
            <a:r>
              <a:rPr lang="ru-RU" b="1" dirty="0"/>
              <a:t> </a:t>
            </a:r>
            <a:r>
              <a:rPr lang="ru-RU" b="1" dirty="0" err="1"/>
              <a:t>існування</a:t>
            </a:r>
            <a:r>
              <a:rPr lang="ru-RU" b="1" dirty="0"/>
              <a:t> </a:t>
            </a:r>
            <a:r>
              <a:rPr lang="ru-RU" b="1" dirty="0" err="1"/>
              <a:t>самої</a:t>
            </a:r>
            <a:r>
              <a:rPr lang="ru-RU" b="1" dirty="0"/>
              <a:t> </a:t>
            </a:r>
            <a:r>
              <a:rPr lang="ru-RU" b="1" dirty="0" err="1"/>
              <a:t>людини</a:t>
            </a:r>
            <a:r>
              <a:rPr lang="ru-RU" b="1" dirty="0"/>
              <a:t> як </a:t>
            </a:r>
            <a:r>
              <a:rPr lang="ru-RU" b="1" dirty="0" err="1"/>
              <a:t>біологічної</a:t>
            </a:r>
            <a:r>
              <a:rPr lang="ru-RU" b="1" dirty="0"/>
              <a:t> </a:t>
            </a:r>
            <a:r>
              <a:rPr lang="ru-RU" b="1" dirty="0" err="1" smtClean="0"/>
              <a:t>істоти</a:t>
            </a:r>
            <a:r>
              <a:rPr lang="ru-RU" b="1" dirty="0" smtClean="0"/>
              <a:t>.</a:t>
            </a:r>
            <a:endParaRPr lang="ru-RU" b="1" dirty="0"/>
          </a:p>
        </p:txBody>
      </p:sp>
      <p:sp>
        <p:nvSpPr>
          <p:cNvPr id="3" name="Прямоугольник 2"/>
          <p:cNvSpPr/>
          <p:nvPr/>
        </p:nvSpPr>
        <p:spPr>
          <a:xfrm>
            <a:off x="2430016" y="5445224"/>
            <a:ext cx="4572000" cy="1200329"/>
          </a:xfrm>
          <a:prstGeom prst="rect">
            <a:avLst/>
          </a:prstGeom>
          <a:solidFill>
            <a:schemeClr val="bg1">
              <a:alpha val="50000"/>
            </a:schemeClr>
          </a:solidFill>
        </p:spPr>
        <p:txBody>
          <a:bodyPr>
            <a:spAutoFit/>
          </a:bodyPr>
          <a:lstStyle/>
          <a:p>
            <a:pPr algn="ctr"/>
            <a:r>
              <a:rPr lang="ru-RU" b="1" dirty="0" err="1" smtClean="0"/>
              <a:t>Оскільки</a:t>
            </a:r>
            <a:r>
              <a:rPr lang="ru-RU" b="1" dirty="0" smtClean="0"/>
              <a:t> </a:t>
            </a:r>
            <a:r>
              <a:rPr lang="ru-RU" b="1" dirty="0"/>
              <a:t>земна </a:t>
            </a:r>
            <a:r>
              <a:rPr lang="ru-RU" b="1" dirty="0" err="1"/>
              <a:t>біосфера</a:t>
            </a:r>
            <a:r>
              <a:rPr lang="ru-RU" b="1" dirty="0"/>
              <a:t> є </a:t>
            </a:r>
            <a:r>
              <a:rPr lang="ru-RU" b="1" dirty="0" err="1"/>
              <a:t>цілісною</a:t>
            </a:r>
            <a:r>
              <a:rPr lang="ru-RU" b="1" dirty="0"/>
              <a:t> системою, то й </a:t>
            </a:r>
            <a:r>
              <a:rPr lang="ru-RU" b="1" dirty="0" err="1"/>
              <a:t>підхід</a:t>
            </a:r>
            <a:r>
              <a:rPr lang="ru-RU" b="1" dirty="0"/>
              <a:t> до </a:t>
            </a:r>
            <a:r>
              <a:rPr lang="ru-RU" b="1" dirty="0" err="1"/>
              <a:t>екологічних</a:t>
            </a:r>
            <a:r>
              <a:rPr lang="ru-RU" b="1" dirty="0"/>
              <a:t> проблем </a:t>
            </a:r>
            <a:r>
              <a:rPr lang="ru-RU" b="1" dirty="0" err="1"/>
              <a:t>має</a:t>
            </a:r>
            <a:r>
              <a:rPr lang="ru-RU" b="1" dirty="0"/>
              <a:t> бути </a:t>
            </a:r>
            <a:r>
              <a:rPr lang="ru-RU" b="1" dirty="0" err="1"/>
              <a:t>комплексним</a:t>
            </a:r>
            <a:r>
              <a:rPr lang="ru-RU" b="1" dirty="0"/>
              <a:t>, </a:t>
            </a:r>
            <a:r>
              <a:rPr lang="ru-RU" b="1" dirty="0" err="1"/>
              <a:t>глобальним</a:t>
            </a:r>
            <a:r>
              <a:rPr lang="ru-RU" b="1" dirty="0"/>
              <a:t>, </a:t>
            </a:r>
            <a:r>
              <a:rPr lang="ru-RU" b="1" dirty="0" err="1"/>
              <a:t>планетарним</a:t>
            </a:r>
            <a:r>
              <a:rPr lang="ru-RU" b="1" dirty="0"/>
              <a:t>.</a:t>
            </a:r>
          </a:p>
        </p:txBody>
      </p:sp>
    </p:spTree>
    <p:extLst>
      <p:ext uri="{BB962C8B-B14F-4D97-AF65-F5344CB8AC3E}">
        <p14:creationId xmlns:p14="http://schemas.microsoft.com/office/powerpoint/2010/main" val="2704861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683568" y="1988840"/>
            <a:ext cx="7830616" cy="4247317"/>
          </a:xfrm>
          <a:prstGeom prst="rect">
            <a:avLst/>
          </a:prstGeom>
          <a:solidFill>
            <a:schemeClr val="bg1">
              <a:alpha val="83000"/>
            </a:schemeClr>
          </a:solidFill>
        </p:spPr>
        <p:txBody>
          <a:bodyPr wrap="square">
            <a:spAutoFit/>
          </a:bodyPr>
          <a:lstStyle/>
          <a:p>
            <a:r>
              <a:rPr lang="uk-UA" b="1" dirty="0" smtClean="0"/>
              <a:t>Необхідно </a:t>
            </a:r>
            <a:r>
              <a:rPr lang="uk-UA" b="1" dirty="0"/>
              <a:t>домагатись встановлення міжнародного екологічного порядку, який би передбачав: </a:t>
            </a:r>
            <a:br>
              <a:rPr lang="uk-UA" b="1" dirty="0"/>
            </a:br>
            <a:r>
              <a:rPr lang="uk-UA" b="1" dirty="0"/>
              <a:t>- введення обов`язкових для всіх країн середніх меж </a:t>
            </a:r>
            <a:r>
              <a:rPr lang="uk-UA" b="1" dirty="0" err="1"/>
              <a:t>гранично-</a:t>
            </a:r>
            <a:r>
              <a:rPr lang="uk-UA" b="1" dirty="0"/>
              <a:t> допустимих концепцій хімічних речовин і міжнародний контроль за їх дотриманням; </a:t>
            </a:r>
            <a:br>
              <a:rPr lang="uk-UA" b="1" dirty="0"/>
            </a:br>
            <a:r>
              <a:rPr lang="uk-UA" b="1" dirty="0"/>
              <a:t>- міжнародну екологічну експертизу всіх нових крупних проектів природокористування; </a:t>
            </a:r>
            <a:br>
              <a:rPr lang="uk-UA" b="1" dirty="0"/>
            </a:br>
            <a:r>
              <a:rPr lang="uk-UA" b="1" dirty="0"/>
              <a:t>- форми відповідальності країни за знищення екосистем, які відбуваються навіть в межах власних територій; </a:t>
            </a:r>
            <a:br>
              <a:rPr lang="uk-UA" b="1" dirty="0"/>
            </a:br>
            <a:r>
              <a:rPr lang="uk-UA" b="1" dirty="0"/>
              <a:t>- забезпечення адекватної концепції державами, які експлуатують свої </a:t>
            </a:r>
            <a:r>
              <a:rPr lang="uk-UA" b="1" dirty="0" err="1"/>
              <a:t>невідновлювальні</a:t>
            </a:r>
            <a:r>
              <a:rPr lang="uk-UA" b="1" dirty="0"/>
              <a:t> природні ресурси в інтересах світового ринку; </a:t>
            </a:r>
            <a:br>
              <a:rPr lang="uk-UA" b="1" dirty="0"/>
            </a:br>
            <a:r>
              <a:rPr lang="uk-UA" b="1" dirty="0"/>
              <a:t>- створення міжнародного механізму стимулювання, поширення і впровадження чистих технологій. </a:t>
            </a:r>
            <a:br>
              <a:rPr lang="uk-UA" b="1" dirty="0"/>
            </a:br>
            <a:r>
              <a:rPr lang="ru-RU" b="1" dirty="0" err="1"/>
              <a:t>Велику</a:t>
            </a:r>
            <a:r>
              <a:rPr lang="ru-RU" b="1" dirty="0"/>
              <a:t> роль в </a:t>
            </a:r>
            <a:r>
              <a:rPr lang="ru-RU" b="1" dirty="0" err="1"/>
              <a:t>висвітленні</a:t>
            </a:r>
            <a:r>
              <a:rPr lang="ru-RU" b="1" dirty="0"/>
              <a:t> </a:t>
            </a:r>
            <a:r>
              <a:rPr lang="ru-RU" b="1" dirty="0" err="1"/>
              <a:t>питання</a:t>
            </a:r>
            <a:r>
              <a:rPr lang="ru-RU" b="1" dirty="0"/>
              <a:t> </a:t>
            </a:r>
            <a:r>
              <a:rPr lang="ru-RU" b="1" dirty="0" err="1"/>
              <a:t>глобальних</a:t>
            </a:r>
            <a:r>
              <a:rPr lang="ru-RU" b="1" dirty="0"/>
              <a:t> </a:t>
            </a:r>
            <a:r>
              <a:rPr lang="ru-RU" b="1" dirty="0" err="1"/>
              <a:t>екологічних</a:t>
            </a:r>
            <a:r>
              <a:rPr lang="ru-RU" b="1" dirty="0"/>
              <a:t> проблем </a:t>
            </a:r>
            <a:r>
              <a:rPr lang="ru-RU" b="1" dirty="0" err="1"/>
              <a:t>сучасності</a:t>
            </a:r>
            <a:r>
              <a:rPr lang="ru-RU" b="1" dirty="0"/>
              <a:t> </a:t>
            </a:r>
            <a:r>
              <a:rPr lang="ru-RU" b="1" dirty="0" err="1"/>
              <a:t>відіграє</a:t>
            </a:r>
            <a:r>
              <a:rPr lang="ru-RU" b="1" dirty="0"/>
              <a:t> </a:t>
            </a:r>
            <a:r>
              <a:rPr lang="ru-RU" b="1" dirty="0" err="1"/>
              <a:t>міжнародно-правова</a:t>
            </a:r>
            <a:r>
              <a:rPr lang="ru-RU" b="1" dirty="0"/>
              <a:t> </a:t>
            </a:r>
            <a:r>
              <a:rPr lang="ru-RU" b="1" dirty="0" err="1"/>
              <a:t>охорона</a:t>
            </a:r>
            <a:r>
              <a:rPr lang="ru-RU" b="1" dirty="0"/>
              <a:t> </a:t>
            </a:r>
            <a:r>
              <a:rPr lang="ru-RU" b="1" dirty="0" err="1"/>
              <a:t>навколишнього</a:t>
            </a:r>
            <a:r>
              <a:rPr lang="ru-RU" b="1" dirty="0"/>
              <a:t> </a:t>
            </a:r>
            <a:r>
              <a:rPr lang="ru-RU" b="1" dirty="0" err="1"/>
              <a:t>середовища</a:t>
            </a:r>
            <a:r>
              <a:rPr lang="ru-RU" b="1" dirty="0"/>
              <a:t>. </a:t>
            </a:r>
          </a:p>
        </p:txBody>
      </p:sp>
      <p:sp>
        <p:nvSpPr>
          <p:cNvPr id="3" name="Прямоугольник 2"/>
          <p:cNvSpPr/>
          <p:nvPr/>
        </p:nvSpPr>
        <p:spPr>
          <a:xfrm>
            <a:off x="1593594" y="227913"/>
            <a:ext cx="5569153" cy="1569660"/>
          </a:xfrm>
          <a:prstGeom prst="rect">
            <a:avLst/>
          </a:prstGeom>
          <a:noFill/>
        </p:spPr>
        <p:txBody>
          <a:bodyPr wrap="none" lIns="91440" tIns="45720" rIns="91440" bIns="45720">
            <a:spAutoFit/>
          </a:bodyPr>
          <a:lstStyle/>
          <a:p>
            <a:pPr algn="ctr"/>
            <a:r>
              <a:rPr lang="ru-RU" sz="96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Висновок</a:t>
            </a:r>
            <a:r>
              <a:rPr lang="ru-RU" sz="9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p>
        </p:txBody>
      </p:sp>
    </p:spTree>
    <p:extLst>
      <p:ext uri="{BB962C8B-B14F-4D97-AF65-F5344CB8AC3E}">
        <p14:creationId xmlns:p14="http://schemas.microsoft.com/office/powerpoint/2010/main" val="34166296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331640" y="476672"/>
            <a:ext cx="6696744" cy="2308324"/>
          </a:xfrm>
          <a:prstGeom prst="rect">
            <a:avLst/>
          </a:prstGeom>
        </p:spPr>
        <p:txBody>
          <a:bodyPr wrap="square">
            <a:spAutoFit/>
          </a:bodyPr>
          <a:lstStyle/>
          <a:p>
            <a:pPr algn="ctr"/>
            <a:r>
              <a:rPr lang="uk-UA" b="1" dirty="0"/>
              <a:t>Нині настав час серйозного переосмислення людством ставлення до природи, час об`єднання зусиль націй і народів у боротьбі за врятування біосфери планети, адже Земля у нас всіх одна; здійснення нових локальних, регіональних і міжнародних програм подальшого розвитку та вживання, які повинні базуватися на нових соціально-політичних засадах, екологічній основі, глибоких екологічних знаннях і підвищеній загальнолюдській екологічній свідомості.</a:t>
            </a:r>
            <a:endParaRPr lang="ru-RU" b="1" dirty="0"/>
          </a:p>
        </p:txBody>
      </p:sp>
    </p:spTree>
    <p:extLst>
      <p:ext uri="{BB962C8B-B14F-4D97-AF65-F5344CB8AC3E}">
        <p14:creationId xmlns:p14="http://schemas.microsoft.com/office/powerpoint/2010/main" val="34166296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6296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6296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629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449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ex\Desktop\шевчук\uYz5RVBZ8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219" y="-66088"/>
            <a:ext cx="5404787" cy="702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1073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ex\Desktop\шевчук\sUz2D4R8M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977" y="116632"/>
            <a:ext cx="4610100" cy="649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61623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TotalTime>
  <Words>2149</Words>
  <Application>Microsoft Office PowerPoint</Application>
  <PresentationFormat>Экран (4:3)</PresentationFormat>
  <Paragraphs>46</Paragraphs>
  <Slides>91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91</vt:i4>
      </vt:variant>
    </vt:vector>
  </HeadingPairs>
  <TitlesOfParts>
    <vt:vector size="9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dc:creator>
  <cp:lastModifiedBy>Alex</cp:lastModifiedBy>
  <cp:revision>28</cp:revision>
  <dcterms:created xsi:type="dcterms:W3CDTF">2014-09-24T18:17:21Z</dcterms:created>
  <dcterms:modified xsi:type="dcterms:W3CDTF">2015-02-25T19:48:45Z</dcterms:modified>
</cp:coreProperties>
</file>