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DAD58-FF18-434D-A20D-BDD9ED725CF3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14C15AB-2B52-4D00-873F-61017C9B86B9}">
      <dgm:prSet custT="1"/>
      <dgm:spPr/>
      <dgm:t>
        <a:bodyPr/>
        <a:lstStyle/>
        <a:p>
          <a:pPr rtl="0"/>
          <a:r>
            <a:rPr lang="uk-UA" sz="13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Лівія</a:t>
          </a:r>
          <a:endParaRPr lang="ru-RU" sz="138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A31E0979-DEA1-424A-A6C0-EB49E2866572}" type="parTrans" cxnId="{5CCFD425-9249-4E65-9083-52A6A2263347}">
      <dgm:prSet/>
      <dgm:spPr/>
      <dgm:t>
        <a:bodyPr/>
        <a:lstStyle/>
        <a:p>
          <a:endParaRPr lang="ru-RU"/>
        </a:p>
      </dgm:t>
    </dgm:pt>
    <dgm:pt modelId="{55D3CB6D-EFCC-4FFA-97EE-59C2E6659514}" type="sibTrans" cxnId="{5CCFD425-9249-4E65-9083-52A6A2263347}">
      <dgm:prSet/>
      <dgm:spPr/>
      <dgm:t>
        <a:bodyPr/>
        <a:lstStyle/>
        <a:p>
          <a:endParaRPr lang="ru-RU"/>
        </a:p>
      </dgm:t>
    </dgm:pt>
    <dgm:pt modelId="{EE8C1177-CDC5-45F8-AEF7-D2BEADEF672B}" type="pres">
      <dgm:prSet presAssocID="{CA3DAD58-FF18-434D-A20D-BDD9ED725CF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7D108-5C8B-4FF9-9593-FAFB69594948}" type="pres">
      <dgm:prSet presAssocID="{A14C15AB-2B52-4D00-873F-61017C9B86B9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85AEE02D-A208-4C0F-8933-3F77FF1E8033}" type="presOf" srcId="{CA3DAD58-FF18-434D-A20D-BDD9ED725CF3}" destId="{EE8C1177-CDC5-45F8-AEF7-D2BEADEF672B}" srcOrd="0" destOrd="0" presId="urn:microsoft.com/office/officeart/2005/8/layout/venn1"/>
    <dgm:cxn modelId="{05E201D7-DD4F-4A19-BFCD-771957164D22}" type="presOf" srcId="{A14C15AB-2B52-4D00-873F-61017C9B86B9}" destId="{CB27D108-5C8B-4FF9-9593-FAFB69594948}" srcOrd="0" destOrd="0" presId="urn:microsoft.com/office/officeart/2005/8/layout/venn1"/>
    <dgm:cxn modelId="{5CCFD425-9249-4E65-9083-52A6A2263347}" srcId="{CA3DAD58-FF18-434D-A20D-BDD9ED725CF3}" destId="{A14C15AB-2B52-4D00-873F-61017C9B86B9}" srcOrd="0" destOrd="0" parTransId="{A31E0979-DEA1-424A-A6C0-EB49E2866572}" sibTransId="{55D3CB6D-EFCC-4FFA-97EE-59C2E6659514}"/>
    <dgm:cxn modelId="{72DE0C99-21A1-4000-892F-9F6805DEC72F}" type="presParOf" srcId="{EE8C1177-CDC5-45F8-AEF7-D2BEADEF672B}" destId="{CB27D108-5C8B-4FF9-9593-FAFB6959494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2772C-7A14-47D2-9CD0-B3B00E129337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0D8144-4BB4-4E39-BC69-C00EA4DACCB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err="1" smtClean="0">
              <a:solidFill>
                <a:schemeClr val="accent2">
                  <a:lumMod val="75000"/>
                </a:schemeClr>
              </a:solidFill>
            </a:rPr>
            <a:t>Лівія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-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країна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на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півночі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Африки,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що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межує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на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сході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з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Єгиптом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південному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сході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із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Суданом, на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півдні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з Чадом і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Нігером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заході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з Алжиром і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Тунісом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, з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півночі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омивається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Середземним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морем.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0E6A6CE9-CADE-4C4F-905E-F414B6E3F85A}" type="parTrans" cxnId="{C296669C-881F-462F-9F7A-452CF2F7E4CA}">
      <dgm:prSet/>
      <dgm:spPr/>
      <dgm:t>
        <a:bodyPr/>
        <a:lstStyle/>
        <a:p>
          <a:endParaRPr lang="ru-RU"/>
        </a:p>
      </dgm:t>
    </dgm:pt>
    <dgm:pt modelId="{18029E17-332E-4D8D-BF30-4D5374E92C25}" type="sibTrans" cxnId="{C296669C-881F-462F-9F7A-452CF2F7E4CA}">
      <dgm:prSet/>
      <dgm:spPr/>
      <dgm:t>
        <a:bodyPr/>
        <a:lstStyle/>
        <a:p>
          <a:endParaRPr lang="ru-RU"/>
        </a:p>
      </dgm:t>
    </dgm:pt>
    <dgm:pt modelId="{A41F30D2-C02B-474B-8B10-F67F7A406C2D}" type="pres">
      <dgm:prSet presAssocID="{DFA2772C-7A14-47D2-9CD0-B3B00E129337}" presName="linear" presStyleCnt="0">
        <dgm:presLayoutVars>
          <dgm:animLvl val="lvl"/>
          <dgm:resizeHandles val="exact"/>
        </dgm:presLayoutVars>
      </dgm:prSet>
      <dgm:spPr/>
    </dgm:pt>
    <dgm:pt modelId="{2E555F69-87F7-488F-8A5C-40555599CD70}" type="pres">
      <dgm:prSet presAssocID="{B20D8144-4BB4-4E39-BC69-C00EA4DACCB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7A77351-529D-42FA-B90B-426D90DB5521}" type="presOf" srcId="{DFA2772C-7A14-47D2-9CD0-B3B00E129337}" destId="{A41F30D2-C02B-474B-8B10-F67F7A406C2D}" srcOrd="0" destOrd="0" presId="urn:microsoft.com/office/officeart/2005/8/layout/vList2"/>
    <dgm:cxn modelId="{C296669C-881F-462F-9F7A-452CF2F7E4CA}" srcId="{DFA2772C-7A14-47D2-9CD0-B3B00E129337}" destId="{B20D8144-4BB4-4E39-BC69-C00EA4DACCB7}" srcOrd="0" destOrd="0" parTransId="{0E6A6CE9-CADE-4C4F-905E-F414B6E3F85A}" sibTransId="{18029E17-332E-4D8D-BF30-4D5374E92C25}"/>
    <dgm:cxn modelId="{0F776ACF-3D44-4264-BA54-DC77C3D59B90}" type="presOf" srcId="{B20D8144-4BB4-4E39-BC69-C00EA4DACCB7}" destId="{2E555F69-87F7-488F-8A5C-40555599CD70}" srcOrd="0" destOrd="0" presId="urn:microsoft.com/office/officeart/2005/8/layout/vList2"/>
    <dgm:cxn modelId="{C1C56D3F-9246-49DA-8CFF-E5B3495F419B}" type="presParOf" srcId="{A41F30D2-C02B-474B-8B10-F67F7A406C2D}" destId="{2E555F69-87F7-488F-8A5C-40555599CD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AE3C05-5581-4C39-919E-DBDD24F6DF79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7980F4D6-DB11-4BE6-BACA-E558724AFCBB}">
      <dgm:prSet/>
      <dgm:spPr/>
      <dgm:t>
        <a:bodyPr/>
        <a:lstStyle/>
        <a:p>
          <a:pPr rtl="0"/>
          <a:r>
            <a:rPr lang="ru-RU" b="1" smtClean="0"/>
            <a:t>площа</a:t>
          </a:r>
          <a:r>
            <a:rPr lang="ru-RU" smtClean="0"/>
            <a:t> - 1759540 км²;</a:t>
          </a:r>
          <a:endParaRPr lang="ru-RU"/>
        </a:p>
      </dgm:t>
    </dgm:pt>
    <dgm:pt modelId="{19ABAC29-2954-452D-B78A-13085E3CA53E}" type="parTrans" cxnId="{202C313A-9407-418C-A3A0-16373DCFBD8A}">
      <dgm:prSet/>
      <dgm:spPr/>
      <dgm:t>
        <a:bodyPr/>
        <a:lstStyle/>
        <a:p>
          <a:endParaRPr lang="ru-RU"/>
        </a:p>
      </dgm:t>
    </dgm:pt>
    <dgm:pt modelId="{0EE6B48B-94B4-4E57-87B1-FDAFD7C6B556}" type="sibTrans" cxnId="{202C313A-9407-418C-A3A0-16373DCFBD8A}">
      <dgm:prSet/>
      <dgm:spPr/>
      <dgm:t>
        <a:bodyPr/>
        <a:lstStyle/>
        <a:p>
          <a:endParaRPr lang="ru-RU"/>
        </a:p>
      </dgm:t>
    </dgm:pt>
    <dgm:pt modelId="{392F406C-4913-47F4-A189-23F88CA0581A}">
      <dgm:prSet/>
      <dgm:spPr/>
      <dgm:t>
        <a:bodyPr/>
        <a:lstStyle/>
        <a:p>
          <a:pPr rtl="0"/>
          <a:r>
            <a:rPr lang="ru-RU" b="1" smtClean="0"/>
            <a:t>Столиця -</a:t>
          </a:r>
          <a:r>
            <a:rPr lang="ru-RU" smtClean="0"/>
            <a:t> Тріполі;</a:t>
          </a:r>
          <a:endParaRPr lang="ru-RU"/>
        </a:p>
      </dgm:t>
    </dgm:pt>
    <dgm:pt modelId="{BEB332F0-5667-4CB0-AA0B-CD9D73A80BD9}" type="parTrans" cxnId="{3DDF7A04-2061-4051-8543-7E224E8454FE}">
      <dgm:prSet/>
      <dgm:spPr/>
      <dgm:t>
        <a:bodyPr/>
        <a:lstStyle/>
        <a:p>
          <a:endParaRPr lang="ru-RU"/>
        </a:p>
      </dgm:t>
    </dgm:pt>
    <dgm:pt modelId="{9EDEA35A-18CB-4046-9695-37FCFEFF81C2}" type="sibTrans" cxnId="{3DDF7A04-2061-4051-8543-7E224E8454FE}">
      <dgm:prSet/>
      <dgm:spPr/>
      <dgm:t>
        <a:bodyPr/>
        <a:lstStyle/>
        <a:p>
          <a:endParaRPr lang="ru-RU"/>
        </a:p>
      </dgm:t>
    </dgm:pt>
    <dgm:pt modelId="{F5B463D1-0AD3-4AE6-A980-BED2D810ACF6}">
      <dgm:prSet/>
      <dgm:spPr/>
      <dgm:t>
        <a:bodyPr/>
        <a:lstStyle/>
        <a:p>
          <a:pPr rtl="0"/>
          <a:r>
            <a:rPr lang="ru-RU" b="1" smtClean="0"/>
            <a:t>рельєф</a:t>
          </a:r>
          <a:r>
            <a:rPr lang="ru-RU" smtClean="0"/>
            <a:t>: плоска рівнина з плато і зниженнями на південь від Середземного моря, вкрай посушлива пустельна область всередині країни;</a:t>
          </a:r>
          <a:endParaRPr lang="ru-RU"/>
        </a:p>
      </dgm:t>
    </dgm:pt>
    <dgm:pt modelId="{A11761BE-0526-4C5C-8666-7D25B37240BB}" type="parTrans" cxnId="{D23CF11B-F43B-4158-B0B3-8AE7050C5CD5}">
      <dgm:prSet/>
      <dgm:spPr/>
      <dgm:t>
        <a:bodyPr/>
        <a:lstStyle/>
        <a:p>
          <a:endParaRPr lang="ru-RU"/>
        </a:p>
      </dgm:t>
    </dgm:pt>
    <dgm:pt modelId="{25196EE4-C90D-457C-9B5F-F8F6CC223D37}" type="sibTrans" cxnId="{D23CF11B-F43B-4158-B0B3-8AE7050C5CD5}">
      <dgm:prSet/>
      <dgm:spPr/>
      <dgm:t>
        <a:bodyPr/>
        <a:lstStyle/>
        <a:p>
          <a:endParaRPr lang="ru-RU"/>
        </a:p>
      </dgm:t>
    </dgm:pt>
    <dgm:pt modelId="{3CE1E508-63F1-434B-A4E0-3EC3B6BA9EC1}">
      <dgm:prSet/>
      <dgm:spPr/>
      <dgm:t>
        <a:bodyPr/>
        <a:lstStyle/>
        <a:p>
          <a:pPr rtl="0"/>
          <a:r>
            <a:rPr lang="ru-RU" b="1" smtClean="0"/>
            <a:t>експорт</a:t>
          </a:r>
          <a:r>
            <a:rPr lang="ru-RU" smtClean="0"/>
            <a:t>: нафта, природний газ;</a:t>
          </a:r>
          <a:endParaRPr lang="ru-RU"/>
        </a:p>
      </dgm:t>
    </dgm:pt>
    <dgm:pt modelId="{CA07A9A5-87F1-43A0-BA9D-BAC839F813CE}" type="parTrans" cxnId="{2EAF5AE5-0C90-4FF5-8EE1-7977DC46C8F0}">
      <dgm:prSet/>
      <dgm:spPr/>
      <dgm:t>
        <a:bodyPr/>
        <a:lstStyle/>
        <a:p>
          <a:endParaRPr lang="ru-RU"/>
        </a:p>
      </dgm:t>
    </dgm:pt>
    <dgm:pt modelId="{DB98DAB6-56BF-4EC3-9ACF-6FA84F0EB15D}" type="sibTrans" cxnId="{2EAF5AE5-0C90-4FF5-8EE1-7977DC46C8F0}">
      <dgm:prSet/>
      <dgm:spPr/>
      <dgm:t>
        <a:bodyPr/>
        <a:lstStyle/>
        <a:p>
          <a:endParaRPr lang="ru-RU"/>
        </a:p>
      </dgm:t>
    </dgm:pt>
    <dgm:pt modelId="{8C847AE6-A7BF-48CD-B9E4-3B317CD540D1}">
      <dgm:prSet/>
      <dgm:spPr/>
      <dgm:t>
        <a:bodyPr/>
        <a:lstStyle/>
        <a:p>
          <a:pPr rtl="0"/>
          <a:r>
            <a:rPr lang="ru-RU" b="1" smtClean="0"/>
            <a:t>населення</a:t>
          </a:r>
          <a:r>
            <a:rPr lang="ru-RU" smtClean="0"/>
            <a:t> 4,280 млн чол. (1990) (зокрема 500 тис. іноземних робітників), 5,3 млн чол. (2001);</a:t>
          </a:r>
          <a:endParaRPr lang="ru-RU"/>
        </a:p>
      </dgm:t>
    </dgm:pt>
    <dgm:pt modelId="{80157B8D-577B-4C0E-80B5-69E229DB95BB}" type="parTrans" cxnId="{FF06AEF0-31D8-414E-8181-F26984DA4CF7}">
      <dgm:prSet/>
      <dgm:spPr/>
      <dgm:t>
        <a:bodyPr/>
        <a:lstStyle/>
        <a:p>
          <a:endParaRPr lang="ru-RU"/>
        </a:p>
      </dgm:t>
    </dgm:pt>
    <dgm:pt modelId="{80E49AED-1F1C-4EC1-A8D8-94823E8A0A04}" type="sibTrans" cxnId="{FF06AEF0-31D8-414E-8181-F26984DA4CF7}">
      <dgm:prSet/>
      <dgm:spPr/>
      <dgm:t>
        <a:bodyPr/>
        <a:lstStyle/>
        <a:p>
          <a:endParaRPr lang="ru-RU"/>
        </a:p>
      </dgm:t>
    </dgm:pt>
    <dgm:pt modelId="{CCD4EAE7-83D1-4D62-94BB-09315AF6E6B2}">
      <dgm:prSet/>
      <dgm:spPr/>
      <dgm:t>
        <a:bodyPr/>
        <a:lstStyle/>
        <a:p>
          <a:pPr rtl="0"/>
          <a:r>
            <a:rPr lang="ru-RU" b="1" smtClean="0"/>
            <a:t>мова</a:t>
          </a:r>
          <a:r>
            <a:rPr lang="ru-RU" smtClean="0"/>
            <a:t> — арабська;</a:t>
          </a:r>
          <a:endParaRPr lang="ru-RU"/>
        </a:p>
      </dgm:t>
    </dgm:pt>
    <dgm:pt modelId="{C5162265-31C6-409A-9B9E-A857F808B954}" type="parTrans" cxnId="{7A9C32DA-87CC-4B76-99C6-F527543B2F8F}">
      <dgm:prSet/>
      <dgm:spPr/>
      <dgm:t>
        <a:bodyPr/>
        <a:lstStyle/>
        <a:p>
          <a:endParaRPr lang="ru-RU"/>
        </a:p>
      </dgm:t>
    </dgm:pt>
    <dgm:pt modelId="{E2022D5D-14E1-42CA-B734-81A189C185A7}" type="sibTrans" cxnId="{7A9C32DA-87CC-4B76-99C6-F527543B2F8F}">
      <dgm:prSet/>
      <dgm:spPr/>
      <dgm:t>
        <a:bodyPr/>
        <a:lstStyle/>
        <a:p>
          <a:endParaRPr lang="ru-RU"/>
        </a:p>
      </dgm:t>
    </dgm:pt>
    <dgm:pt modelId="{DEA3FECF-898C-4D42-8369-3B54542BC932}">
      <dgm:prSet/>
      <dgm:spPr/>
      <dgm:t>
        <a:bodyPr/>
        <a:lstStyle/>
        <a:p>
          <a:pPr rtl="0"/>
          <a:r>
            <a:rPr lang="ru-RU" b="1" smtClean="0"/>
            <a:t>Грошова одиниця</a:t>
          </a:r>
          <a:r>
            <a:rPr lang="ru-RU" smtClean="0"/>
            <a:t> — лівійський динар.</a:t>
          </a:r>
          <a:endParaRPr lang="ru-RU"/>
        </a:p>
      </dgm:t>
    </dgm:pt>
    <dgm:pt modelId="{9C930D04-9745-4E5F-929B-CAE6307B4DA4}" type="parTrans" cxnId="{DEAE6F42-B253-430E-B8E0-C6DA60DB5B6F}">
      <dgm:prSet/>
      <dgm:spPr/>
      <dgm:t>
        <a:bodyPr/>
        <a:lstStyle/>
        <a:p>
          <a:endParaRPr lang="ru-RU"/>
        </a:p>
      </dgm:t>
    </dgm:pt>
    <dgm:pt modelId="{220D6C09-015D-4C4C-A566-9625BFEB3627}" type="sibTrans" cxnId="{DEAE6F42-B253-430E-B8E0-C6DA60DB5B6F}">
      <dgm:prSet/>
      <dgm:spPr/>
      <dgm:t>
        <a:bodyPr/>
        <a:lstStyle/>
        <a:p>
          <a:endParaRPr lang="ru-RU"/>
        </a:p>
      </dgm:t>
    </dgm:pt>
    <dgm:pt modelId="{461852D2-AF70-4D17-8708-15ED744474A5}" type="pres">
      <dgm:prSet presAssocID="{00AE3C05-5581-4C39-919E-DBDD24F6DF79}" presName="linear" presStyleCnt="0">
        <dgm:presLayoutVars>
          <dgm:animLvl val="lvl"/>
          <dgm:resizeHandles val="exact"/>
        </dgm:presLayoutVars>
      </dgm:prSet>
      <dgm:spPr/>
    </dgm:pt>
    <dgm:pt modelId="{8B336392-2D7A-4367-A168-87703FAACCD3}" type="pres">
      <dgm:prSet presAssocID="{7980F4D6-DB11-4BE6-BACA-E558724AFCB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691890C-4DDB-4968-8D10-AD629D6E12DF}" type="pres">
      <dgm:prSet presAssocID="{0EE6B48B-94B4-4E57-87B1-FDAFD7C6B556}" presName="spacer" presStyleCnt="0"/>
      <dgm:spPr/>
    </dgm:pt>
    <dgm:pt modelId="{4A22B270-C8A9-4E4E-A866-0E1A548CB02A}" type="pres">
      <dgm:prSet presAssocID="{392F406C-4913-47F4-A189-23F88CA0581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1D4915C-4850-4D13-A36C-6654B9ADCF15}" type="pres">
      <dgm:prSet presAssocID="{9EDEA35A-18CB-4046-9695-37FCFEFF81C2}" presName="spacer" presStyleCnt="0"/>
      <dgm:spPr/>
    </dgm:pt>
    <dgm:pt modelId="{27F8418F-F9A0-4188-8BF1-391299D43A39}" type="pres">
      <dgm:prSet presAssocID="{F5B463D1-0AD3-4AE6-A980-BED2D810ACF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B40BA5D-20D6-459F-A405-9DE3C79313CF}" type="pres">
      <dgm:prSet presAssocID="{25196EE4-C90D-457C-9B5F-F8F6CC223D37}" presName="spacer" presStyleCnt="0"/>
      <dgm:spPr/>
    </dgm:pt>
    <dgm:pt modelId="{DDBD9B17-F9DE-4A9E-AFDC-C0886C0F5777}" type="pres">
      <dgm:prSet presAssocID="{3CE1E508-63F1-434B-A4E0-3EC3B6BA9EC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03FBB5D-13A6-4D9A-8497-EFA124982A4D}" type="pres">
      <dgm:prSet presAssocID="{DB98DAB6-56BF-4EC3-9ACF-6FA84F0EB15D}" presName="spacer" presStyleCnt="0"/>
      <dgm:spPr/>
    </dgm:pt>
    <dgm:pt modelId="{B04307A9-D05F-4781-A8E3-7BB1DE16A594}" type="pres">
      <dgm:prSet presAssocID="{8C847AE6-A7BF-48CD-B9E4-3B317CD540D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9B6143B-A2CE-46B4-AD21-C96239314939}" type="pres">
      <dgm:prSet presAssocID="{80E49AED-1F1C-4EC1-A8D8-94823E8A0A04}" presName="spacer" presStyleCnt="0"/>
      <dgm:spPr/>
    </dgm:pt>
    <dgm:pt modelId="{F60A93A1-95CA-4D19-ACFB-EB507CE0A078}" type="pres">
      <dgm:prSet presAssocID="{CCD4EAE7-83D1-4D62-94BB-09315AF6E6B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6860C66-AC62-4BE2-AC4F-8C5078FED478}" type="pres">
      <dgm:prSet presAssocID="{E2022D5D-14E1-42CA-B734-81A189C185A7}" presName="spacer" presStyleCnt="0"/>
      <dgm:spPr/>
    </dgm:pt>
    <dgm:pt modelId="{6CECD461-6B29-489D-AEEC-30236C95731F}" type="pres">
      <dgm:prSet presAssocID="{DEA3FECF-898C-4D42-8369-3B54542BC93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DEA8E01-CE6A-46A3-BBAD-E3C6A561A61A}" type="presOf" srcId="{392F406C-4913-47F4-A189-23F88CA0581A}" destId="{4A22B270-C8A9-4E4E-A866-0E1A548CB02A}" srcOrd="0" destOrd="0" presId="urn:microsoft.com/office/officeart/2005/8/layout/vList2"/>
    <dgm:cxn modelId="{CBAD5472-CB3D-4551-A008-6D9CE0B843C6}" type="presOf" srcId="{CCD4EAE7-83D1-4D62-94BB-09315AF6E6B2}" destId="{F60A93A1-95CA-4D19-ACFB-EB507CE0A078}" srcOrd="0" destOrd="0" presId="urn:microsoft.com/office/officeart/2005/8/layout/vList2"/>
    <dgm:cxn modelId="{202C313A-9407-418C-A3A0-16373DCFBD8A}" srcId="{00AE3C05-5581-4C39-919E-DBDD24F6DF79}" destId="{7980F4D6-DB11-4BE6-BACA-E558724AFCBB}" srcOrd="0" destOrd="0" parTransId="{19ABAC29-2954-452D-B78A-13085E3CA53E}" sibTransId="{0EE6B48B-94B4-4E57-87B1-FDAFD7C6B556}"/>
    <dgm:cxn modelId="{51AF914C-C686-4959-A3CA-A77CD6EB91F5}" type="presOf" srcId="{8C847AE6-A7BF-48CD-B9E4-3B317CD540D1}" destId="{B04307A9-D05F-4781-A8E3-7BB1DE16A594}" srcOrd="0" destOrd="0" presId="urn:microsoft.com/office/officeart/2005/8/layout/vList2"/>
    <dgm:cxn modelId="{DEAE6F42-B253-430E-B8E0-C6DA60DB5B6F}" srcId="{00AE3C05-5581-4C39-919E-DBDD24F6DF79}" destId="{DEA3FECF-898C-4D42-8369-3B54542BC932}" srcOrd="6" destOrd="0" parTransId="{9C930D04-9745-4E5F-929B-CAE6307B4DA4}" sibTransId="{220D6C09-015D-4C4C-A566-9625BFEB3627}"/>
    <dgm:cxn modelId="{BAADC2B0-883E-4953-8880-55B3671A68D9}" type="presOf" srcId="{F5B463D1-0AD3-4AE6-A980-BED2D810ACF6}" destId="{27F8418F-F9A0-4188-8BF1-391299D43A39}" srcOrd="0" destOrd="0" presId="urn:microsoft.com/office/officeart/2005/8/layout/vList2"/>
    <dgm:cxn modelId="{7A9C32DA-87CC-4B76-99C6-F527543B2F8F}" srcId="{00AE3C05-5581-4C39-919E-DBDD24F6DF79}" destId="{CCD4EAE7-83D1-4D62-94BB-09315AF6E6B2}" srcOrd="5" destOrd="0" parTransId="{C5162265-31C6-409A-9B9E-A857F808B954}" sibTransId="{E2022D5D-14E1-42CA-B734-81A189C185A7}"/>
    <dgm:cxn modelId="{FF06AEF0-31D8-414E-8181-F26984DA4CF7}" srcId="{00AE3C05-5581-4C39-919E-DBDD24F6DF79}" destId="{8C847AE6-A7BF-48CD-B9E4-3B317CD540D1}" srcOrd="4" destOrd="0" parTransId="{80157B8D-577B-4C0E-80B5-69E229DB95BB}" sibTransId="{80E49AED-1F1C-4EC1-A8D8-94823E8A0A04}"/>
    <dgm:cxn modelId="{2D2E4BB9-C70B-4CC9-863A-DB0A33F4A731}" type="presOf" srcId="{3CE1E508-63F1-434B-A4E0-3EC3B6BA9EC1}" destId="{DDBD9B17-F9DE-4A9E-AFDC-C0886C0F5777}" srcOrd="0" destOrd="0" presId="urn:microsoft.com/office/officeart/2005/8/layout/vList2"/>
    <dgm:cxn modelId="{6E0CFF7E-544C-4054-AB63-DD10DB9EEA16}" type="presOf" srcId="{00AE3C05-5581-4C39-919E-DBDD24F6DF79}" destId="{461852D2-AF70-4D17-8708-15ED744474A5}" srcOrd="0" destOrd="0" presId="urn:microsoft.com/office/officeart/2005/8/layout/vList2"/>
    <dgm:cxn modelId="{1D509AFB-2850-4C1D-8781-52CA23FB29DF}" type="presOf" srcId="{DEA3FECF-898C-4D42-8369-3B54542BC932}" destId="{6CECD461-6B29-489D-AEEC-30236C95731F}" srcOrd="0" destOrd="0" presId="urn:microsoft.com/office/officeart/2005/8/layout/vList2"/>
    <dgm:cxn modelId="{1C9BA50A-B493-4BB1-89AC-9F11CDA733C9}" type="presOf" srcId="{7980F4D6-DB11-4BE6-BACA-E558724AFCBB}" destId="{8B336392-2D7A-4367-A168-87703FAACCD3}" srcOrd="0" destOrd="0" presId="urn:microsoft.com/office/officeart/2005/8/layout/vList2"/>
    <dgm:cxn modelId="{3DDF7A04-2061-4051-8543-7E224E8454FE}" srcId="{00AE3C05-5581-4C39-919E-DBDD24F6DF79}" destId="{392F406C-4913-47F4-A189-23F88CA0581A}" srcOrd="1" destOrd="0" parTransId="{BEB332F0-5667-4CB0-AA0B-CD9D73A80BD9}" sibTransId="{9EDEA35A-18CB-4046-9695-37FCFEFF81C2}"/>
    <dgm:cxn modelId="{2EAF5AE5-0C90-4FF5-8EE1-7977DC46C8F0}" srcId="{00AE3C05-5581-4C39-919E-DBDD24F6DF79}" destId="{3CE1E508-63F1-434B-A4E0-3EC3B6BA9EC1}" srcOrd="3" destOrd="0" parTransId="{CA07A9A5-87F1-43A0-BA9D-BAC839F813CE}" sibTransId="{DB98DAB6-56BF-4EC3-9ACF-6FA84F0EB15D}"/>
    <dgm:cxn modelId="{D23CF11B-F43B-4158-B0B3-8AE7050C5CD5}" srcId="{00AE3C05-5581-4C39-919E-DBDD24F6DF79}" destId="{F5B463D1-0AD3-4AE6-A980-BED2D810ACF6}" srcOrd="2" destOrd="0" parTransId="{A11761BE-0526-4C5C-8666-7D25B37240BB}" sibTransId="{25196EE4-C90D-457C-9B5F-F8F6CC223D37}"/>
    <dgm:cxn modelId="{FDC9464E-CC9D-45E2-9B25-8FB13322EE4C}" type="presParOf" srcId="{461852D2-AF70-4D17-8708-15ED744474A5}" destId="{8B336392-2D7A-4367-A168-87703FAACCD3}" srcOrd="0" destOrd="0" presId="urn:microsoft.com/office/officeart/2005/8/layout/vList2"/>
    <dgm:cxn modelId="{61439034-EC09-4070-983C-07E84E72679D}" type="presParOf" srcId="{461852D2-AF70-4D17-8708-15ED744474A5}" destId="{A691890C-4DDB-4968-8D10-AD629D6E12DF}" srcOrd="1" destOrd="0" presId="urn:microsoft.com/office/officeart/2005/8/layout/vList2"/>
    <dgm:cxn modelId="{C471A0D8-3F4A-4350-82E8-80C4FE7724FA}" type="presParOf" srcId="{461852D2-AF70-4D17-8708-15ED744474A5}" destId="{4A22B270-C8A9-4E4E-A866-0E1A548CB02A}" srcOrd="2" destOrd="0" presId="urn:microsoft.com/office/officeart/2005/8/layout/vList2"/>
    <dgm:cxn modelId="{9C98F14A-21E1-4348-BA4B-EEA7018A8520}" type="presParOf" srcId="{461852D2-AF70-4D17-8708-15ED744474A5}" destId="{41D4915C-4850-4D13-A36C-6654B9ADCF15}" srcOrd="3" destOrd="0" presId="urn:microsoft.com/office/officeart/2005/8/layout/vList2"/>
    <dgm:cxn modelId="{925D2C24-0C32-4172-A6DB-6C60E9803D54}" type="presParOf" srcId="{461852D2-AF70-4D17-8708-15ED744474A5}" destId="{27F8418F-F9A0-4188-8BF1-391299D43A39}" srcOrd="4" destOrd="0" presId="urn:microsoft.com/office/officeart/2005/8/layout/vList2"/>
    <dgm:cxn modelId="{41DCA27F-27E1-4AB4-BF33-27D1CF704AC5}" type="presParOf" srcId="{461852D2-AF70-4D17-8708-15ED744474A5}" destId="{EB40BA5D-20D6-459F-A405-9DE3C79313CF}" srcOrd="5" destOrd="0" presId="urn:microsoft.com/office/officeart/2005/8/layout/vList2"/>
    <dgm:cxn modelId="{B13F356A-9CCC-4259-98B8-F180BD0879D7}" type="presParOf" srcId="{461852D2-AF70-4D17-8708-15ED744474A5}" destId="{DDBD9B17-F9DE-4A9E-AFDC-C0886C0F5777}" srcOrd="6" destOrd="0" presId="urn:microsoft.com/office/officeart/2005/8/layout/vList2"/>
    <dgm:cxn modelId="{C163ACA4-6ECB-43A6-BC8E-2EC89FDEBFDA}" type="presParOf" srcId="{461852D2-AF70-4D17-8708-15ED744474A5}" destId="{E03FBB5D-13A6-4D9A-8497-EFA124982A4D}" srcOrd="7" destOrd="0" presId="urn:microsoft.com/office/officeart/2005/8/layout/vList2"/>
    <dgm:cxn modelId="{33573396-C0A6-40E7-B075-3ECBECDD88B2}" type="presParOf" srcId="{461852D2-AF70-4D17-8708-15ED744474A5}" destId="{B04307A9-D05F-4781-A8E3-7BB1DE16A594}" srcOrd="8" destOrd="0" presId="urn:microsoft.com/office/officeart/2005/8/layout/vList2"/>
    <dgm:cxn modelId="{561F4432-5DE2-4CC5-97C3-CB2555AF0901}" type="presParOf" srcId="{461852D2-AF70-4D17-8708-15ED744474A5}" destId="{49B6143B-A2CE-46B4-AD21-C96239314939}" srcOrd="9" destOrd="0" presId="urn:microsoft.com/office/officeart/2005/8/layout/vList2"/>
    <dgm:cxn modelId="{CC32240B-2A9D-489E-9C62-7C741F9D2426}" type="presParOf" srcId="{461852D2-AF70-4D17-8708-15ED744474A5}" destId="{F60A93A1-95CA-4D19-ACFB-EB507CE0A078}" srcOrd="10" destOrd="0" presId="urn:microsoft.com/office/officeart/2005/8/layout/vList2"/>
    <dgm:cxn modelId="{5A8ED71E-00F7-4579-817C-B0184A50D58E}" type="presParOf" srcId="{461852D2-AF70-4D17-8708-15ED744474A5}" destId="{46860C66-AC62-4BE2-AC4F-8C5078FED478}" srcOrd="11" destOrd="0" presId="urn:microsoft.com/office/officeart/2005/8/layout/vList2"/>
    <dgm:cxn modelId="{ED4B41C9-E228-4F44-9AC1-71F63603324E}" type="presParOf" srcId="{461852D2-AF70-4D17-8708-15ED744474A5}" destId="{6CECD461-6B29-489D-AEEC-30236C95731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7460C3-B6B7-45AA-948E-F39F88B6A3F3}" type="doc">
      <dgm:prSet loTypeId="urn:microsoft.com/office/officeart/2005/8/layout/venn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444ADF-1A65-4B93-925E-F626FAB65679}">
      <dgm:prSet/>
      <dgm:spPr/>
      <dgm:t>
        <a:bodyPr/>
        <a:lstStyle/>
        <a:p>
          <a:pPr rtl="0"/>
          <a:r>
            <a:rPr lang="ru-RU" smtClean="0">
              <a:solidFill>
                <a:schemeClr val="accent2">
                  <a:lumMod val="50000"/>
                </a:schemeClr>
              </a:solidFill>
            </a:rPr>
            <a:t>В Лівії переважають пустелі. На півдні – кам'янисте нагір'я Тібесті (г. Бетте 2286 м), на півночі – плато Ель-Ахдар (до 876 м). Площа пустель становить 98% території (Серір-Каланшо, Ідехан-Мурзук, Ідехан-Убарі та ін.). Вздовж узбережжя протягаються низовини Джефара, Сірт і Кіренаїка. Рік немає. Є численні невеликі пересихаючі озера – сабхі (себха). Клімат тропічний, на узбережжі – субтропічний.</a:t>
          </a:r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52A12D73-C404-4B67-85D3-C59744FC10CC}" type="parTrans" cxnId="{30C10492-7FEB-48D6-9758-545174775A04}">
      <dgm:prSet/>
      <dgm:spPr/>
      <dgm:t>
        <a:bodyPr/>
        <a:lstStyle/>
        <a:p>
          <a:endParaRPr lang="ru-RU"/>
        </a:p>
      </dgm:t>
    </dgm:pt>
    <dgm:pt modelId="{078A7D16-33FE-4F3D-BAC5-338D8FB8D2C7}" type="sibTrans" cxnId="{30C10492-7FEB-48D6-9758-545174775A04}">
      <dgm:prSet/>
      <dgm:spPr/>
      <dgm:t>
        <a:bodyPr/>
        <a:lstStyle/>
        <a:p>
          <a:endParaRPr lang="ru-RU"/>
        </a:p>
      </dgm:t>
    </dgm:pt>
    <dgm:pt modelId="{478C4909-CB95-4561-AE5D-77FAF85E67AE}" type="pres">
      <dgm:prSet presAssocID="{F67460C3-B6B7-45AA-948E-F39F88B6A3F3}" presName="compositeShape" presStyleCnt="0">
        <dgm:presLayoutVars>
          <dgm:chMax val="7"/>
          <dgm:dir/>
          <dgm:resizeHandles val="exact"/>
        </dgm:presLayoutVars>
      </dgm:prSet>
      <dgm:spPr/>
    </dgm:pt>
    <dgm:pt modelId="{EFD2CD1F-A85B-406A-A647-9852925D734B}" type="pres">
      <dgm:prSet presAssocID="{1C444ADF-1A65-4B93-925E-F626FAB65679}" presName="circ1TxSh" presStyleLbl="vennNode1" presStyleIdx="0" presStyleCnt="1" custScaleX="177711"/>
      <dgm:spPr/>
    </dgm:pt>
  </dgm:ptLst>
  <dgm:cxnLst>
    <dgm:cxn modelId="{30C10492-7FEB-48D6-9758-545174775A04}" srcId="{F67460C3-B6B7-45AA-948E-F39F88B6A3F3}" destId="{1C444ADF-1A65-4B93-925E-F626FAB65679}" srcOrd="0" destOrd="0" parTransId="{52A12D73-C404-4B67-85D3-C59744FC10CC}" sibTransId="{078A7D16-33FE-4F3D-BAC5-338D8FB8D2C7}"/>
    <dgm:cxn modelId="{3B1337A8-706E-44FE-80A5-6A8AD59C64B9}" type="presOf" srcId="{F67460C3-B6B7-45AA-948E-F39F88B6A3F3}" destId="{478C4909-CB95-4561-AE5D-77FAF85E67AE}" srcOrd="0" destOrd="0" presId="urn:microsoft.com/office/officeart/2005/8/layout/venn1"/>
    <dgm:cxn modelId="{5168130A-D3A6-4636-9966-53D59CCCD2B3}" type="presOf" srcId="{1C444ADF-1A65-4B93-925E-F626FAB65679}" destId="{EFD2CD1F-A85B-406A-A647-9852925D734B}" srcOrd="0" destOrd="0" presId="urn:microsoft.com/office/officeart/2005/8/layout/venn1"/>
    <dgm:cxn modelId="{647B0C90-515E-42BE-A131-D63F8B58E282}" type="presParOf" srcId="{478C4909-CB95-4561-AE5D-77FAF85E67AE}" destId="{EFD2CD1F-A85B-406A-A647-9852925D73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3DE127-5546-4EC0-BDA5-AB948D701DE7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D7D7F0-CA98-4C31-9E23-1DA8A95CF04A}">
      <dgm:prSet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</a:rPr>
            <a:t>Адміністративно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Лівія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поділяється</a:t>
          </a:r>
          <a:r>
            <a:rPr lang="ru-RU" dirty="0" smtClean="0">
              <a:solidFill>
                <a:schemeClr val="tx2"/>
              </a:solidFill>
            </a:rPr>
            <a:t> на 22 </a:t>
          </a:r>
          <a:r>
            <a:rPr lang="ru-RU" dirty="0" err="1" smtClean="0">
              <a:solidFill>
                <a:schemeClr val="tx2"/>
              </a:solidFill>
            </a:rPr>
            <a:t>муніципалітети</a:t>
          </a:r>
          <a:r>
            <a:rPr lang="ru-RU" dirty="0" smtClean="0">
              <a:solidFill>
                <a:schemeClr val="tx2"/>
              </a:solidFill>
            </a:rPr>
            <a:t>. </a:t>
          </a:r>
          <a:r>
            <a:rPr lang="ru-RU" dirty="0" err="1" smtClean="0">
              <a:solidFill>
                <a:schemeClr val="tx2"/>
              </a:solidFill>
            </a:rPr>
            <a:t>Теперішній</a:t>
          </a:r>
          <a:r>
            <a:rPr lang="ru-RU" dirty="0" smtClean="0">
              <a:solidFill>
                <a:schemeClr val="tx2"/>
              </a:solidFill>
            </a:rPr>
            <a:t> вид </a:t>
          </a:r>
          <a:r>
            <a:rPr lang="ru-RU" dirty="0" err="1" smtClean="0">
              <a:solidFill>
                <a:schemeClr val="tx2"/>
              </a:solidFill>
            </a:rPr>
            <a:t>адніністративного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поділу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був</a:t>
          </a:r>
          <a:r>
            <a:rPr lang="ru-RU" dirty="0" smtClean="0">
              <a:solidFill>
                <a:schemeClr val="tx2"/>
              </a:solidFill>
            </a:rPr>
            <a:t> введений у 2007 </a:t>
          </a:r>
          <a:r>
            <a:rPr lang="ru-RU" dirty="0" err="1" smtClean="0">
              <a:solidFill>
                <a:schemeClr val="tx2"/>
              </a:solidFill>
            </a:rPr>
            <a:t>році</a:t>
          </a:r>
          <a:r>
            <a:rPr lang="ru-RU" dirty="0" smtClean="0">
              <a:solidFill>
                <a:schemeClr val="tx2"/>
              </a:solidFill>
            </a:rPr>
            <a:t>. У </a:t>
          </a:r>
          <a:r>
            <a:rPr lang="ru-RU" dirty="0" err="1" smtClean="0">
              <a:solidFill>
                <a:schemeClr val="tx2"/>
              </a:solidFill>
            </a:rPr>
            <a:t>попередньому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устрої</a:t>
          </a:r>
          <a:r>
            <a:rPr lang="ru-RU" dirty="0" smtClean="0">
              <a:solidFill>
                <a:schemeClr val="tx2"/>
              </a:solidFill>
            </a:rPr>
            <a:t> з 2001 по 2007 </a:t>
          </a:r>
          <a:r>
            <a:rPr lang="ru-RU" dirty="0" err="1" smtClean="0">
              <a:solidFill>
                <a:schemeClr val="tx2"/>
              </a:solidFill>
            </a:rPr>
            <a:t>було</a:t>
          </a:r>
          <a:r>
            <a:rPr lang="ru-RU" dirty="0" smtClean="0">
              <a:solidFill>
                <a:schemeClr val="tx2"/>
              </a:solidFill>
            </a:rPr>
            <a:t> 32 </a:t>
          </a:r>
          <a:r>
            <a:rPr lang="ru-RU" dirty="0" err="1" smtClean="0">
              <a:solidFill>
                <a:schemeClr val="tx2"/>
              </a:solidFill>
            </a:rPr>
            <a:t>муніципалітети</a:t>
          </a:r>
          <a:r>
            <a:rPr lang="ru-RU" dirty="0" smtClean="0">
              <a:solidFill>
                <a:schemeClr val="tx2"/>
              </a:solidFill>
            </a:rPr>
            <a:t>.</a:t>
          </a:r>
          <a:endParaRPr lang="ru-RU" dirty="0">
            <a:solidFill>
              <a:schemeClr val="tx2"/>
            </a:solidFill>
          </a:endParaRPr>
        </a:p>
      </dgm:t>
    </dgm:pt>
    <dgm:pt modelId="{8A12430A-F6BA-45B3-84EA-068D83097A10}" type="parTrans" cxnId="{44551206-1961-4783-976D-B226779A1991}">
      <dgm:prSet/>
      <dgm:spPr/>
      <dgm:t>
        <a:bodyPr/>
        <a:lstStyle/>
        <a:p>
          <a:endParaRPr lang="ru-RU"/>
        </a:p>
      </dgm:t>
    </dgm:pt>
    <dgm:pt modelId="{4D181C18-10F5-4D88-AB88-EE7B43F9856E}" type="sibTrans" cxnId="{44551206-1961-4783-976D-B226779A1991}">
      <dgm:prSet/>
      <dgm:spPr/>
      <dgm:t>
        <a:bodyPr/>
        <a:lstStyle/>
        <a:p>
          <a:endParaRPr lang="ru-RU"/>
        </a:p>
      </dgm:t>
    </dgm:pt>
    <dgm:pt modelId="{D99EAB07-A219-4B72-9AD2-9459B8C985E9}" type="pres">
      <dgm:prSet presAssocID="{B83DE127-5546-4EC0-BDA5-AB948D701DE7}" presName="compositeShape" presStyleCnt="0">
        <dgm:presLayoutVars>
          <dgm:chMax val="7"/>
          <dgm:dir/>
          <dgm:resizeHandles val="exact"/>
        </dgm:presLayoutVars>
      </dgm:prSet>
      <dgm:spPr/>
    </dgm:pt>
    <dgm:pt modelId="{E13DFB60-C146-4CDE-94C7-202501B837A6}" type="pres">
      <dgm:prSet presAssocID="{8FD7D7F0-CA98-4C31-9E23-1DA8A95CF04A}" presName="circ1TxSh" presStyleLbl="vennNode1" presStyleIdx="0" presStyleCnt="1" custScaleX="187356" custLinFactNeighborX="0"/>
      <dgm:spPr/>
    </dgm:pt>
  </dgm:ptLst>
  <dgm:cxnLst>
    <dgm:cxn modelId="{44551206-1961-4783-976D-B226779A1991}" srcId="{B83DE127-5546-4EC0-BDA5-AB948D701DE7}" destId="{8FD7D7F0-CA98-4C31-9E23-1DA8A95CF04A}" srcOrd="0" destOrd="0" parTransId="{8A12430A-F6BA-45B3-84EA-068D83097A10}" sibTransId="{4D181C18-10F5-4D88-AB88-EE7B43F9856E}"/>
    <dgm:cxn modelId="{DD639D84-B4D2-483F-839E-52529217965E}" type="presOf" srcId="{B83DE127-5546-4EC0-BDA5-AB948D701DE7}" destId="{D99EAB07-A219-4B72-9AD2-9459B8C985E9}" srcOrd="0" destOrd="0" presId="urn:microsoft.com/office/officeart/2005/8/layout/venn1"/>
    <dgm:cxn modelId="{11621AE3-0DE0-4F46-8793-8FECB9004F40}" type="presOf" srcId="{8FD7D7F0-CA98-4C31-9E23-1DA8A95CF04A}" destId="{E13DFB60-C146-4CDE-94C7-202501B837A6}" srcOrd="0" destOrd="0" presId="urn:microsoft.com/office/officeart/2005/8/layout/venn1"/>
    <dgm:cxn modelId="{4622AE40-84E9-43CE-8CF5-1462318E079D}" type="presParOf" srcId="{D99EAB07-A219-4B72-9AD2-9459B8C985E9}" destId="{E13DFB60-C146-4CDE-94C7-202501B837A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2DD6A1-3185-4B78-A75A-AF65A0ECFA2E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8587B-3411-4705-9F0A-425BBFD6B5D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mtClean="0">
              <a:solidFill>
                <a:schemeClr val="accent2">
                  <a:lumMod val="50000"/>
                </a:schemeClr>
              </a:solidFill>
            </a:rPr>
            <a:t>Основні галузі промисловості: нафтовидобувна та нафтопереробна, харчова, текстильна, цементна, металургійна. Найбільшу частку валової промислової продукції дає нафтовидобувна та нафтопереробна промисловість. Транспорт – автомобільний, морський, трубопровідний. Декілька міжнародних авіаліній забезпечують сполучення Тріполі і Бенгазі з країнами Європи і США.</a:t>
          </a:r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7508EF08-E214-43D4-9F6D-43D8CAE6D190}" type="parTrans" cxnId="{E121B5E1-A424-4E72-9B11-A064F9F51537}">
      <dgm:prSet/>
      <dgm:spPr/>
      <dgm:t>
        <a:bodyPr/>
        <a:lstStyle/>
        <a:p>
          <a:endParaRPr lang="ru-RU"/>
        </a:p>
      </dgm:t>
    </dgm:pt>
    <dgm:pt modelId="{2CEFF43B-239A-4517-8909-0FB3E49F755A}" type="sibTrans" cxnId="{E121B5E1-A424-4E72-9B11-A064F9F51537}">
      <dgm:prSet/>
      <dgm:spPr/>
      <dgm:t>
        <a:bodyPr/>
        <a:lstStyle/>
        <a:p>
          <a:endParaRPr lang="ru-RU"/>
        </a:p>
      </dgm:t>
    </dgm:pt>
    <dgm:pt modelId="{DBB83E57-873F-481B-9232-C57C242F5F8C}" type="pres">
      <dgm:prSet presAssocID="{212DD6A1-3185-4B78-A75A-AF65A0ECFA2E}" presName="linear" presStyleCnt="0">
        <dgm:presLayoutVars>
          <dgm:animLvl val="lvl"/>
          <dgm:resizeHandles val="exact"/>
        </dgm:presLayoutVars>
      </dgm:prSet>
      <dgm:spPr/>
    </dgm:pt>
    <dgm:pt modelId="{0D8F2992-449D-40A9-A398-86F74E74D5FE}" type="pres">
      <dgm:prSet presAssocID="{9748587B-3411-4705-9F0A-425BBFD6B5D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121B5E1-A424-4E72-9B11-A064F9F51537}" srcId="{212DD6A1-3185-4B78-A75A-AF65A0ECFA2E}" destId="{9748587B-3411-4705-9F0A-425BBFD6B5DD}" srcOrd="0" destOrd="0" parTransId="{7508EF08-E214-43D4-9F6D-43D8CAE6D190}" sibTransId="{2CEFF43B-239A-4517-8909-0FB3E49F755A}"/>
    <dgm:cxn modelId="{67FDD2FD-6380-4924-81F2-4081AFF80E70}" type="presOf" srcId="{9748587B-3411-4705-9F0A-425BBFD6B5DD}" destId="{0D8F2992-449D-40A9-A398-86F74E74D5FE}" srcOrd="0" destOrd="0" presId="urn:microsoft.com/office/officeart/2005/8/layout/vList2"/>
    <dgm:cxn modelId="{02E2222D-B23A-4E25-AC54-6AAB8215CCA8}" type="presOf" srcId="{212DD6A1-3185-4B78-A75A-AF65A0ECFA2E}" destId="{DBB83E57-873F-481B-9232-C57C242F5F8C}" srcOrd="0" destOrd="0" presId="urn:microsoft.com/office/officeart/2005/8/layout/vList2"/>
    <dgm:cxn modelId="{9E2F6652-A70E-42FC-828B-7E367F0B9975}" type="presParOf" srcId="{DBB83E57-873F-481B-9232-C57C242F5F8C}" destId="{0D8F2992-449D-40A9-A398-86F74E74D5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7D108-5C8B-4FF9-9593-FAFB69594948}">
      <dsp:nvSpPr>
        <dsp:cNvPr id="0" name=""/>
        <dsp:cNvSpPr/>
      </dsp:nvSpPr>
      <dsp:spPr>
        <a:xfrm>
          <a:off x="1157632" y="0"/>
          <a:ext cx="6858000" cy="68580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134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800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Лівія</a:t>
          </a:r>
          <a:endParaRPr lang="ru-RU" sz="13800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2161963" y="1004331"/>
        <a:ext cx="4849338" cy="4849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55F69-87F7-488F-8A5C-40555599CD70}">
      <dsp:nvSpPr>
        <dsp:cNvPr id="0" name=""/>
        <dsp:cNvSpPr/>
      </dsp:nvSpPr>
      <dsp:spPr>
        <a:xfrm>
          <a:off x="0" y="8294"/>
          <a:ext cx="8229600" cy="18556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chemeClr val="accent2">
                  <a:lumMod val="75000"/>
                </a:schemeClr>
              </a:solidFill>
            </a:rPr>
            <a:t>Лівія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600" kern="1200" dirty="0" smtClean="0">
              <a:solidFill>
                <a:schemeClr val="accent2">
                  <a:lumMod val="75000"/>
                </a:schemeClr>
              </a:solidFill>
            </a:rPr>
            <a:t>-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країна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на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півночі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Африки,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що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межує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на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сході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з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Єгиптом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південному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сході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із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Суданом, на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півдні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з Чадом і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Нігером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заході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з Алжиром і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Тунісом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, з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півночі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омивається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600" kern="1200" dirty="0" err="1" smtClean="0">
              <a:solidFill>
                <a:schemeClr val="accent2">
                  <a:lumMod val="75000"/>
                </a:schemeClr>
              </a:solidFill>
            </a:rPr>
            <a:t>Середземним</a:t>
          </a:r>
          <a:r>
            <a:rPr lang="ru-RU" sz="2600" kern="1200" dirty="0" smtClean="0">
              <a:solidFill>
                <a:schemeClr val="accent2">
                  <a:lumMod val="75000"/>
                </a:schemeClr>
              </a:solidFill>
            </a:rPr>
            <a:t> морем.</a:t>
          </a:r>
          <a:endParaRPr lang="ru-RU" sz="2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90584" y="98878"/>
        <a:ext cx="8048432" cy="1674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36392-2D7A-4367-A168-87703FAACCD3}">
      <dsp:nvSpPr>
        <dsp:cNvPr id="0" name=""/>
        <dsp:cNvSpPr/>
      </dsp:nvSpPr>
      <dsp:spPr>
        <a:xfrm>
          <a:off x="0" y="42095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площа</a:t>
          </a:r>
          <a:r>
            <a:rPr lang="ru-RU" sz="1800" kern="1200" smtClean="0"/>
            <a:t> - 1759540 км²;</a:t>
          </a:r>
          <a:endParaRPr lang="ru-RU" sz="1800" kern="1200"/>
        </a:p>
      </dsp:txBody>
      <dsp:txXfrm>
        <a:off x="34906" y="77001"/>
        <a:ext cx="8159788" cy="645240"/>
      </dsp:txXfrm>
    </dsp:sp>
    <dsp:sp modelId="{4A22B270-C8A9-4E4E-A866-0E1A548CB02A}">
      <dsp:nvSpPr>
        <dsp:cNvPr id="0" name=""/>
        <dsp:cNvSpPr/>
      </dsp:nvSpPr>
      <dsp:spPr>
        <a:xfrm>
          <a:off x="0" y="808987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Столиця -</a:t>
          </a:r>
          <a:r>
            <a:rPr lang="ru-RU" sz="1800" kern="1200" smtClean="0"/>
            <a:t> Тріполі;</a:t>
          </a:r>
          <a:endParaRPr lang="ru-RU" sz="1800" kern="1200"/>
        </a:p>
      </dsp:txBody>
      <dsp:txXfrm>
        <a:off x="34906" y="843893"/>
        <a:ext cx="8159788" cy="645240"/>
      </dsp:txXfrm>
    </dsp:sp>
    <dsp:sp modelId="{27F8418F-F9A0-4188-8BF1-391299D43A39}">
      <dsp:nvSpPr>
        <dsp:cNvPr id="0" name=""/>
        <dsp:cNvSpPr/>
      </dsp:nvSpPr>
      <dsp:spPr>
        <a:xfrm>
          <a:off x="0" y="1575880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рельєф</a:t>
          </a:r>
          <a:r>
            <a:rPr lang="ru-RU" sz="1800" kern="1200" smtClean="0"/>
            <a:t>: плоска рівнина з плато і зниженнями на південь від Середземного моря, вкрай посушлива пустельна область всередині країни;</a:t>
          </a:r>
          <a:endParaRPr lang="ru-RU" sz="1800" kern="1200"/>
        </a:p>
      </dsp:txBody>
      <dsp:txXfrm>
        <a:off x="34906" y="1610786"/>
        <a:ext cx="8159788" cy="645240"/>
      </dsp:txXfrm>
    </dsp:sp>
    <dsp:sp modelId="{DDBD9B17-F9DE-4A9E-AFDC-C0886C0F5777}">
      <dsp:nvSpPr>
        <dsp:cNvPr id="0" name=""/>
        <dsp:cNvSpPr/>
      </dsp:nvSpPr>
      <dsp:spPr>
        <a:xfrm>
          <a:off x="0" y="2342773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експорт</a:t>
          </a:r>
          <a:r>
            <a:rPr lang="ru-RU" sz="1800" kern="1200" smtClean="0"/>
            <a:t>: нафта, природний газ;</a:t>
          </a:r>
          <a:endParaRPr lang="ru-RU" sz="1800" kern="1200"/>
        </a:p>
      </dsp:txBody>
      <dsp:txXfrm>
        <a:off x="34906" y="2377679"/>
        <a:ext cx="8159788" cy="645240"/>
      </dsp:txXfrm>
    </dsp:sp>
    <dsp:sp modelId="{B04307A9-D05F-4781-A8E3-7BB1DE16A594}">
      <dsp:nvSpPr>
        <dsp:cNvPr id="0" name=""/>
        <dsp:cNvSpPr/>
      </dsp:nvSpPr>
      <dsp:spPr>
        <a:xfrm>
          <a:off x="0" y="3109666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населення</a:t>
          </a:r>
          <a:r>
            <a:rPr lang="ru-RU" sz="1800" kern="1200" smtClean="0"/>
            <a:t> 4,280 млн чол. (1990) (зокрема 500 тис. іноземних робітників), 5,3 млн чол. (2001);</a:t>
          </a:r>
          <a:endParaRPr lang="ru-RU" sz="1800" kern="1200"/>
        </a:p>
      </dsp:txBody>
      <dsp:txXfrm>
        <a:off x="34906" y="3144572"/>
        <a:ext cx="8159788" cy="645240"/>
      </dsp:txXfrm>
    </dsp:sp>
    <dsp:sp modelId="{F60A93A1-95CA-4D19-ACFB-EB507CE0A078}">
      <dsp:nvSpPr>
        <dsp:cNvPr id="0" name=""/>
        <dsp:cNvSpPr/>
      </dsp:nvSpPr>
      <dsp:spPr>
        <a:xfrm>
          <a:off x="0" y="3876559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мова</a:t>
          </a:r>
          <a:r>
            <a:rPr lang="ru-RU" sz="1800" kern="1200" smtClean="0"/>
            <a:t> — арабська;</a:t>
          </a:r>
          <a:endParaRPr lang="ru-RU" sz="1800" kern="1200"/>
        </a:p>
      </dsp:txBody>
      <dsp:txXfrm>
        <a:off x="34906" y="3911465"/>
        <a:ext cx="8159788" cy="645240"/>
      </dsp:txXfrm>
    </dsp:sp>
    <dsp:sp modelId="{6CECD461-6B29-489D-AEEC-30236C95731F}">
      <dsp:nvSpPr>
        <dsp:cNvPr id="0" name=""/>
        <dsp:cNvSpPr/>
      </dsp:nvSpPr>
      <dsp:spPr>
        <a:xfrm>
          <a:off x="0" y="4643452"/>
          <a:ext cx="8229600" cy="71505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Грошова одиниця</a:t>
          </a:r>
          <a:r>
            <a:rPr lang="ru-RU" sz="1800" kern="1200" smtClean="0"/>
            <a:t> — лівійський динар.</a:t>
          </a:r>
          <a:endParaRPr lang="ru-RU" sz="1800" kern="1200"/>
        </a:p>
      </dsp:txBody>
      <dsp:txXfrm>
        <a:off x="34906" y="4678358"/>
        <a:ext cx="8159788" cy="64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2CD1F-A85B-406A-A647-9852925D734B}">
      <dsp:nvSpPr>
        <dsp:cNvPr id="0" name=""/>
        <dsp:cNvSpPr/>
      </dsp:nvSpPr>
      <dsp:spPr>
        <a:xfrm>
          <a:off x="-1" y="0"/>
          <a:ext cx="9144003" cy="514543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solidFill>
                <a:schemeClr val="accent2">
                  <a:lumMod val="50000"/>
                </a:schemeClr>
              </a:solidFill>
            </a:rPr>
            <a:t>В Лівії переважають пустелі. На півдні – кам'янисте нагір'я Тібесті (г. Бетте 2286 м), на півночі – плато Ель-Ахдар (до 876 м). Площа пустель становить 98% території (Серір-Каланшо, Ідехан-Мурзук, Ідехан-Убарі та ін.). Вздовж узбережжя протягаються низовини Джефара, Сірт і Кіренаїка. Рік немає. Є численні невеликі пересихаючі озера – сабхі (себха). Клімат тропічний, на узбережжі – субтропічний.</a:t>
          </a:r>
          <a:endParaRPr lang="ru-RU" sz="2600" kern="1200">
            <a:solidFill>
              <a:schemeClr val="accent2">
                <a:lumMod val="50000"/>
              </a:schemeClr>
            </a:solidFill>
          </a:endParaRPr>
        </a:p>
      </dsp:txBody>
      <dsp:txXfrm>
        <a:off x="1339107" y="753532"/>
        <a:ext cx="6465787" cy="3638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DFB60-C146-4CDE-94C7-202501B837A6}">
      <dsp:nvSpPr>
        <dsp:cNvPr id="0" name=""/>
        <dsp:cNvSpPr/>
      </dsp:nvSpPr>
      <dsp:spPr>
        <a:xfrm>
          <a:off x="-539640" y="0"/>
          <a:ext cx="9308880" cy="4968552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>
              <a:solidFill>
                <a:schemeClr val="tx2"/>
              </a:solidFill>
            </a:rPr>
            <a:t>Адміністративно</a:t>
          </a:r>
          <a:r>
            <a:rPr lang="ru-RU" sz="3500" kern="1200" dirty="0" smtClean="0">
              <a:solidFill>
                <a:schemeClr val="tx2"/>
              </a:solidFill>
            </a:rPr>
            <a:t> </a:t>
          </a:r>
          <a:r>
            <a:rPr lang="ru-RU" sz="3500" kern="1200" dirty="0" err="1" smtClean="0">
              <a:solidFill>
                <a:schemeClr val="tx2"/>
              </a:solidFill>
            </a:rPr>
            <a:t>Лівія</a:t>
          </a:r>
          <a:r>
            <a:rPr lang="ru-RU" sz="3500" kern="1200" dirty="0" smtClean="0">
              <a:solidFill>
                <a:schemeClr val="tx2"/>
              </a:solidFill>
            </a:rPr>
            <a:t> </a:t>
          </a:r>
          <a:r>
            <a:rPr lang="ru-RU" sz="3500" kern="1200" dirty="0" err="1" smtClean="0">
              <a:solidFill>
                <a:schemeClr val="tx2"/>
              </a:solidFill>
            </a:rPr>
            <a:t>поділяється</a:t>
          </a:r>
          <a:r>
            <a:rPr lang="ru-RU" sz="3500" kern="1200" dirty="0" smtClean="0">
              <a:solidFill>
                <a:schemeClr val="tx2"/>
              </a:solidFill>
            </a:rPr>
            <a:t> на 22 </a:t>
          </a:r>
          <a:r>
            <a:rPr lang="ru-RU" sz="3500" kern="1200" dirty="0" err="1" smtClean="0">
              <a:solidFill>
                <a:schemeClr val="tx2"/>
              </a:solidFill>
            </a:rPr>
            <a:t>муніципалітети</a:t>
          </a:r>
          <a:r>
            <a:rPr lang="ru-RU" sz="3500" kern="1200" dirty="0" smtClean="0">
              <a:solidFill>
                <a:schemeClr val="tx2"/>
              </a:solidFill>
            </a:rPr>
            <a:t>. </a:t>
          </a:r>
          <a:r>
            <a:rPr lang="ru-RU" sz="3500" kern="1200" dirty="0" err="1" smtClean="0">
              <a:solidFill>
                <a:schemeClr val="tx2"/>
              </a:solidFill>
            </a:rPr>
            <a:t>Теперішній</a:t>
          </a:r>
          <a:r>
            <a:rPr lang="ru-RU" sz="3500" kern="1200" dirty="0" smtClean="0">
              <a:solidFill>
                <a:schemeClr val="tx2"/>
              </a:solidFill>
            </a:rPr>
            <a:t> вид </a:t>
          </a:r>
          <a:r>
            <a:rPr lang="ru-RU" sz="3500" kern="1200" dirty="0" err="1" smtClean="0">
              <a:solidFill>
                <a:schemeClr val="tx2"/>
              </a:solidFill>
            </a:rPr>
            <a:t>адніністративного</a:t>
          </a:r>
          <a:r>
            <a:rPr lang="ru-RU" sz="3500" kern="1200" dirty="0" smtClean="0">
              <a:solidFill>
                <a:schemeClr val="tx2"/>
              </a:solidFill>
            </a:rPr>
            <a:t> </a:t>
          </a:r>
          <a:r>
            <a:rPr lang="ru-RU" sz="3500" kern="1200" dirty="0" err="1" smtClean="0">
              <a:solidFill>
                <a:schemeClr val="tx2"/>
              </a:solidFill>
            </a:rPr>
            <a:t>поділу</a:t>
          </a:r>
          <a:r>
            <a:rPr lang="ru-RU" sz="3500" kern="1200" dirty="0" smtClean="0">
              <a:solidFill>
                <a:schemeClr val="tx2"/>
              </a:solidFill>
            </a:rPr>
            <a:t> </a:t>
          </a:r>
          <a:r>
            <a:rPr lang="ru-RU" sz="3500" kern="1200" dirty="0" err="1" smtClean="0">
              <a:solidFill>
                <a:schemeClr val="tx2"/>
              </a:solidFill>
            </a:rPr>
            <a:t>був</a:t>
          </a:r>
          <a:r>
            <a:rPr lang="ru-RU" sz="3500" kern="1200" dirty="0" smtClean="0">
              <a:solidFill>
                <a:schemeClr val="tx2"/>
              </a:solidFill>
            </a:rPr>
            <a:t> введений у 2007 </a:t>
          </a:r>
          <a:r>
            <a:rPr lang="ru-RU" sz="3500" kern="1200" dirty="0" err="1" smtClean="0">
              <a:solidFill>
                <a:schemeClr val="tx2"/>
              </a:solidFill>
            </a:rPr>
            <a:t>році</a:t>
          </a:r>
          <a:r>
            <a:rPr lang="ru-RU" sz="3500" kern="1200" dirty="0" smtClean="0">
              <a:solidFill>
                <a:schemeClr val="tx2"/>
              </a:solidFill>
            </a:rPr>
            <a:t>. У </a:t>
          </a:r>
          <a:r>
            <a:rPr lang="ru-RU" sz="3500" kern="1200" dirty="0" err="1" smtClean="0">
              <a:solidFill>
                <a:schemeClr val="tx2"/>
              </a:solidFill>
            </a:rPr>
            <a:t>попередньому</a:t>
          </a:r>
          <a:r>
            <a:rPr lang="ru-RU" sz="3500" kern="1200" dirty="0" smtClean="0">
              <a:solidFill>
                <a:schemeClr val="tx2"/>
              </a:solidFill>
            </a:rPr>
            <a:t> </a:t>
          </a:r>
          <a:r>
            <a:rPr lang="ru-RU" sz="3500" kern="1200" dirty="0" err="1" smtClean="0">
              <a:solidFill>
                <a:schemeClr val="tx2"/>
              </a:solidFill>
            </a:rPr>
            <a:t>устрої</a:t>
          </a:r>
          <a:r>
            <a:rPr lang="ru-RU" sz="3500" kern="1200" dirty="0" smtClean="0">
              <a:solidFill>
                <a:schemeClr val="tx2"/>
              </a:solidFill>
            </a:rPr>
            <a:t> з 2001 по 2007 </a:t>
          </a:r>
          <a:r>
            <a:rPr lang="ru-RU" sz="3500" kern="1200" dirty="0" err="1" smtClean="0">
              <a:solidFill>
                <a:schemeClr val="tx2"/>
              </a:solidFill>
            </a:rPr>
            <a:t>було</a:t>
          </a:r>
          <a:r>
            <a:rPr lang="ru-RU" sz="3500" kern="1200" dirty="0" smtClean="0">
              <a:solidFill>
                <a:schemeClr val="tx2"/>
              </a:solidFill>
            </a:rPr>
            <a:t> 32 </a:t>
          </a:r>
          <a:r>
            <a:rPr lang="ru-RU" sz="3500" kern="1200" dirty="0" err="1" smtClean="0">
              <a:solidFill>
                <a:schemeClr val="tx2"/>
              </a:solidFill>
            </a:rPr>
            <a:t>муніципалітети</a:t>
          </a:r>
          <a:r>
            <a:rPr lang="ru-RU" sz="3500" kern="1200" dirty="0" smtClean="0">
              <a:solidFill>
                <a:schemeClr val="tx2"/>
              </a:solidFill>
            </a:rPr>
            <a:t>.</a:t>
          </a:r>
          <a:endParaRPr lang="ru-RU" sz="3500" kern="1200" dirty="0">
            <a:solidFill>
              <a:schemeClr val="tx2"/>
            </a:solidFill>
          </a:endParaRPr>
        </a:p>
      </dsp:txBody>
      <dsp:txXfrm>
        <a:off x="823614" y="727628"/>
        <a:ext cx="6582372" cy="35132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F2992-449D-40A9-A398-86F74E74D5FE}">
      <dsp:nvSpPr>
        <dsp:cNvPr id="0" name=""/>
        <dsp:cNvSpPr/>
      </dsp:nvSpPr>
      <dsp:spPr>
        <a:xfrm>
          <a:off x="0" y="31795"/>
          <a:ext cx="5698976" cy="52650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chemeClr val="accent2">
                  <a:lumMod val="50000"/>
                </a:schemeClr>
              </a:solidFill>
            </a:rPr>
            <a:t>Основні галузі промисловості: нафтовидобувна та нафтопереробна, харчова, текстильна, цементна, металургійна. Найбільшу частку валової промислової продукції дає нафтовидобувна та нафтопереробна промисловість. Транспорт – автомобільний, морський, трубопровідний. Декілька міжнародних авіаліній забезпечують сполучення Тріполі і Бенгазі з країнами Європи і США.</a:t>
          </a:r>
          <a:endParaRPr lang="ru-RU" sz="2500" kern="1200">
            <a:solidFill>
              <a:schemeClr val="accent2">
                <a:lumMod val="50000"/>
              </a:schemeClr>
            </a:solidFill>
          </a:endParaRPr>
        </a:p>
      </dsp:txBody>
      <dsp:txXfrm>
        <a:off x="257016" y="288811"/>
        <a:ext cx="5184944" cy="4750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Fcy;&amp;acy;&amp;jcy;&amp;lcy;:Tripoli by 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4" y="0"/>
            <a:ext cx="9159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35047301"/>
              </p:ext>
            </p:extLst>
          </p:nvPr>
        </p:nvGraphicFramePr>
        <p:xfrm>
          <a:off x="-29264" y="0"/>
          <a:ext cx="91732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6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fotoart.org.ua/albums/userpics/Sahara_Des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"/>
            <a:ext cx="9144000" cy="68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айл:Location Libya AU Africa.sv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87489" cy="676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016777"/>
            <a:ext cx="2662064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Лівія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267744" y="1512075"/>
            <a:ext cx="2592288" cy="187220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95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0.joyreactor.cc/pics/post/foto-%D0%9B%D0%B8%D0%B2%D0%B8%D1%8F-439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479512"/>
              </p:ext>
            </p:extLst>
          </p:nvPr>
        </p:nvGraphicFramePr>
        <p:xfrm>
          <a:off x="611560" y="332656"/>
          <a:ext cx="82296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&amp;Fcy;&amp;acy;&amp;jcy;&amp;lcy;:Flag of Libya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0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ouristmaker.ru/images/libya/camels-sahara-desert-affric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4" y="0"/>
            <a:ext cx="9149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443" y="116632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 відомості: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743870"/>
              </p:ext>
            </p:extLst>
          </p:nvPr>
        </p:nvGraphicFramePr>
        <p:xfrm>
          <a:off x="457200" y="1340768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671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opleandcountries.com/data/attachment/portal/201312/11/200337yrh5q1eor2ice1r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92"/>
            <a:ext cx="9144000" cy="686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160371"/>
              </p:ext>
            </p:extLst>
          </p:nvPr>
        </p:nvGraphicFramePr>
        <p:xfrm>
          <a:off x="539552" y="404664"/>
          <a:ext cx="8229600" cy="109728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accent2"/>
                          </a:solidFill>
                        </a:rPr>
                        <a:t>Державний</a:t>
                      </a:r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/>
                          </a:solidFill>
                        </a:rPr>
                        <a:t>устрій</a:t>
                      </a:r>
                      <a:endParaRPr lang="ru-RU" b="1" dirty="0">
                        <a:solidFill>
                          <a:schemeClr val="accent2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accent2"/>
                          </a:solidFill>
                        </a:rPr>
                        <a:t>Республіка</a:t>
                      </a:r>
                      <a:endParaRPr lang="ru-RU" b="1" dirty="0">
                        <a:solidFill>
                          <a:schemeClr val="accent2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 - Голова </a:t>
                      </a:r>
                      <a:r>
                        <a:rPr lang="ru-RU" dirty="0" err="1">
                          <a:solidFill>
                            <a:schemeClr val="accent2"/>
                          </a:solidFill>
                        </a:rPr>
                        <a:t>національної</a:t>
                      </a:r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/>
                          </a:solidFill>
                        </a:rPr>
                        <a:t>перехідної</a:t>
                      </a:r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 ради</a:t>
                      </a:r>
                      <a:endParaRPr lang="ru-RU" b="1" dirty="0">
                        <a:solidFill>
                          <a:schemeClr val="accent2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Мухаммед аль-</a:t>
                      </a:r>
                      <a:r>
                        <a:rPr lang="ru-RU" dirty="0" err="1">
                          <a:solidFill>
                            <a:schemeClr val="accent2"/>
                          </a:solidFill>
                        </a:rPr>
                        <a:t>Макріф</a:t>
                      </a:r>
                      <a:endParaRPr lang="ru-RU" b="1" dirty="0">
                        <a:solidFill>
                          <a:schemeClr val="accent2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 - </a:t>
                      </a:r>
                      <a:r>
                        <a:rPr lang="ru-RU" dirty="0" err="1">
                          <a:solidFill>
                            <a:schemeClr val="accent2"/>
                          </a:solidFill>
                        </a:rPr>
                        <a:t>Прем'єр-міністр</a:t>
                      </a:r>
                      <a:endParaRPr lang="ru-RU" b="1" dirty="0">
                        <a:solidFill>
                          <a:schemeClr val="accent2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accent2"/>
                          </a:solidFill>
                        </a:rPr>
                        <a:t>Алі</a:t>
                      </a:r>
                      <a:r>
                        <a:rPr lang="ru-RU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/>
                          </a:solidFill>
                        </a:rPr>
                        <a:t>Зейдан</a:t>
                      </a:r>
                      <a:endParaRPr lang="ru-RU" b="1" dirty="0">
                        <a:solidFill>
                          <a:schemeClr val="accent2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47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ravel-exotic.ru/images/products/876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-27162"/>
            <a:ext cx="9154585" cy="68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bg1"/>
                </a:solidFill>
              </a:rPr>
              <a:t>Лівія</a:t>
            </a:r>
            <a:r>
              <a:rPr lang="ru-RU" sz="2800" dirty="0">
                <a:solidFill>
                  <a:schemeClr val="bg1"/>
                </a:solidFill>
              </a:rPr>
              <a:t> є членом ООН, </a:t>
            </a:r>
            <a:r>
              <a:rPr lang="ru-RU" sz="2800" dirty="0" err="1">
                <a:solidFill>
                  <a:schemeClr val="bg1"/>
                </a:solidFill>
              </a:rPr>
              <a:t>Ліги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арабських</a:t>
            </a:r>
            <a:r>
              <a:rPr lang="ru-RU" sz="2800" dirty="0">
                <a:solidFill>
                  <a:schemeClr val="bg1"/>
                </a:solidFill>
              </a:rPr>
              <a:t> держав, </a:t>
            </a:r>
            <a:r>
              <a:rPr lang="ru-RU" sz="2800" dirty="0" err="1">
                <a:solidFill>
                  <a:schemeClr val="bg1"/>
                </a:solidFill>
              </a:rPr>
              <a:t>Організації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країн-експортерів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нафти</a:t>
            </a:r>
            <a:r>
              <a:rPr lang="ru-RU" sz="2800" dirty="0">
                <a:solidFill>
                  <a:schemeClr val="bg1"/>
                </a:solidFill>
              </a:rPr>
              <a:t> (ОПЕК), </a:t>
            </a:r>
            <a:r>
              <a:rPr lang="ru-RU" sz="2800" dirty="0" err="1">
                <a:solidFill>
                  <a:schemeClr val="bg1"/>
                </a:solidFill>
              </a:rPr>
              <a:t>Організації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африканської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єдності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Ісламського</a:t>
            </a:r>
            <a:r>
              <a:rPr lang="ru-RU" sz="2800" dirty="0">
                <a:solidFill>
                  <a:schemeClr val="bg1"/>
                </a:solidFill>
              </a:rPr>
              <a:t> банку </a:t>
            </a:r>
            <a:r>
              <a:rPr lang="ru-RU" sz="2800" dirty="0" err="1">
                <a:solidFill>
                  <a:schemeClr val="bg1"/>
                </a:solidFill>
              </a:rPr>
              <a:t>розвитку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85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eautyplaces.ru/wp-content/uploads/2012/03/Pustyinya-Sahar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Природа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945622"/>
              </p:ext>
            </p:extLst>
          </p:nvPr>
        </p:nvGraphicFramePr>
        <p:xfrm>
          <a:off x="0" y="980728"/>
          <a:ext cx="91440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950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.qip.ru/photo/divingstcon/3629598/xlarge/80460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252520" cy="68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/>
                </a:solidFill>
              </a:rPr>
              <a:t>Адміністративний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устрій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786938"/>
              </p:ext>
            </p:extLst>
          </p:nvPr>
        </p:nvGraphicFramePr>
        <p:xfrm>
          <a:off x="511460" y="1268760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374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ildernesstravel.com/images/trips/africa/libya/libya_istock-tobias-helbig-12687773-pa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Економіка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357408"/>
              </p:ext>
            </p:extLst>
          </p:nvPr>
        </p:nvGraphicFramePr>
        <p:xfrm>
          <a:off x="2987824" y="1124744"/>
          <a:ext cx="5698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176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271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Основні відомості:</vt:lpstr>
      <vt:lpstr>Презентация PowerPoint</vt:lpstr>
      <vt:lpstr>Презентация PowerPoint</vt:lpstr>
      <vt:lpstr>Природа </vt:lpstr>
      <vt:lpstr>Адміністративний устрій </vt:lpstr>
      <vt:lpstr>Економіка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Лівія</dc:title>
  <dc:creator>admin</dc:creator>
  <cp:lastModifiedBy>admin</cp:lastModifiedBy>
  <cp:revision>15</cp:revision>
  <dcterms:created xsi:type="dcterms:W3CDTF">2014-04-12T08:22:10Z</dcterms:created>
  <dcterms:modified xsi:type="dcterms:W3CDTF">2014-04-12T11:05:24Z</dcterms:modified>
</cp:coreProperties>
</file>