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72" r:id="rId4"/>
    <p:sldId id="258" r:id="rId5"/>
    <p:sldId id="260" r:id="rId6"/>
    <p:sldId id="268" r:id="rId7"/>
    <p:sldId id="270" r:id="rId8"/>
    <p:sldId id="269" r:id="rId9"/>
    <p:sldId id="262" r:id="rId10"/>
    <p:sldId id="271" r:id="rId11"/>
    <p:sldId id="263" r:id="rId12"/>
    <p:sldId id="27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82D55D-3960-40B7-821E-E339D844469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590CCF-3918-4FEA-8B1C-9D453C6317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0%BC%D0%BE%D0%BA%D1%80%D0%B0%D1%82%D0%B8%D1%87%D0%B5%D1%81%D0%BA%D0%B0%D1%8F_%D0%A0%D0%B5%D1%81%D0%BF%D1%83%D0%B1%D0%BB%D0%B8%D0%BA%D0%B0_%D0%9A%D0%BE%D0%BD%D0%B3%D0%BE" TargetMode="External"/><Relationship Id="rId13" Type="http://schemas.openxmlformats.org/officeDocument/2006/relationships/hyperlink" Target="http://ru.wikipedia.org/wiki/%D0%A1%D0%B0%D0%BD-%D0%A2%D0%BE%D0%BC%D0%B5_(%D0%B3%D0%BE%D1%80%D0%BE%D0%B4)" TargetMode="External"/><Relationship Id="rId18" Type="http://schemas.openxmlformats.org/officeDocument/2006/relationships/hyperlink" Target="http://ru.wikipedia.org/wiki/%D0%AD%D0%BA%D0%B2%D0%B0%D1%82%D0%BE%D1%80%D0%B8%D0%B0%D0%BB%D1%8C%D0%BD%D0%B0%D1%8F_%D0%93%D0%B2%D0%B8%D0%BD%D0%B5%D1%8F" TargetMode="External"/><Relationship Id="rId3" Type="http://schemas.openxmlformats.org/officeDocument/2006/relationships/hyperlink" Target="http://ru.wikipedia.org/wiki/%D0%9B%D1%83%D0%B0%D0%BD%D0%B4%D0%B0" TargetMode="External"/><Relationship Id="rId7" Type="http://schemas.openxmlformats.org/officeDocument/2006/relationships/hyperlink" Target="http://ru.wikipedia.org/wiki/%D0%AF%D1%83%D0%BD%D0%B4%D0%B5" TargetMode="External"/><Relationship Id="rId12" Type="http://schemas.openxmlformats.org/officeDocument/2006/relationships/hyperlink" Target="http://ru.wikipedia.org/wiki/%D0%A1%D0%B0%D0%BD-%D0%A2%D0%BE%D0%BC%D0%B5_%D0%B8_%D0%9F%D1%80%D0%B8%D0%BD%D1%81%D0%B8%D0%BF%D0%B8" TargetMode="External"/><Relationship Id="rId17" Type="http://schemas.openxmlformats.org/officeDocument/2006/relationships/hyperlink" Target="http://ru.wikipedia.org/wiki/%D0%9D%D0%B4%D0%B6%D0%B0%D0%BC%D0%B5%D0%BD%D0%B0" TargetMode="External"/><Relationship Id="rId2" Type="http://schemas.openxmlformats.org/officeDocument/2006/relationships/hyperlink" Target="http://ru.wikipedia.org/wiki/%D0%90%D0%BD%D0%B3%D0%BE%D0%BB%D0%B0" TargetMode="External"/><Relationship Id="rId16" Type="http://schemas.openxmlformats.org/officeDocument/2006/relationships/hyperlink" Target="http://ru.wikipedia.org/wiki/%D0%A7%D0%B0%D0%B4" TargetMode="Externa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0%D0%BC%D0%B5%D1%80%D1%83%D0%BD" TargetMode="External"/><Relationship Id="rId11" Type="http://schemas.openxmlformats.org/officeDocument/2006/relationships/hyperlink" Target="http://ru.wikipedia.org/wiki/%D0%91%D1%80%D0%B0%D0%B7%D0%B7%D0%B0%D0%B2%D0%B8%D0%BB%D1%8C" TargetMode="External"/><Relationship Id="rId5" Type="http://schemas.openxmlformats.org/officeDocument/2006/relationships/hyperlink" Target="http://ru.wikipedia.org/wiki/%D0%9B%D0%B8%D0%B1%D1%80%D0%B5%D0%B2%D0%B8%D0%BB%D1%8C" TargetMode="External"/><Relationship Id="rId15" Type="http://schemas.openxmlformats.org/officeDocument/2006/relationships/hyperlink" Target="http://ru.wikipedia.org/wiki/%D0%91%D0%B0%D0%BD%D0%B3%D0%B8" TargetMode="External"/><Relationship Id="rId10" Type="http://schemas.openxmlformats.org/officeDocument/2006/relationships/hyperlink" Target="http://ru.wikipedia.org/wiki/%D0%A0%D0%B5%D1%81%D0%BF%D1%83%D0%B1%D0%BB%D0%B8%D0%BA%D0%B0_%D0%9A%D0%BE%D0%BD%D0%B3%D0%BE" TargetMode="External"/><Relationship Id="rId19" Type="http://schemas.openxmlformats.org/officeDocument/2006/relationships/hyperlink" Target="http://ru.wikipedia.org/wiki/%D0%9C%D0%B0%D0%BB%D0%B0%D0%B1%D0%BE" TargetMode="External"/><Relationship Id="rId4" Type="http://schemas.openxmlformats.org/officeDocument/2006/relationships/hyperlink" Target="http://ru.wikipedia.org/wiki/%D0%93%D0%B0%D0%B1%D0%BE%D0%BD" TargetMode="External"/><Relationship Id="rId9" Type="http://schemas.openxmlformats.org/officeDocument/2006/relationships/hyperlink" Target="http://ru.wikipedia.org/wiki/%D0%9A%D0%B8%D0%BD%D1%88%D0%B0%D1%81%D0%B0" TargetMode="External"/><Relationship Id="rId14" Type="http://schemas.openxmlformats.org/officeDocument/2006/relationships/hyperlink" Target="http://ru.wikipedia.org/wiki/%D0%A6%D0%B5%D0%BD%D1%82%D1%80%D0%B0%D0%BB%D1%8C%D0%BD%D0%BE%D0%B0%D1%84%D1%80%D0%B8%D0%BA%D0%B0%D0%BD%D1%81%D0%BA%D0%B0%D1%8F_%D0%A0%D0%B5%D1%81%D0%BF%D1%83%D0%B1%D0%BB%D0%B8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Республика Конго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24944"/>
            <a:ext cx="77098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Центральная Африка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42" name="Picture 2" descr="http://abcname.com.ua/new/img/photo/zone/zaire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608512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5548064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Franklin Gothic Book" pitchFamily="34" charset="0"/>
              </a:rPr>
              <a:t>Выполнила ученица 10-А класса</a:t>
            </a:r>
          </a:p>
          <a:p>
            <a:pPr algn="r"/>
            <a:r>
              <a:rPr lang="ru-RU" sz="1600" dirty="0" err="1" smtClean="0">
                <a:latin typeface="Franklin Gothic Book" pitchFamily="34" charset="0"/>
              </a:rPr>
              <a:t>Мукачевской</a:t>
            </a:r>
            <a:r>
              <a:rPr lang="ru-RU" sz="1600" dirty="0">
                <a:latin typeface="Franklin Gothic Book" pitchFamily="34" charset="0"/>
              </a:rPr>
              <a:t> ООШ І-ІІІ ст. № 1</a:t>
            </a:r>
          </a:p>
          <a:p>
            <a:pPr algn="r"/>
            <a:r>
              <a:rPr lang="ru-RU" sz="1600" dirty="0">
                <a:latin typeface="Franklin Gothic Book" pitchFamily="34" charset="0"/>
              </a:rPr>
              <a:t>и</a:t>
            </a:r>
            <a:r>
              <a:rPr lang="ru-RU" sz="1600" dirty="0" smtClean="0">
                <a:latin typeface="Franklin Gothic Book" pitchFamily="34" charset="0"/>
              </a:rPr>
              <a:t>м. </a:t>
            </a:r>
            <a:r>
              <a:rPr lang="ru-RU" sz="1600" dirty="0" err="1" smtClean="0">
                <a:latin typeface="Franklin Gothic Book" pitchFamily="34" charset="0"/>
              </a:rPr>
              <a:t>А.С.Пушкина</a:t>
            </a:r>
            <a:endParaRPr lang="ru-RU" sz="1600" dirty="0" smtClean="0">
              <a:latin typeface="Franklin Gothic Book" pitchFamily="34" charset="0"/>
            </a:endParaRPr>
          </a:p>
          <a:p>
            <a:pPr algn="r"/>
            <a:r>
              <a:rPr lang="ru-RU" sz="1600" dirty="0" err="1" smtClean="0">
                <a:latin typeface="Franklin Gothic Book" pitchFamily="34" charset="0"/>
              </a:rPr>
              <a:t>Мардачева</a:t>
            </a:r>
            <a:r>
              <a:rPr lang="ru-RU" sz="1600" dirty="0" smtClean="0">
                <a:latin typeface="Franklin Gothic Book" pitchFamily="34" charset="0"/>
              </a:rPr>
              <a:t> Анастасия</a:t>
            </a:r>
            <a:endParaRPr lang="ru-RU" sz="16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9"/>
            <a:ext cx="38884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26" y="620688"/>
            <a:ext cx="4652249" cy="27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26" y="3543824"/>
            <a:ext cx="4652249" cy="316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9401"/>
            <a:ext cx="3888432" cy="26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4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 о </a:t>
            </a:r>
            <a:r>
              <a:rPr lang="ru-RU" dirty="0" err="1" smtClean="0"/>
              <a:t>конго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/>
              <a:t>Во внутренних районах Демократической Республики Конго спрятан настоящий рай – затерянный мир равнинных горилл. Его обнаружили защитники природы, и теперь мировая популяция этих животных может удвоиться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80 процентов мировых запасов урановой руды сосредоточено в Конго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Браззавиль – столицу Республики Конго и Киншасу – столицу ДРК разделяет </a:t>
            </a:r>
            <a:r>
              <a:rPr lang="ru-RU" sz="2800" dirty="0"/>
              <a:t>река Конго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ru-RU" sz="2800" dirty="0"/>
              <a:t>Национальным символом страны являются — окапи.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ru-RU" sz="2800" dirty="0" smtClean="0"/>
              <a:t>Самое </a:t>
            </a:r>
            <a:r>
              <a:rPr lang="ru-RU" sz="2800" dirty="0" smtClean="0"/>
              <a:t>труднопереводимое слово в мире — из </a:t>
            </a:r>
            <a:r>
              <a:rPr lang="ru-RU" sz="2800" dirty="0" smtClean="0"/>
              <a:t>республики </a:t>
            </a:r>
            <a:r>
              <a:rPr lang="ru-RU" sz="2800" dirty="0" smtClean="0"/>
              <a:t>Конго.</a:t>
            </a:r>
          </a:p>
          <a:p>
            <a:pPr marL="0" indent="0" algn="just"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Пейзажи конго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8" y="4221088"/>
            <a:ext cx="4218251" cy="2482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412775"/>
            <a:ext cx="4103809" cy="5263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1" y="1412775"/>
            <a:ext cx="4198119" cy="26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420888"/>
            <a:ext cx="5961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ВАШЕ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Страны в центральной </a:t>
            </a:r>
            <a:r>
              <a:rPr lang="ru-RU" dirty="0" err="1" smtClean="0"/>
              <a:t>африке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tooltip="Ангола"/>
              </a:rPr>
              <a:t>Ангола</a:t>
            </a:r>
            <a:r>
              <a:rPr lang="ru-RU" dirty="0" smtClean="0"/>
              <a:t> </a:t>
            </a:r>
            <a:r>
              <a:rPr lang="ru-RU" sz="2100" dirty="0" smtClean="0"/>
              <a:t>(столица </a:t>
            </a:r>
            <a:r>
              <a:rPr lang="ru-RU" sz="2100" dirty="0" smtClean="0">
                <a:hlinkClick r:id="rId3" tooltip="Луанда"/>
              </a:rPr>
              <a:t>Луанда</a:t>
            </a:r>
            <a:r>
              <a:rPr lang="ru-RU" sz="2100" dirty="0" smtClean="0"/>
              <a:t>)</a:t>
            </a:r>
          </a:p>
          <a:p>
            <a:r>
              <a:rPr lang="ru-RU" dirty="0" smtClean="0">
                <a:hlinkClick r:id="rId4" tooltip="Габон"/>
              </a:rPr>
              <a:t>Габон</a:t>
            </a:r>
            <a:r>
              <a:rPr lang="ru-RU" dirty="0" smtClean="0"/>
              <a:t> </a:t>
            </a:r>
            <a:r>
              <a:rPr lang="ru-RU" sz="2100" dirty="0" smtClean="0"/>
              <a:t>(столица </a:t>
            </a:r>
            <a:r>
              <a:rPr lang="ru-RU" sz="2100" dirty="0" err="1" smtClean="0">
                <a:hlinkClick r:id="rId5" tooltip="Либревиль"/>
              </a:rPr>
              <a:t>Либревиль</a:t>
            </a:r>
            <a:r>
              <a:rPr lang="ru-RU" sz="2100" dirty="0" smtClean="0"/>
              <a:t>)</a:t>
            </a:r>
          </a:p>
          <a:p>
            <a:r>
              <a:rPr lang="ru-RU" dirty="0" smtClean="0">
                <a:hlinkClick r:id="rId6" tooltip="Камерун"/>
              </a:rPr>
              <a:t>Камерун</a:t>
            </a:r>
            <a:r>
              <a:rPr lang="ru-RU" dirty="0" smtClean="0"/>
              <a:t> </a:t>
            </a:r>
            <a:r>
              <a:rPr lang="ru-RU" sz="2100" dirty="0" smtClean="0"/>
              <a:t>(столица </a:t>
            </a:r>
            <a:r>
              <a:rPr lang="ru-RU" sz="2100" dirty="0" err="1" smtClean="0">
                <a:hlinkClick r:id="rId7" tooltip="Яунде"/>
              </a:rPr>
              <a:t>Яунде</a:t>
            </a:r>
            <a:r>
              <a:rPr lang="ru-RU" sz="2100" dirty="0" smtClean="0"/>
              <a:t>)</a:t>
            </a:r>
          </a:p>
          <a:p>
            <a:r>
              <a:rPr lang="ru-RU" dirty="0" smtClean="0">
                <a:hlinkClick r:id="rId8" tooltip="Демократическая Республика Конго"/>
              </a:rPr>
              <a:t>Конго, Демократическая Республика</a:t>
            </a:r>
            <a:r>
              <a:rPr lang="ru-RU" dirty="0" smtClean="0"/>
              <a:t> </a:t>
            </a:r>
            <a:r>
              <a:rPr lang="ru-RU" sz="2100" dirty="0" smtClean="0"/>
              <a:t>(столица </a:t>
            </a:r>
            <a:r>
              <a:rPr lang="ru-RU" sz="2100" dirty="0" smtClean="0">
                <a:hlinkClick r:id="rId9" tooltip="Киншаса"/>
              </a:rPr>
              <a:t>Киншаса</a:t>
            </a:r>
            <a:r>
              <a:rPr lang="ru-RU" sz="2100" dirty="0" smtClean="0"/>
              <a:t>)</a:t>
            </a:r>
          </a:p>
          <a:p>
            <a:r>
              <a:rPr lang="ru-RU" dirty="0" smtClean="0">
                <a:hlinkClick r:id="rId10" tooltip="Республика Конго"/>
              </a:rPr>
              <a:t>Конго, Республика</a:t>
            </a:r>
            <a:r>
              <a:rPr lang="ru-RU" dirty="0" smtClean="0"/>
              <a:t> </a:t>
            </a:r>
            <a:r>
              <a:rPr lang="ru-RU" sz="1900" dirty="0" smtClean="0"/>
              <a:t>(столица </a:t>
            </a:r>
            <a:r>
              <a:rPr lang="ru-RU" sz="1900" dirty="0" smtClean="0">
                <a:hlinkClick r:id="rId11" tooltip="Браззавиль"/>
              </a:rPr>
              <a:t>Браззавиль</a:t>
            </a:r>
            <a:r>
              <a:rPr lang="ru-RU" sz="1900" dirty="0" smtClean="0"/>
              <a:t>)</a:t>
            </a:r>
          </a:p>
          <a:p>
            <a:r>
              <a:rPr lang="ru-RU" dirty="0" smtClean="0">
                <a:hlinkClick r:id="rId12" tooltip="Сан-Томе и Принсипи"/>
              </a:rPr>
              <a:t>Сан-Томе и Принсипи</a:t>
            </a:r>
            <a:r>
              <a:rPr lang="ru-RU" dirty="0" smtClean="0"/>
              <a:t> </a:t>
            </a:r>
            <a:r>
              <a:rPr lang="ru-RU" sz="1900" dirty="0" smtClean="0"/>
              <a:t>(столица </a:t>
            </a:r>
            <a:r>
              <a:rPr lang="ru-RU" sz="1900" dirty="0" smtClean="0">
                <a:hlinkClick r:id="rId13" tooltip="Сан-Томе (город)"/>
              </a:rPr>
              <a:t>Сан-Томе</a:t>
            </a:r>
            <a:r>
              <a:rPr lang="ru-RU" sz="1900" dirty="0" smtClean="0"/>
              <a:t>)</a:t>
            </a:r>
          </a:p>
          <a:p>
            <a:r>
              <a:rPr lang="ru-RU" dirty="0" smtClean="0">
                <a:hlinkClick r:id="rId14" tooltip="Центральноафриканская Республика"/>
              </a:rPr>
              <a:t>Центральноафриканская Республика</a:t>
            </a:r>
            <a:r>
              <a:rPr lang="ru-RU" dirty="0" smtClean="0"/>
              <a:t> </a:t>
            </a:r>
            <a:r>
              <a:rPr lang="ru-RU" sz="1900" dirty="0" smtClean="0"/>
              <a:t>(столица </a:t>
            </a:r>
            <a:r>
              <a:rPr lang="ru-RU" sz="1900" dirty="0" smtClean="0">
                <a:hlinkClick r:id="rId15" tooltip="Банги"/>
              </a:rPr>
              <a:t>Банги</a:t>
            </a:r>
            <a:r>
              <a:rPr lang="ru-RU" sz="1900" dirty="0" smtClean="0"/>
              <a:t>)</a:t>
            </a:r>
          </a:p>
          <a:p>
            <a:r>
              <a:rPr lang="ru-RU" dirty="0" smtClean="0">
                <a:hlinkClick r:id="rId16" tooltip="Чад"/>
              </a:rPr>
              <a:t>Чад</a:t>
            </a:r>
            <a:r>
              <a:rPr lang="ru-RU" dirty="0" smtClean="0"/>
              <a:t> </a:t>
            </a:r>
            <a:r>
              <a:rPr lang="ru-RU" sz="1900" dirty="0" smtClean="0"/>
              <a:t>(столица </a:t>
            </a:r>
            <a:r>
              <a:rPr lang="ru-RU" sz="1900" dirty="0" smtClean="0">
                <a:hlinkClick r:id="rId17" tooltip="Нджамена"/>
              </a:rPr>
              <a:t>Нджамена</a:t>
            </a:r>
            <a:r>
              <a:rPr lang="ru-RU" sz="1900" dirty="0" smtClean="0"/>
              <a:t>)</a:t>
            </a:r>
          </a:p>
          <a:p>
            <a:r>
              <a:rPr lang="ru-RU" dirty="0" smtClean="0">
                <a:hlinkClick r:id="rId18" tooltip="Экваториальная Гвинея"/>
              </a:rPr>
              <a:t>Экваториальная Гвинея</a:t>
            </a:r>
            <a:r>
              <a:rPr lang="ru-RU" dirty="0" smtClean="0"/>
              <a:t> </a:t>
            </a:r>
            <a:r>
              <a:rPr lang="ru-RU" sz="2100" dirty="0" smtClean="0"/>
              <a:t>(столица </a:t>
            </a:r>
            <a:r>
              <a:rPr lang="ru-RU" sz="2100" dirty="0" smtClean="0">
                <a:hlinkClick r:id="rId19" tooltip="Малабо"/>
              </a:rPr>
              <a:t>Малабо</a:t>
            </a:r>
            <a:r>
              <a:rPr lang="ru-RU" sz="2100" dirty="0" smtClean="0"/>
              <a:t>)</a:t>
            </a:r>
          </a:p>
          <a:p>
            <a:endParaRPr lang="ru-RU" dirty="0"/>
          </a:p>
        </p:txBody>
      </p:sp>
      <p:pic>
        <p:nvPicPr>
          <p:cNvPr id="81922" name="Picture 2" descr="Africa-countries-central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732240" y="4797152"/>
            <a:ext cx="2095500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444D26"/>
                </a:solidFill>
              </a:rPr>
              <a:t>Краткие географические сведения о конго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99" y="1412776"/>
            <a:ext cx="1895189" cy="20466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1"/>
            <a:ext cx="2254442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3384376" cy="3168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482" y="1412776"/>
            <a:ext cx="44644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A5B592"/>
              </a:buClr>
              <a:buSzPct val="70000"/>
              <a:buFont typeface="Wingdings 2"/>
              <a:buChar char=""/>
            </a:pPr>
            <a:r>
              <a:rPr lang="ru-RU" sz="2000" dirty="0">
                <a:solidFill>
                  <a:srgbClr val="444D26"/>
                </a:solidFill>
              </a:rPr>
              <a:t>Государство в центральной Африке. Граничит с Габоном, Камеруном, Центрально-Африканской Республикой, </a:t>
            </a:r>
            <a:r>
              <a:rPr lang="ru-RU" sz="2000" dirty="0" smtClean="0">
                <a:solidFill>
                  <a:srgbClr val="444D26"/>
                </a:solidFill>
              </a:rPr>
              <a:t>ДРК и </a:t>
            </a:r>
            <a:r>
              <a:rPr lang="ru-RU" sz="2000" dirty="0">
                <a:solidFill>
                  <a:srgbClr val="444D26"/>
                </a:solidFill>
              </a:rPr>
              <a:t>Анголой. Имеет выход </a:t>
            </a:r>
            <a:r>
              <a:rPr lang="ru-RU" sz="2000" dirty="0" smtClean="0">
                <a:solidFill>
                  <a:srgbClr val="444D26"/>
                </a:solidFill>
              </a:rPr>
              <a:t>в Атлантический океан.</a:t>
            </a:r>
            <a:endParaRPr lang="ru-RU" sz="2000" dirty="0">
              <a:solidFill>
                <a:srgbClr val="444D26"/>
              </a:solidFill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A5B592"/>
              </a:buClr>
              <a:buSzPct val="70000"/>
              <a:buFont typeface="Wingdings 2"/>
              <a:buChar char=""/>
            </a:pPr>
            <a:r>
              <a:rPr lang="ru-RU" sz="2000" dirty="0">
                <a:solidFill>
                  <a:srgbClr val="444D26"/>
                </a:solidFill>
              </a:rPr>
              <a:t>Столица - </a:t>
            </a:r>
            <a:r>
              <a:rPr lang="ru-RU" sz="2000" b="1" dirty="0">
                <a:solidFill>
                  <a:srgbClr val="444D26"/>
                </a:solidFill>
              </a:rPr>
              <a:t>Браззавиль</a:t>
            </a:r>
            <a:r>
              <a:rPr lang="ru-RU" sz="2000" b="1" dirty="0" smtClean="0">
                <a:solidFill>
                  <a:srgbClr val="444D26"/>
                </a:solidFill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Clr>
                <a:srgbClr val="A5B592"/>
              </a:buClr>
              <a:buSzPct val="70000"/>
              <a:buFont typeface="Wingdings 2"/>
              <a:buChar char=""/>
            </a:pPr>
            <a:r>
              <a:rPr lang="ru-RU" sz="2000" dirty="0">
                <a:solidFill>
                  <a:srgbClr val="444D26"/>
                </a:solidFill>
              </a:rPr>
              <a:t>Крупнейший </a:t>
            </a:r>
            <a:r>
              <a:rPr lang="ru-RU" sz="2000" dirty="0" smtClean="0">
                <a:solidFill>
                  <a:srgbClr val="444D26"/>
                </a:solidFill>
              </a:rPr>
              <a:t>город - Браззавиль</a:t>
            </a:r>
          </a:p>
          <a:p>
            <a:pPr marL="342900" lvl="0" indent="-342900" algn="just">
              <a:spcBef>
                <a:spcPct val="20000"/>
              </a:spcBef>
              <a:buClr>
                <a:srgbClr val="A5B592"/>
              </a:buClr>
              <a:buSzPct val="70000"/>
              <a:buFont typeface="Wingdings 2"/>
              <a:buChar char=""/>
            </a:pPr>
            <a:r>
              <a:rPr lang="ru-RU" sz="2000" dirty="0" smtClean="0">
                <a:solidFill>
                  <a:srgbClr val="444D26"/>
                </a:solidFill>
              </a:rPr>
              <a:t>Дата независимости – 15 августа 1960 года ( от Франции )</a:t>
            </a:r>
          </a:p>
          <a:p>
            <a:pPr marL="342900" lvl="0" indent="-342900" algn="just">
              <a:spcBef>
                <a:spcPct val="20000"/>
              </a:spcBef>
              <a:buClr>
                <a:srgbClr val="A5B592"/>
              </a:buClr>
              <a:buSzPct val="70000"/>
              <a:buFont typeface="Wingdings 2"/>
              <a:buChar char=""/>
            </a:pPr>
            <a:r>
              <a:rPr lang="ru-RU" sz="2000" dirty="0" smtClean="0">
                <a:solidFill>
                  <a:srgbClr val="444D26"/>
                </a:solidFill>
              </a:rPr>
              <a:t>Форма правления– президентская республика</a:t>
            </a:r>
          </a:p>
          <a:p>
            <a:pPr marL="342900" lvl="0" indent="-342900" algn="just">
              <a:spcBef>
                <a:spcPct val="20000"/>
              </a:spcBef>
              <a:buClr>
                <a:srgbClr val="A5B592"/>
              </a:buClr>
              <a:buSzPct val="70000"/>
              <a:buFont typeface="Wingdings 2"/>
              <a:buChar char=""/>
            </a:pPr>
            <a:r>
              <a:rPr lang="ru-RU" sz="2000" dirty="0">
                <a:solidFill>
                  <a:srgbClr val="444D26"/>
                </a:solidFill>
              </a:rPr>
              <a:t>Официальные </a:t>
            </a:r>
            <a:r>
              <a:rPr lang="ru-RU" sz="2000" dirty="0" smtClean="0">
                <a:solidFill>
                  <a:srgbClr val="444D26"/>
                </a:solidFill>
              </a:rPr>
              <a:t>языки: французский</a:t>
            </a:r>
            <a:r>
              <a:rPr lang="ru-RU" sz="2000" dirty="0">
                <a:solidFill>
                  <a:srgbClr val="444D26"/>
                </a:solidFill>
              </a:rPr>
              <a:t>, </a:t>
            </a:r>
            <a:r>
              <a:rPr lang="ru-RU" sz="2000" dirty="0" err="1">
                <a:solidFill>
                  <a:srgbClr val="444D26"/>
                </a:solidFill>
              </a:rPr>
              <a:t>китуба</a:t>
            </a:r>
            <a:r>
              <a:rPr lang="ru-RU" sz="2000" dirty="0">
                <a:solidFill>
                  <a:srgbClr val="444D26"/>
                </a:solidFill>
              </a:rPr>
              <a:t> (конго; национальный), </a:t>
            </a:r>
            <a:r>
              <a:rPr lang="ru-RU" sz="2000" dirty="0" err="1">
                <a:solidFill>
                  <a:srgbClr val="444D26"/>
                </a:solidFill>
              </a:rPr>
              <a:t>лингала</a:t>
            </a:r>
            <a:r>
              <a:rPr lang="ru-RU" sz="2000" dirty="0">
                <a:solidFill>
                  <a:srgbClr val="444D26"/>
                </a:solidFill>
              </a:rPr>
              <a:t> (национальный)</a:t>
            </a:r>
            <a:endParaRPr lang="ru-RU" sz="2000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в </a:t>
            </a:r>
            <a:r>
              <a:rPr lang="ru-RU" dirty="0" err="1" smtClean="0"/>
              <a:t>конго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4464496" cy="489654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Franklin Gothic Book" pitchFamily="34" charset="0"/>
              <a:buChar char="×"/>
            </a:pPr>
            <a:r>
              <a:rPr lang="en-US" sz="2100" dirty="0" smtClean="0"/>
              <a:t>• </a:t>
            </a:r>
            <a:r>
              <a:rPr lang="ru-RU" sz="2100" dirty="0" smtClean="0"/>
              <a:t>Климат </a:t>
            </a:r>
            <a:r>
              <a:rPr lang="ru-RU" sz="2100" dirty="0" smtClean="0"/>
              <a:t>на основной </a:t>
            </a:r>
            <a:r>
              <a:rPr lang="ru-RU" sz="2100" dirty="0" smtClean="0"/>
              <a:t>территории</a:t>
            </a:r>
            <a:r>
              <a:rPr lang="en-US" sz="2100" dirty="0" smtClean="0"/>
              <a:t> </a:t>
            </a:r>
            <a:r>
              <a:rPr lang="ru-RU" sz="2100" dirty="0" smtClean="0"/>
              <a:t>Конго </a:t>
            </a:r>
            <a:r>
              <a:rPr lang="ru-RU" sz="2100" dirty="0" smtClean="0"/>
              <a:t>экваториальный, а на севере страны субэкваториальный. Климат в стране очень жаркий и влажный. Исключением могут являться только некоторые горные районы, где климат прохладнее и </a:t>
            </a:r>
            <a:r>
              <a:rPr lang="ru-RU" sz="2100" dirty="0" smtClean="0"/>
              <a:t>суше.</a:t>
            </a:r>
            <a:endParaRPr lang="en-US" sz="2100" dirty="0" smtClean="0"/>
          </a:p>
          <a:p>
            <a:pPr algn="just">
              <a:buFont typeface="Franklin Gothic Book" pitchFamily="34" charset="0"/>
              <a:buChar char="×"/>
            </a:pPr>
            <a:r>
              <a:rPr lang="en-US" sz="2100" dirty="0" smtClean="0"/>
              <a:t>• </a:t>
            </a:r>
            <a:r>
              <a:rPr lang="ru-RU" sz="2100" dirty="0" smtClean="0"/>
              <a:t>Чем </a:t>
            </a:r>
            <a:r>
              <a:rPr lang="ru-RU" sz="2100" dirty="0" smtClean="0"/>
              <a:t>дальше от экватора, </a:t>
            </a:r>
            <a:r>
              <a:rPr lang="ru-RU" sz="2100" dirty="0" smtClean="0"/>
              <a:t>тем</a:t>
            </a:r>
            <a:r>
              <a:rPr lang="en-US" sz="2100" dirty="0" smtClean="0"/>
              <a:t> </a:t>
            </a:r>
            <a:r>
              <a:rPr lang="ru-RU" sz="2100" dirty="0" smtClean="0"/>
              <a:t>четче </a:t>
            </a:r>
            <a:r>
              <a:rPr lang="ru-RU" sz="2100" dirty="0" smtClean="0"/>
              <a:t>выражен сухой сезон.</a:t>
            </a:r>
          </a:p>
          <a:p>
            <a:pPr algn="just">
              <a:buFont typeface="Franklin Gothic Book" pitchFamily="34" charset="0"/>
              <a:buChar char="×"/>
            </a:pPr>
            <a:r>
              <a:rPr lang="en-US" sz="2100" dirty="0" smtClean="0"/>
              <a:t>̉• </a:t>
            </a:r>
            <a:r>
              <a:rPr lang="ru-RU" sz="2100" dirty="0" smtClean="0"/>
              <a:t>В </a:t>
            </a:r>
            <a:r>
              <a:rPr lang="ru-RU" sz="2100" dirty="0" smtClean="0"/>
              <a:t>северных районах </a:t>
            </a:r>
            <a:r>
              <a:rPr lang="ru-RU" sz="2100" dirty="0" smtClean="0"/>
              <a:t>страны</a:t>
            </a:r>
            <a:r>
              <a:rPr lang="en-US" sz="2100" dirty="0" smtClean="0"/>
              <a:t> </a:t>
            </a:r>
            <a:r>
              <a:rPr lang="ru-RU" sz="2100" dirty="0" smtClean="0"/>
              <a:t>сухой </a:t>
            </a:r>
            <a:r>
              <a:rPr lang="ru-RU" sz="2100" dirty="0" smtClean="0"/>
              <a:t>сезон длится с марта </a:t>
            </a:r>
            <a:r>
              <a:rPr lang="ru-RU" sz="2100" dirty="0" smtClean="0"/>
              <a:t>по</a:t>
            </a:r>
            <a:r>
              <a:rPr lang="en-US" sz="2100" dirty="0" smtClean="0"/>
              <a:t> </a:t>
            </a:r>
            <a:r>
              <a:rPr lang="ru-RU" sz="2100" dirty="0" smtClean="0"/>
              <a:t>ноябрь</a:t>
            </a:r>
            <a:r>
              <a:rPr lang="ru-RU" sz="2100" dirty="0" smtClean="0"/>
              <a:t>, в южных - с </a:t>
            </a:r>
            <a:r>
              <a:rPr lang="ru-RU" sz="2100" dirty="0" smtClean="0"/>
              <a:t>октября</a:t>
            </a:r>
            <a:r>
              <a:rPr lang="en-US" sz="2100" dirty="0" smtClean="0"/>
              <a:t> </a:t>
            </a:r>
            <a:r>
              <a:rPr lang="ru-RU" sz="2100" dirty="0" smtClean="0"/>
              <a:t>по </a:t>
            </a:r>
            <a:r>
              <a:rPr lang="ru-RU" sz="2100" dirty="0" smtClean="0"/>
              <a:t>апрель. </a:t>
            </a:r>
            <a:endParaRPr lang="en-US" sz="2100" dirty="0" smtClean="0"/>
          </a:p>
          <a:p>
            <a:pPr algn="just">
              <a:buFont typeface="Franklin Gothic Book" pitchFamily="34" charset="0"/>
              <a:buChar char="×"/>
            </a:pPr>
            <a:r>
              <a:rPr lang="en-US" sz="2100" dirty="0" smtClean="0"/>
              <a:t>• </a:t>
            </a:r>
            <a:r>
              <a:rPr lang="ru-RU" sz="2100" dirty="0" smtClean="0"/>
              <a:t>На </a:t>
            </a:r>
            <a:r>
              <a:rPr lang="ru-RU" sz="2100" dirty="0" smtClean="0"/>
              <a:t>плато и в </a:t>
            </a:r>
            <a:r>
              <a:rPr lang="ru-RU" sz="2100" dirty="0" smtClean="0"/>
              <a:t>горах</a:t>
            </a:r>
            <a:r>
              <a:rPr lang="en-US" sz="2100" dirty="0" smtClean="0"/>
              <a:t> </a:t>
            </a:r>
            <a:r>
              <a:rPr lang="ru-RU" sz="2100" dirty="0" smtClean="0"/>
              <a:t>восточной части климат</a:t>
            </a:r>
            <a:r>
              <a:rPr lang="en-US" sz="2100" dirty="0" smtClean="0"/>
              <a:t> </a:t>
            </a:r>
            <a:r>
              <a:rPr lang="ru-RU" sz="2100" dirty="0" smtClean="0"/>
              <a:t>прохладнее</a:t>
            </a:r>
            <a:r>
              <a:rPr lang="ru-RU" sz="2100" dirty="0" smtClean="0"/>
              <a:t>, осадки обильнее.</a:t>
            </a:r>
          </a:p>
          <a:p>
            <a:pPr algn="just">
              <a:buFont typeface="Franklin Gothic Book" pitchFamily="34" charset="0"/>
              <a:buChar char="×"/>
            </a:pPr>
            <a:r>
              <a:rPr lang="en-US" sz="2100" dirty="0" smtClean="0"/>
              <a:t>• </a:t>
            </a:r>
            <a:r>
              <a:rPr lang="ru-RU" sz="2100" dirty="0" smtClean="0"/>
              <a:t>Самые </a:t>
            </a:r>
            <a:r>
              <a:rPr lang="ru-RU" sz="2100" dirty="0" smtClean="0"/>
              <a:t>прохладные месяцы — это июль </a:t>
            </a:r>
            <a:r>
              <a:rPr lang="ru-RU" sz="2100" dirty="0" smtClean="0"/>
              <a:t>и</a:t>
            </a:r>
            <a:r>
              <a:rPr lang="en-US" sz="2100" dirty="0" smtClean="0"/>
              <a:t> </a:t>
            </a:r>
            <a:r>
              <a:rPr lang="ru-RU" sz="2100" dirty="0" smtClean="0"/>
              <a:t>август.</a:t>
            </a:r>
            <a:endParaRPr lang="en-US" sz="2100" dirty="0" smtClean="0"/>
          </a:p>
          <a:p>
            <a:pPr marL="0" indent="0" algn="just">
              <a:buNone/>
            </a:pPr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65538" name="Picture 2" descr="http://www.topglobus.ru/fotky/kongo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311" y="4005064"/>
            <a:ext cx="4242148" cy="266429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11" y="1196752"/>
            <a:ext cx="4200327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 </a:t>
            </a:r>
            <a:r>
              <a:rPr lang="ru-RU" dirty="0" smtClean="0"/>
              <a:t>конго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3447" y="1268760"/>
            <a:ext cx="8686800" cy="4525963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Около половины территории Конго покрывают тропические леса с богатой флорой: лимба и </a:t>
            </a:r>
            <a:r>
              <a:rPr lang="ru-RU" sz="1900" dirty="0" err="1" smtClean="0"/>
              <a:t>окуме</a:t>
            </a:r>
            <a:r>
              <a:rPr lang="ru-RU" sz="1900" dirty="0" smtClean="0"/>
              <a:t>, </a:t>
            </a:r>
            <a:r>
              <a:rPr lang="ru-RU" sz="1900" dirty="0" err="1" smtClean="0"/>
              <a:t>сапели</a:t>
            </a:r>
            <a:r>
              <a:rPr lang="ru-RU" sz="1900" dirty="0" smtClean="0"/>
              <a:t>, различные виды красного дерева, </a:t>
            </a:r>
            <a:r>
              <a:rPr lang="ru-RU" sz="1900" dirty="0" err="1" smtClean="0"/>
              <a:t>читола</a:t>
            </a:r>
            <a:r>
              <a:rPr lang="ru-RU" sz="1900" dirty="0" smtClean="0"/>
              <a:t>, </a:t>
            </a:r>
            <a:r>
              <a:rPr lang="ru-RU" sz="1900" dirty="0" err="1" smtClean="0"/>
              <a:t>аюс</a:t>
            </a:r>
            <a:r>
              <a:rPr lang="ru-RU" sz="1900" dirty="0" smtClean="0"/>
              <a:t>, масличная пальма, пальма рафия и копаловое дерево.</a:t>
            </a:r>
          </a:p>
          <a:p>
            <a:endParaRPr lang="ru-RU" dirty="0"/>
          </a:p>
        </p:txBody>
      </p:sp>
      <p:pic>
        <p:nvPicPr>
          <p:cNvPr id="78858" name="Picture 10" descr="http://geophoto.ru/mediumlib/adg09011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38" y="2276872"/>
            <a:ext cx="1695269" cy="2200783"/>
          </a:xfrm>
          <a:prstGeom prst="rect">
            <a:avLst/>
          </a:prstGeom>
          <a:noFill/>
        </p:spPr>
      </p:pic>
      <p:pic>
        <p:nvPicPr>
          <p:cNvPr id="78860" name="Picture 12" descr="http://naturecoproducts.ru/files/5785/kofe_v_meshk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38" y="4869160"/>
            <a:ext cx="2383770" cy="181248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6872"/>
            <a:ext cx="2477334" cy="3498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3"/>
            <a:ext cx="3256567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72" y="4477655"/>
            <a:ext cx="3185120" cy="220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44D26"/>
                </a:solidFill>
              </a:rPr>
              <a:t>Фауна </a:t>
            </a:r>
            <a:r>
              <a:rPr lang="ru-RU" dirty="0">
                <a:solidFill>
                  <a:srgbClr val="444D26"/>
                </a:solidFill>
              </a:rPr>
              <a:t>конго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639" y="1340768"/>
            <a:ext cx="8686800" cy="4525963"/>
          </a:xfrm>
        </p:spPr>
        <p:txBody>
          <a:bodyPr/>
          <a:lstStyle/>
          <a:p>
            <a:pPr lvl="0">
              <a:buClr>
                <a:srgbClr val="A5B592"/>
              </a:buClr>
            </a:pPr>
            <a:r>
              <a:rPr lang="ru-RU" sz="1900" dirty="0">
                <a:solidFill>
                  <a:srgbClr val="444D26"/>
                </a:solidFill>
              </a:rPr>
              <a:t>Животный мир Конго сильно пострадал от хищнического истребления, но в слабо освоенных человеком районах сохранилась довольно богатая фауна: слоны, бегемоты, буйволы, леопарды, многочисленные обезьяны, лесные виды птиц. Разнообразны пресмыкающиеся, особенно много змей.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99826"/>
            <a:ext cx="317023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44" y="2609408"/>
            <a:ext cx="1656656" cy="11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7" y="3842772"/>
            <a:ext cx="4033391" cy="28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94479"/>
            <a:ext cx="302418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4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 и 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Республика Конго - аграрная страна с развитой горнодобывающей промышленностью. Преобладает нефтедобывающая промышленность. Добывают свинцовые и цинковые руды, медь, олово, золото, алмазы.  Экспортные сельскохозяйственные культуры — масличная пальма, арахис, сахарный тростник, какао, кофе, бананы, цитрусовые, гевея. Животноводство развито слабо.</a:t>
            </a:r>
            <a:endParaRPr lang="ru-RU" sz="2400" dirty="0"/>
          </a:p>
        </p:txBody>
      </p:sp>
      <p:pic>
        <p:nvPicPr>
          <p:cNvPr id="80898" name="Picture 2" descr="http://time-clock.biz/img/foto/frank_ko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21088"/>
            <a:ext cx="5112568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хозяйства страны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252525"/>
                </a:solidFill>
                <a:latin typeface="Franklin Gothic Book" pitchFamily="34" charset="0"/>
              </a:rPr>
              <a:t>Сельское хозяйство даёт 5,6 % ВВП. Оно ориентировано преимущественно на внутренний рынок. Главными потребительскими культурами являются маниок (900 тыс. т), бананы (88 тыс. т) и ямс (12 тыс. т). Сахарный тростник (460 тыс. т), масличная пальма, кофе (1,7 тыс. т), какао, табак выращиваются на экспорт на плантациях.</a:t>
            </a:r>
          </a:p>
          <a:p>
            <a:pPr algn="just"/>
            <a:r>
              <a:rPr lang="ru-RU" sz="2400" dirty="0" smtClean="0">
                <a:solidFill>
                  <a:srgbClr val="252525"/>
                </a:solidFill>
                <a:latin typeface="Franklin Gothic Book" pitchFamily="34" charset="0"/>
              </a:rPr>
              <a:t>Промышленность </a:t>
            </a:r>
            <a:r>
              <a:rPr lang="ru-RU" sz="2400" dirty="0">
                <a:solidFill>
                  <a:srgbClr val="252525"/>
                </a:solidFill>
                <a:latin typeface="Franklin Gothic Book" pitchFamily="34" charset="0"/>
              </a:rPr>
              <a:t>даёт 57,1 % ВВП. Главной отраслью промышленности является нефтяная промышленность. Имеются запасы железной руды высокого качества. Обрабатывающая промышленность представлена предприятиями лёгкой (производство сигарет, цемента, обуви, мыла) и пищевой промышленности (производство пива и напитков, консервов, сахара, муки). В </a:t>
            </a:r>
            <a:r>
              <a:rPr lang="ru-RU" sz="2400" dirty="0" err="1">
                <a:solidFill>
                  <a:srgbClr val="252525"/>
                </a:solidFill>
                <a:latin typeface="Franklin Gothic Book" pitchFamily="34" charset="0"/>
              </a:rPr>
              <a:t>Пуэнт</a:t>
            </a:r>
            <a:r>
              <a:rPr lang="ru-RU" sz="2400" dirty="0">
                <a:solidFill>
                  <a:srgbClr val="252525"/>
                </a:solidFill>
                <a:latin typeface="Franklin Gothic Book" pitchFamily="34" charset="0"/>
              </a:rPr>
              <a:t>-Нуаре действует нефтеперерабатывающий завод.</a:t>
            </a:r>
            <a:endParaRPr lang="ru-RU" sz="24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4006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 Численность </a:t>
            </a:r>
            <a:r>
              <a:rPr lang="ru-RU" sz="1800" dirty="0"/>
              <a:t>населения — 4 366 266 чел.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 Годовой </a:t>
            </a:r>
            <a:r>
              <a:rPr lang="ru-RU" sz="1800" dirty="0"/>
              <a:t>прирост — 2,8 </a:t>
            </a:r>
            <a:r>
              <a:rPr lang="ru-RU" sz="1800" dirty="0" smtClean="0"/>
              <a:t>%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       Рождаемость </a:t>
            </a:r>
            <a:r>
              <a:rPr lang="ru-RU" sz="1800" dirty="0"/>
              <a:t>— 40,09 на 1000.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 Смертность </a:t>
            </a:r>
            <a:r>
              <a:rPr lang="ru-RU" sz="1800" dirty="0"/>
              <a:t>— 11,25 на </a:t>
            </a:r>
            <a:r>
              <a:rPr lang="ru-RU" sz="1800" dirty="0" smtClean="0"/>
              <a:t>1000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 Эмиграция </a:t>
            </a:r>
            <a:r>
              <a:rPr lang="ru-RU" sz="1800" dirty="0"/>
              <a:t>— 2,18 на </a:t>
            </a:r>
            <a:r>
              <a:rPr lang="ru-RU" sz="1800" dirty="0" smtClean="0"/>
              <a:t>1000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       Младенческая </a:t>
            </a:r>
            <a:r>
              <a:rPr lang="ru-RU" sz="1800" dirty="0"/>
              <a:t>смертность — 74,22 на </a:t>
            </a:r>
            <a:r>
              <a:rPr lang="ru-RU" sz="1800" dirty="0" smtClean="0"/>
              <a:t>1000</a:t>
            </a:r>
            <a:endParaRPr lang="ru-RU" sz="1800" dirty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 Средняя </a:t>
            </a:r>
            <a:r>
              <a:rPr lang="ru-RU" sz="1800" dirty="0"/>
              <a:t>продолжительность жизни — 54 года у мужчин, 57 лет у </a:t>
            </a:r>
            <a:r>
              <a:rPr lang="ru-RU" sz="1800" dirty="0" smtClean="0"/>
              <a:t>женщин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       Уровень урбанизации— </a:t>
            </a:r>
            <a:r>
              <a:rPr lang="ru-RU" sz="1800" dirty="0"/>
              <a:t>62 </a:t>
            </a:r>
            <a:r>
              <a:rPr lang="ru-RU" sz="1800" dirty="0" smtClean="0"/>
              <a:t>%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 Грамотность </a:t>
            </a:r>
            <a:r>
              <a:rPr lang="ru-RU" sz="1800" dirty="0"/>
              <a:t>— 83,8 %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 Этнический </a:t>
            </a:r>
            <a:r>
              <a:rPr lang="ru-RU" sz="1800" dirty="0"/>
              <a:t>состав: конго 48 %, </a:t>
            </a:r>
            <a:r>
              <a:rPr lang="ru-RU" sz="1800" dirty="0" err="1"/>
              <a:t>санга</a:t>
            </a:r>
            <a:r>
              <a:rPr lang="ru-RU" sz="1800" dirty="0"/>
              <a:t> </a:t>
            </a:r>
            <a:r>
              <a:rPr lang="ru-RU" sz="1800" dirty="0" smtClean="0"/>
              <a:t>20 </a:t>
            </a:r>
            <a:r>
              <a:rPr lang="ru-RU" sz="1800" dirty="0"/>
              <a:t>%, </a:t>
            </a:r>
            <a:r>
              <a:rPr lang="ru-RU" sz="1800" dirty="0" err="1"/>
              <a:t>мбоши</a:t>
            </a:r>
            <a:r>
              <a:rPr lang="ru-RU" sz="1800" dirty="0"/>
              <a:t> 12 %, </a:t>
            </a:r>
            <a:r>
              <a:rPr lang="ru-RU" sz="1800" dirty="0" err="1"/>
              <a:t>теке</a:t>
            </a:r>
            <a:r>
              <a:rPr lang="ru-RU" sz="1800" dirty="0"/>
              <a:t> 17 %, пигмеи </a:t>
            </a:r>
            <a:r>
              <a:rPr lang="ru-RU" sz="1800" dirty="0" smtClean="0"/>
              <a:t> 10 %, </a:t>
            </a:r>
            <a:r>
              <a:rPr lang="ru-RU" sz="1800" dirty="0"/>
              <a:t>европейцы и другие 3 </a:t>
            </a:r>
            <a:r>
              <a:rPr lang="ru-RU" sz="1800" dirty="0" smtClean="0"/>
              <a:t>%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 Языки</a:t>
            </a:r>
            <a:r>
              <a:rPr lang="ru-RU" sz="1800" dirty="0"/>
              <a:t>: французский (официальный), </a:t>
            </a:r>
            <a:r>
              <a:rPr lang="ru-RU" sz="1800" dirty="0" err="1"/>
              <a:t>лингала</a:t>
            </a:r>
            <a:r>
              <a:rPr lang="ru-RU" sz="1800" dirty="0"/>
              <a:t> и </a:t>
            </a:r>
            <a:r>
              <a:rPr lang="ru-RU" sz="1800" dirty="0" err="1"/>
              <a:t>монокутуба</a:t>
            </a:r>
            <a:r>
              <a:rPr lang="ru-RU" sz="1800" dirty="0"/>
              <a:t> (языки межэтнического общения), множество местных языков, из которых наиболее распространён </a:t>
            </a:r>
            <a:r>
              <a:rPr lang="ru-RU" sz="1800" dirty="0" err="1" smtClean="0"/>
              <a:t>киконго</a:t>
            </a:r>
            <a:r>
              <a:rPr lang="ru-RU" sz="18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444D26"/>
                </a:solidFill>
              </a:rPr>
              <a:t> Религии</a:t>
            </a:r>
            <a:r>
              <a:rPr lang="ru-RU" sz="1800" dirty="0">
                <a:solidFill>
                  <a:srgbClr val="444D26"/>
                </a:solidFill>
              </a:rPr>
              <a:t>: христиане 50 %, аборигенные культы 48 %, мусульмане 2 %. Большинство      христиан - католики, также представлены лютеране, баптисты, прихожане Ассамблей Бога, Свидетели Иеговы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endParaRPr lang="ru-RU" sz="1600" dirty="0"/>
          </a:p>
          <a:p>
            <a:pPr marL="0" indent="0">
              <a:buNone/>
            </a:pP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656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Республика Конго</vt:lpstr>
      <vt:lpstr>Страны в центральной африке</vt:lpstr>
      <vt:lpstr>Краткие географические сведения о конго</vt:lpstr>
      <vt:lpstr>Климат в конго</vt:lpstr>
      <vt:lpstr>Флора конго</vt:lpstr>
      <vt:lpstr>Фауна конго</vt:lpstr>
      <vt:lpstr>Экономика и промышленность</vt:lpstr>
      <vt:lpstr>Особенности хозяйства страны</vt:lpstr>
      <vt:lpstr>Население</vt:lpstr>
      <vt:lpstr>Презентация PowerPoint</vt:lpstr>
      <vt:lpstr>Интересные факты о конго</vt:lpstr>
      <vt:lpstr>Пейзажи конго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Конго</dc:title>
  <dc:creator>Мария</dc:creator>
  <cp:lastModifiedBy>Fujitsu</cp:lastModifiedBy>
  <cp:revision>20</cp:revision>
  <dcterms:created xsi:type="dcterms:W3CDTF">2012-12-16T15:06:42Z</dcterms:created>
  <dcterms:modified xsi:type="dcterms:W3CDTF">2014-05-16T02:06:52Z</dcterms:modified>
</cp:coreProperties>
</file>