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98" r:id="rId2"/>
    <p:sldId id="330" r:id="rId3"/>
    <p:sldId id="333" r:id="rId4"/>
    <p:sldId id="334" r:id="rId5"/>
    <p:sldId id="263" r:id="rId6"/>
    <p:sldId id="339" r:id="rId7"/>
    <p:sldId id="329" r:id="rId8"/>
    <p:sldId id="352" r:id="rId9"/>
    <p:sldId id="331" r:id="rId10"/>
    <p:sldId id="332" r:id="rId11"/>
    <p:sldId id="350" r:id="rId12"/>
    <p:sldId id="353" r:id="rId13"/>
    <p:sldId id="259" r:id="rId14"/>
    <p:sldId id="335" r:id="rId15"/>
    <p:sldId id="336" r:id="rId16"/>
    <p:sldId id="266" r:id="rId17"/>
    <p:sldId id="264" r:id="rId18"/>
    <p:sldId id="354" r:id="rId19"/>
    <p:sldId id="303" r:id="rId20"/>
    <p:sldId id="337" r:id="rId21"/>
    <p:sldId id="265" r:id="rId22"/>
    <p:sldId id="338" r:id="rId23"/>
    <p:sldId id="340" r:id="rId24"/>
    <p:sldId id="347" r:id="rId25"/>
    <p:sldId id="341" r:id="rId26"/>
    <p:sldId id="342" r:id="rId27"/>
    <p:sldId id="343" r:id="rId28"/>
    <p:sldId id="257" r:id="rId29"/>
    <p:sldId id="297" r:id="rId30"/>
    <p:sldId id="260" r:id="rId31"/>
    <p:sldId id="287" r:id="rId32"/>
    <p:sldId id="319" r:id="rId33"/>
    <p:sldId id="320" r:id="rId34"/>
    <p:sldId id="321" r:id="rId35"/>
    <p:sldId id="322" r:id="rId36"/>
    <p:sldId id="323" r:id="rId37"/>
    <p:sldId id="324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49" r:id="rId46"/>
    <p:sldId id="313" r:id="rId47"/>
    <p:sldId id="314" r:id="rId48"/>
    <p:sldId id="315" r:id="rId49"/>
    <p:sldId id="316" r:id="rId50"/>
    <p:sldId id="317" r:id="rId51"/>
    <p:sldId id="318" r:id="rId52"/>
    <p:sldId id="326" r:id="rId53"/>
    <p:sldId id="348" r:id="rId54"/>
    <p:sldId id="327" r:id="rId55"/>
    <p:sldId id="328" r:id="rId56"/>
    <p:sldId id="344" r:id="rId57"/>
    <p:sldId id="34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 autoAdjust="0"/>
    <p:restoredTop sz="86574" autoAdjust="0"/>
  </p:normalViewPr>
  <p:slideViewPr>
    <p:cSldViewPr>
      <p:cViewPr varScale="1">
        <p:scale>
          <a:sx n="55" d="100"/>
          <a:sy n="55" d="100"/>
        </p:scale>
        <p:origin x="-461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5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plotArea>
      <c:layout/>
      <c:bar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Австрійська доба</c:v>
                </c:pt>
              </c:strCache>
            </c:strRef>
          </c:tx>
          <c:cat>
            <c:strRef>
              <c:f>Аркуш1!$A$2:$A$10</c:f>
              <c:strCache>
                <c:ptCount val="9"/>
                <c:pt idx="0">
                  <c:v>Українці</c:v>
                </c:pt>
                <c:pt idx="1">
                  <c:v>Румуни</c:v>
                </c:pt>
                <c:pt idx="2">
                  <c:v>Німці</c:v>
                </c:pt>
                <c:pt idx="3">
                  <c:v>Євреї</c:v>
                </c:pt>
                <c:pt idx="4">
                  <c:v>Поляки</c:v>
                </c:pt>
                <c:pt idx="5">
                  <c:v>Росіяни</c:v>
                </c:pt>
                <c:pt idx="6">
                  <c:v>Молдовани</c:v>
                </c:pt>
                <c:pt idx="7">
                  <c:v>Білоруси</c:v>
                </c:pt>
                <c:pt idx="8">
                  <c:v>Інші національності</c:v>
                </c:pt>
              </c:strCache>
            </c:strRef>
          </c:cat>
          <c:val>
            <c:numRef>
              <c:f>Аркуш1!$B$2:$B$10</c:f>
              <c:numCache>
                <c:formatCode>0%</c:formatCode>
                <c:ptCount val="9"/>
                <c:pt idx="0">
                  <c:v>0.1900000000000005</c:v>
                </c:pt>
                <c:pt idx="1">
                  <c:v>0.15000000000000024</c:v>
                </c:pt>
                <c:pt idx="2">
                  <c:v>0.17</c:v>
                </c:pt>
                <c:pt idx="3">
                  <c:v>0.3300000000000014</c:v>
                </c:pt>
                <c:pt idx="4">
                  <c:v>0.15000000000000024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2001рік</c:v>
                </c:pt>
              </c:strCache>
            </c:strRef>
          </c:tx>
          <c:cat>
            <c:strRef>
              <c:f>Аркуш1!$A$2:$A$10</c:f>
              <c:strCache>
                <c:ptCount val="9"/>
                <c:pt idx="0">
                  <c:v>Українці</c:v>
                </c:pt>
                <c:pt idx="1">
                  <c:v>Румуни</c:v>
                </c:pt>
                <c:pt idx="2">
                  <c:v>Німці</c:v>
                </c:pt>
                <c:pt idx="3">
                  <c:v>Євреї</c:v>
                </c:pt>
                <c:pt idx="4">
                  <c:v>Поляки</c:v>
                </c:pt>
                <c:pt idx="5">
                  <c:v>Росіяни</c:v>
                </c:pt>
                <c:pt idx="6">
                  <c:v>Молдовани</c:v>
                </c:pt>
                <c:pt idx="7">
                  <c:v>Білоруси</c:v>
                </c:pt>
                <c:pt idx="8">
                  <c:v>Інші національності</c:v>
                </c:pt>
              </c:strCache>
            </c:strRef>
          </c:cat>
          <c:val>
            <c:numRef>
              <c:f>Аркуш1!$C$2:$C$10</c:f>
              <c:numCache>
                <c:formatCode>0.00%</c:formatCode>
                <c:ptCount val="9"/>
                <c:pt idx="0" formatCode="0%">
                  <c:v>0.75000000000000222</c:v>
                </c:pt>
                <c:pt idx="1">
                  <c:v>0.125</c:v>
                </c:pt>
                <c:pt idx="2">
                  <c:v>7.3000000000000134E-2</c:v>
                </c:pt>
                <c:pt idx="3">
                  <c:v>2.0000000000000052E-3</c:v>
                </c:pt>
                <c:pt idx="4">
                  <c:v>4.0000000000000114E-3</c:v>
                </c:pt>
                <c:pt idx="5">
                  <c:v>4.1000000000000002E-2</c:v>
                </c:pt>
                <c:pt idx="6">
                  <c:v>7.3000000000000134E-2</c:v>
                </c:pt>
                <c:pt idx="7">
                  <c:v>2.0000000000000052E-3</c:v>
                </c:pt>
                <c:pt idx="8">
                  <c:v>4.0000000000000114E-3</c:v>
                </c:pt>
              </c:numCache>
            </c:numRef>
          </c:val>
        </c:ser>
        <c:axId val="57083392"/>
        <c:axId val="57084928"/>
      </c:barChart>
      <c:catAx>
        <c:axId val="57083392"/>
        <c:scaling>
          <c:orientation val="minMax"/>
        </c:scaling>
        <c:axPos val="b"/>
        <c:tickLblPos val="nextTo"/>
        <c:crossAx val="57084928"/>
        <c:crosses val="autoZero"/>
        <c:auto val="1"/>
        <c:lblAlgn val="ctr"/>
        <c:lblOffset val="100"/>
      </c:catAx>
      <c:valAx>
        <c:axId val="57084928"/>
        <c:scaling>
          <c:orientation val="minMax"/>
        </c:scaling>
        <c:axPos val="l"/>
        <c:majorGridlines/>
        <c:numFmt formatCode="0%" sourceLinked="1"/>
        <c:tickLblPos val="nextTo"/>
        <c:crossAx val="57083392"/>
        <c:crosses val="autoZero"/>
        <c:crossBetween val="between"/>
      </c:valAx>
    </c:plotArea>
    <c:legend>
      <c:legendPos val="b"/>
    </c:legend>
    <c:plotVisOnly val="1"/>
    <c:dispBlanksAs val="gap"/>
  </c:chart>
  <c:txPr>
    <a:bodyPr/>
    <a:lstStyle/>
    <a:p>
      <a:pPr>
        <a:defRPr sz="1800" b="1">
          <a:solidFill>
            <a:schemeClr val="tx1"/>
          </a:solidFill>
        </a:defRPr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1B2B4-10F7-43DF-81BC-7E2A280347E5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3A897-8C24-4F43-A90C-4CB396E288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81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3305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073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71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51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194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3A897-8C24-4F43-A90C-4CB396E28824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B7297B-39E7-45D3-A733-46F1C7376C53}" type="datetimeFigureOut">
              <a:rPr lang="ru-RU" smtClean="0"/>
              <a:pPr/>
              <a:t>31.10.2012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6B3AB0-C8A4-4635-BFD0-365387CC7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ima\Desktop\&#1050;&#1088;&#1072;&#1081;,%20&#1076;&#1077;%20&#1074;&#1072;&#1088;&#1090;&#1086;%20&#1078;&#1080;&#1090;&#1080;\AudioJoiner121003191112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gif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ima\Desktop\&#1084;&#1091;&#1079;&#1080;&#1095;&#1085;&#1080;&#1081;%20&#1089;&#1091;&#1087;&#1088;&#1086;&#1074;&#1110;&#1076;\AudioJoiner121003191112.mp3" TargetMode="Externa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gif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Край, де варто </a:t>
            </a:r>
            <a:r>
              <a:rPr lang="uk-UA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</a:t>
            </a:r>
            <a:r>
              <a:rPr lang="uk-UA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ити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92359">
            <a:off x="545894" y="1760653"/>
            <a:ext cx="3505663" cy="2032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dima\Desktop\Буковина\270px-Bukov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6217">
            <a:off x="4823765" y="1539215"/>
            <a:ext cx="3092992" cy="21052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dima\Desktop\Буковина\7cf3e3745ec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4640">
            <a:off x="5498894" y="4248594"/>
            <a:ext cx="3079863" cy="23098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dima\Desktop\Буковина\9165176_ba95f74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7342">
            <a:off x="720345" y="4046842"/>
            <a:ext cx="3821657" cy="2536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AudioJoiner1210031911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736184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decel="100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decel="100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FadeRight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4000" dirty="0" smtClean="0">
                <a:ln/>
                <a:solidFill>
                  <a:schemeClr val="accent3"/>
                </a:solidFill>
                <a:effectLst/>
              </a:rPr>
              <a:t>Буковина у складі різних держав</a:t>
            </a:r>
            <a:endParaRPr lang="uk-UA" sz="400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63793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Х-ХІ ст.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Буковина перебувала у складі Київської Русі;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3413740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ХІІ-ХІ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ст.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Буковина у складі Галицького князівства;</a:t>
            </a:r>
          </a:p>
          <a:p>
            <a:endParaRPr lang="uk-UA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088693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ХІ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ст.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</a:t>
            </a:r>
            <a:r>
              <a:rPr lang="uk-UA" sz="2400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Шипинська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Земля;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4838641"/>
            <a:ext cx="6768752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40-50-ті роки ХІ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ст.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від владою Угорщини;</a:t>
            </a:r>
          </a:p>
          <a:p>
            <a:endParaRPr lang="uk-UA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51723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60-ті роки ХІ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ст.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під владою Молдови;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198884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І-ІІІ ст.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перебувала у складі Римської провінції Дакії; </a:t>
            </a:r>
            <a:endParaRPr lang="uk-UA" sz="2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618854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1514 р.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у складі Османської імперії;</a:t>
            </a:r>
            <a:endParaRPr lang="uk-UA" sz="2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4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ascadeUp">
              <a:avLst/>
            </a:prstTxWarp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4400" dirty="0" smtClean="0">
                <a:ln/>
                <a:solidFill>
                  <a:schemeClr val="accent3"/>
                </a:solidFill>
                <a:effectLst/>
              </a:rPr>
              <a:t>Буковина у складі різних держав</a:t>
            </a:r>
            <a:endParaRPr lang="uk-UA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212976"/>
            <a:ext cx="838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uk-UA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24 серпня 1991 р. – проголошення Незалежності України;</a:t>
            </a:r>
            <a:endParaRPr lang="uk-UA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55679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1774-1918 рр.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під владою Австрійської імперії;</a:t>
            </a:r>
          </a:p>
          <a:p>
            <a:endParaRPr lang="uk-UA" sz="2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4581128"/>
            <a:ext cx="724315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Жовтень 1918 р.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у складі ЗУНР;</a:t>
            </a:r>
          </a:p>
          <a:p>
            <a:endParaRPr lang="uk-UA" sz="2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229200"/>
            <a:ext cx="796747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Листопад 1918-1940 рр.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під владою Румунії;</a:t>
            </a:r>
          </a:p>
          <a:p>
            <a:endParaRPr lang="uk-UA" sz="2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87727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28 червня 1940 р.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у складі УРСР;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2276872"/>
            <a:ext cx="73405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1862 р. </a:t>
            </a:r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Буковина здобуває автономію;</a:t>
            </a:r>
            <a:endParaRPr lang="uk-UA" sz="2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1"/>
      <p:bldP spid="3" grpId="0"/>
      <p:bldP spid="4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prstTxWarp prst="textCanUp">
              <a:avLst>
                <a:gd name="adj" fmla="val 73428"/>
              </a:avLst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Походження назви міста Чернівців</a:t>
            </a:r>
            <a:endParaRPr lang="uk-UA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098" name="Picture 2" descr="H:\Буковина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933056"/>
            <a:ext cx="4654661" cy="269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H:\Буковина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464496" cy="2443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:\Буковина\romanov_sheep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3698485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Выноска со стрелкой вниз 5"/>
          <p:cNvSpPr/>
          <p:nvPr/>
        </p:nvSpPr>
        <p:spPr>
          <a:xfrm>
            <a:off x="5796136" y="1484784"/>
            <a:ext cx="2952328" cy="2376264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Фортеця ЧЕРН</a:t>
            </a:r>
            <a:endParaRPr lang="uk-UA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5004048" y="1988840"/>
            <a:ext cx="792088" cy="792088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pPr>
              <a:buNone/>
            </a:pPr>
            <a:r>
              <a:rPr lang="uk-UA" sz="7200" dirty="0" smtClean="0">
                <a:latin typeface="Arial Black" pitchFamily="34" charset="0"/>
              </a:rPr>
              <a:t>  </a:t>
            </a:r>
            <a:r>
              <a:rPr lang="en-US" sz="7200" dirty="0" smtClean="0">
                <a:latin typeface="Arial Black" pitchFamily="34" charset="0"/>
              </a:rPr>
              <a:t> </a:t>
            </a:r>
            <a:endParaRPr lang="ru-RU" sz="7200" dirty="0">
              <a:latin typeface="Arial Black" pitchFamily="34" charset="0"/>
            </a:endParaRPr>
          </a:p>
        </p:txBody>
      </p:sp>
      <p:pic>
        <p:nvPicPr>
          <p:cNvPr id="1026" name="Picture 2" descr="D:\документы\мои документы(копия)\Мои рисунки\Чернівці\Чернівці 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067568" cy="6065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anDown">
              <a:avLst/>
            </a:prstTxWarp>
          </a:bodyPr>
          <a:lstStyle/>
          <a:p>
            <a:r>
              <a:rPr lang="uk-UA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Перша Писемна Згадка</a:t>
            </a:r>
            <a:endParaRPr lang="uk-UA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170" name="Picture 2" descr="C:\Users\dima\Desktop\Буковина\539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5425" y="1484784"/>
            <a:ext cx="311857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dima\Desktop\Буковина\1016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5" y="1556792"/>
            <a:ext cx="3086599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dima\Desktop\Буковина\1204_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331236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s.livejournal.com/vitaliy7/pic/0052hy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694470" cy="459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280920" cy="12241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Місце вирішення усіх політичних питань – міська Чернівецька Ратуша</a:t>
            </a:r>
            <a:endParaRPr lang="uk-U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itchFamily="34" charset="0"/>
              </a:rPr>
              <a:t>Бургомістри Чернівців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5733256"/>
            <a:ext cx="8686800" cy="648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smtClean="0"/>
              <a:t>Якоб </a:t>
            </a:r>
            <a:r>
              <a:rPr lang="ru-RU" sz="1800" b="1" dirty="0" err="1" smtClean="0"/>
              <a:t>рицар</a:t>
            </a:r>
            <a:r>
              <a:rPr lang="ru-RU" sz="1800" b="1" dirty="0" smtClean="0"/>
              <a:t> фон </a:t>
            </a:r>
            <a:r>
              <a:rPr lang="uk-UA" sz="1800" b="1" dirty="0" smtClean="0"/>
              <a:t>Петрович       Антон </a:t>
            </a:r>
            <a:r>
              <a:rPr lang="uk-UA" sz="1800" b="1" dirty="0"/>
              <a:t>Кохановський </a:t>
            </a:r>
            <a:r>
              <a:rPr lang="uk-UA" sz="1800" b="1" dirty="0" smtClean="0"/>
              <a:t>                Отто </a:t>
            </a:r>
            <a:r>
              <a:rPr lang="uk-UA" sz="1800" b="1" dirty="0" err="1"/>
              <a:t>Амброз</a:t>
            </a:r>
            <a:r>
              <a:rPr lang="uk-UA" sz="1800" b="1" dirty="0"/>
              <a:t> фон </a:t>
            </a:r>
            <a:r>
              <a:rPr lang="uk-UA" sz="1800" b="1" dirty="0" smtClean="0"/>
              <a:t>                     </a:t>
            </a:r>
          </a:p>
          <a:p>
            <a:pPr>
              <a:buNone/>
            </a:pPr>
            <a:r>
              <a:rPr lang="uk-UA" sz="1800" b="1" dirty="0"/>
              <a:t> </a:t>
            </a:r>
            <a:r>
              <a:rPr lang="uk-UA" sz="1800" b="1" dirty="0" smtClean="0"/>
              <a:t>                                                                                                                    </a:t>
            </a:r>
            <a:r>
              <a:rPr lang="uk-UA" sz="1800" b="1" dirty="0" err="1" smtClean="0"/>
              <a:t>Рехтенберг</a:t>
            </a:r>
            <a:r>
              <a:rPr lang="en-US" sz="1800" b="1" dirty="0" smtClean="0"/>
              <a:t> </a:t>
            </a:r>
            <a:r>
              <a:rPr lang="uk-UA" sz="1800" b="1" dirty="0" smtClean="0"/>
              <a:t>                    </a:t>
            </a:r>
            <a:endParaRPr lang="uk-UA" sz="1800" b="1" dirty="0"/>
          </a:p>
        </p:txBody>
      </p:sp>
      <p:pic>
        <p:nvPicPr>
          <p:cNvPr id="4" name="Picture 2" descr="http://pics.livejournal.com/vitaliy7/pic/00519b0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1470"/>
            <a:ext cx="2520280" cy="365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http://cv.goldenpages.ua/files/content/Anton-kohanovkuj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628800"/>
            <a:ext cx="2857500" cy="3676651"/>
          </a:xfrm>
          <a:prstGeom prst="rect">
            <a:avLst/>
          </a:prstGeom>
          <a:noFill/>
        </p:spPr>
      </p:pic>
      <p:pic>
        <p:nvPicPr>
          <p:cNvPr id="7" name="Picture 6" descr="http://cv.goldenpages.ua/files/content/Otto-Ambro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628049"/>
            <a:ext cx="2857500" cy="36766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.livejournal.com/vitaliy7/pic/00515s9p/s320x24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8526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pics.livejournal.com/vitaliy7/pic/0052hy5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400" y="0"/>
            <a:ext cx="404860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23605" y="2996952"/>
            <a:ext cx="47203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Центральна площа у часи  Румунії</a:t>
            </a:r>
          </a:p>
          <a:p>
            <a:endParaRPr lang="ru-RU" dirty="0"/>
          </a:p>
        </p:txBody>
      </p:sp>
      <p:pic>
        <p:nvPicPr>
          <p:cNvPr id="5122" name="Picture 2" descr="H:\Буковина\206509_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67972"/>
            <a:ext cx="3786953" cy="329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H:\Буковина\Чернівці%3A Вокза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2857" y="3717032"/>
            <a:ext cx="5121143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306896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Площа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Ринок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1860 року. </a:t>
            </a:r>
          </a:p>
          <a:p>
            <a:pPr algn="ctr"/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prstTxWarp prst="textCurveDown">
              <a:avLst/>
            </a:prstTxWarp>
            <a:normAutofit fontScale="90000"/>
          </a:bodyPr>
          <a:lstStyle/>
          <a:p>
            <a:r>
              <a:rPr lang="uk-UA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Перший електричний транспорт у Чернівцях</a:t>
            </a:r>
            <a:endParaRPr lang="uk-UA" b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 descr="H:\Буковина\Чернівці_трамвай_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05064"/>
            <a:ext cx="454647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H:\Буковина\Чернівці_трамвай_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760"/>
            <a:ext cx="4294956" cy="293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:\Буковина\Чернівці_трамвай_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18158"/>
            <a:ext cx="4499992" cy="2758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 со стрелкой вверх 5"/>
          <p:cNvSpPr/>
          <p:nvPr/>
        </p:nvSpPr>
        <p:spPr>
          <a:xfrm>
            <a:off x="179512" y="3933056"/>
            <a:ext cx="2088232" cy="14401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163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Трамвайна зупинка</a:t>
            </a:r>
            <a:endParaRPr lang="uk-UA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6948264" y="4077072"/>
            <a:ext cx="2195736" cy="2448272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/>
                <a:solidFill>
                  <a:schemeClr val="accent3"/>
                </a:solidFill>
              </a:rPr>
              <a:t>Перший трамвай у Чернівцях</a:t>
            </a:r>
            <a:endParaRPr lang="uk-UA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0" y="5445224"/>
            <a:ext cx="2483768" cy="122413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55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Трамвайне депо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prstTxWarp prst="textTriangleInverted">
              <a:avLst/>
            </a:prstTxWarp>
          </a:bodyPr>
          <a:lstStyle/>
          <a:p>
            <a:r>
              <a:rPr lang="uk-UA" dirty="0" smtClean="0"/>
              <a:t>Чернівецька область</a:t>
            </a:r>
            <a:endParaRPr lang="ru-RU" dirty="0"/>
          </a:p>
        </p:txBody>
      </p:sp>
      <p:pic>
        <p:nvPicPr>
          <p:cNvPr id="2050" name="Picture 2" descr="H:\Буковина\bukov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99998"/>
            <a:ext cx="9144000" cy="500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11841096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Край, де варто жити</a:t>
            </a:r>
            <a:endParaRPr lang="uk-UA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000_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700808"/>
            <a:ext cx="3621061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dima\Desktop\Буковина\79306915_2260c4ca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3852">
            <a:off x="4192831" y="1725095"/>
            <a:ext cx="4041654" cy="2286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dima\Desktop\Буковина\A_deciduous_beech_forest_in_Sloven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4537">
            <a:off x="4933474" y="3792454"/>
            <a:ext cx="3689417" cy="27566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dima\Desktop\Буковина\ab87eddcdec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345638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decel="100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eflate">
              <a:avLst>
                <a:gd name="adj" fmla="val 26637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>Сучасні Чернівці</a:t>
            </a:r>
            <a:endParaRPr lang="uk-UA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218" name="Picture 2" descr="C:\Users\dima\Desktop\Буковина\art_3821_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933056"/>
            <a:ext cx="4141028" cy="277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dima\Desktop\Буковина\Новая папка\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728839" cy="267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dima\Desktop\Буковина\Новая папка\4734782_4ab7a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8"/>
            <a:ext cx="3960440" cy="249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C:\Users\dima\Desktop\Буковина\Новая папка\img_7198_full_se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2775"/>
            <a:ext cx="3816424" cy="254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Arial Black" pitchFamily="34" charset="0"/>
              </a:rPr>
              <a:t>Центральна площа сьогодні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Picture 2" descr="Untitl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340768"/>
            <a:ext cx="734481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TriangleInverted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Вулиці Чернівців</a:t>
            </a:r>
            <a:endParaRPr lang="uk-UA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42" name="Picture 2" descr="C:\Users\dima\Desktop\Буковина\Новая папка\img7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3016"/>
            <a:ext cx="4104663" cy="307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dima\Desktop\Буковина\Новая папка\800px-Площа_Філармонії_Чернівці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396178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dima\Desktop\Буковина\Новая папка\000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3960440" cy="263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C:\Users\dima\Desktop\Буковина\Новая папка\1680_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764" y="4149080"/>
            <a:ext cx="396420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17032"/>
            <a:ext cx="8892480" cy="1431032"/>
          </a:xfrm>
        </p:spPr>
        <p:txBody>
          <a:bodyPr>
            <a:prstTxWarp prst="textPlain">
              <a:avLst>
                <a:gd name="adj" fmla="val 49277"/>
              </a:avLst>
            </a:prstTxWarp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sz="72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Чудес Чернівців</a:t>
            </a:r>
            <a:endParaRPr lang="uk-UA" sz="72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-459432"/>
            <a:ext cx="3168352" cy="45089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28700" b="1" dirty="0" smtClean="0">
                <a:ln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7</a:t>
            </a:r>
            <a:endParaRPr lang="uk-UA" sz="28700" b="1" dirty="0">
              <a:ln>
                <a:prstDash val="solid"/>
              </a:ln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6" name="Picture 2" descr="H:\Буковина\Новая папка\d4926e5724817d6c48abe780290db152_600x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1656184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7" name="Picture 3" descr="H:\Буковина\Новая папка\3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41842">
            <a:off x="1078918" y="2180589"/>
            <a:ext cx="2112235" cy="1584176"/>
          </a:xfrm>
          <a:prstGeom prst="roundRect">
            <a:avLst>
              <a:gd name="adj" fmla="val 1625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8" name="Picture 4" descr="H:\Буковина\Новая папка\dom-korabl-glavnaya-chernovtsy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24744"/>
            <a:ext cx="1396207" cy="1819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H:\Буковина\Новая папка\IMG_3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2267744" cy="17009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0" name="Picture 6" descr="H:\Буковина\dbrjhbcnfys\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5284676"/>
            <a:ext cx="3563888" cy="1372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31" name="Picture 7" descr="H:\Буковина\Park-imeni-Tarasa-Shevchenko-v-Ivano-Frankovske-Park-imeni-Tarasa-Shevchenko-v-Ivano-Frankovsk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2060848"/>
            <a:ext cx="2047165" cy="1437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 descr="166357746_0116e011c7_o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9592" y="5301208"/>
            <a:ext cx="3347864" cy="1340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" y="1772816"/>
            <a:ext cx="9143997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282154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Чернівецький Національний Університет ім. Юрія </a:t>
            </a:r>
            <a:r>
              <a:rPr lang="uk-UA" sz="32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Федьковича</a:t>
            </a:r>
            <a:r>
              <a:rPr lang="uk-UA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endParaRPr lang="uk-UA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ma\Desktop\Буковина\Новая папка\IMG_3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9"/>
            <a:ext cx="4704045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291" name="Picture 3" descr="C:\Users\dima\Desktop\Буковина\Новая папка\dom-korabl-glavnaya-chernovtsy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0891">
            <a:off x="5076056" y="1628800"/>
            <a:ext cx="3898900" cy="50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Выноска со стрелкой вниз 4"/>
          <p:cNvSpPr/>
          <p:nvPr/>
        </p:nvSpPr>
        <p:spPr>
          <a:xfrm>
            <a:off x="5292080" y="188640"/>
            <a:ext cx="3600400" cy="1296144"/>
          </a:xfrm>
          <a:prstGeom prst="down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Дім - Корабель</a:t>
            </a:r>
            <a:endParaRPr lang="uk-UA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395536" y="4365104"/>
            <a:ext cx="4104456" cy="2304256"/>
          </a:xfrm>
          <a:prstGeom prst="up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Театр ім. Ольги Кобилянської</a:t>
            </a:r>
            <a:endParaRPr lang="uk-UA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dima\Desktop\Буковина\Новая папка\445246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600400" cy="5246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6" name="Picture 4" descr="C:\Users\dima\Desktop\Буковина\Новая папка\3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80928"/>
            <a:ext cx="4944549" cy="3708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Выноска со стрелкой вправо 5"/>
          <p:cNvSpPr/>
          <p:nvPr/>
        </p:nvSpPr>
        <p:spPr>
          <a:xfrm>
            <a:off x="179512" y="5589240"/>
            <a:ext cx="3672408" cy="10801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18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Дерев'яна Миколаївська Церква</a:t>
            </a:r>
            <a:endParaRPr lang="uk-UA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4211960" y="260648"/>
            <a:ext cx="4752528" cy="223224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92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Вірменська Церква</a:t>
            </a:r>
            <a:endParaRPr lang="uk-UA" sz="4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6357746_0116e011c7_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1276" y="3853161"/>
            <a:ext cx="5422724" cy="3004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Выноска со стрелкой влево 4"/>
          <p:cNvSpPr/>
          <p:nvPr/>
        </p:nvSpPr>
        <p:spPr>
          <a:xfrm>
            <a:off x="4932040" y="476672"/>
            <a:ext cx="4032448" cy="28803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43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Центральний Вхід  у парк культури ім. Т. Г. Шевченка.</a:t>
            </a:r>
            <a:endParaRPr lang="uk-UA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251520" y="4005064"/>
            <a:ext cx="3168352" cy="2664296"/>
          </a:xfrm>
          <a:prstGeom prst="rightArrowCallout">
            <a:avLst>
              <a:gd name="adj1" fmla="val 17266"/>
              <a:gd name="adj2" fmla="val 21616"/>
              <a:gd name="adj3" fmla="val 17266"/>
              <a:gd name="adj4" fmla="val 7870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Костел Серце Ісуса</a:t>
            </a:r>
            <a:endParaRPr lang="uk-UA" sz="4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074" name="Picture 2" descr="H:\Буковина\1301924852_dsc00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533" y="188640"/>
            <a:ext cx="4416491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08111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uk-UA" sz="4000" dirty="0" smtClean="0">
                <a:solidFill>
                  <a:schemeClr val="tx1"/>
                </a:solidFill>
                <a:latin typeface="Arial Black" pitchFamily="34" charset="0"/>
              </a:rPr>
              <a:t>Чернівці </a:t>
            </a:r>
            <a:r>
              <a:rPr lang="uk-UA" sz="4000" dirty="0" err="1" smtClean="0">
                <a:solidFill>
                  <a:schemeClr val="tx1"/>
                </a:solidFill>
                <a:latin typeface="Arial Black" pitchFamily="34" charset="0"/>
              </a:rPr>
              <a:t>мультикультурні</a:t>
            </a:r>
            <a:endParaRPr lang="uk-UA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8194" name="Picture 2" descr="C:\Users\dima\Desktop\Проект\Chernivtsi-multykultur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8557540" cy="3091258"/>
          </a:xfrm>
          <a:prstGeom prst="rect">
            <a:avLst/>
          </a:prstGeom>
          <a:noFill/>
        </p:spPr>
      </p:pic>
      <p:pic>
        <p:nvPicPr>
          <p:cNvPr id="8195" name="Picture 3" descr="C:\Users\dima\Desktop\Проект\v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8925"/>
            <a:ext cx="3600400" cy="2335644"/>
          </a:xfrm>
          <a:prstGeom prst="rect">
            <a:avLst/>
          </a:prstGeom>
          <a:noFill/>
        </p:spPr>
      </p:pic>
      <p:pic>
        <p:nvPicPr>
          <p:cNvPr id="8196" name="Picture 4" descr="C:\Users\dima\Desktop\Буковина\bn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340768"/>
            <a:ext cx="2160239" cy="2047899"/>
          </a:xfrm>
          <a:prstGeom prst="rect">
            <a:avLst/>
          </a:prstGeom>
          <a:noFill/>
        </p:spPr>
      </p:pic>
      <p:pic>
        <p:nvPicPr>
          <p:cNvPr id="8197" name="Picture 5" descr="C:\Users\dima\Desktop\Буковина\5e664ed2042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196752"/>
            <a:ext cx="2418329" cy="24058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5" y="620688"/>
            <a:ext cx="801215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9351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TriangleInverted">
              <a:avLst/>
            </a:prstTxWarp>
          </a:bodyPr>
          <a:lstStyle/>
          <a:p>
            <a:r>
              <a:rPr lang="uk-UA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Столиця Буковини - Чернівці</a:t>
            </a:r>
            <a:endParaRPr lang="uk-UA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dima\Desktop\Буковина\49bfcc2f9b6ebad2b151033fe12d44d7_600x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176463" cy="261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dima\Desktop\Буковина\275px-Перший_міський_трамвай_Чернівці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7"/>
            <a:ext cx="4248472" cy="247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dima\Desktop\Буковина\x_1cf7bf14-gtii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4278351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dima\Desktop\Буковина\x_baa4a5e2-21ab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10644"/>
            <a:ext cx="4238576" cy="277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latin typeface="Arial Black" pitchFamily="34" charset="0"/>
              </a:rPr>
              <a:t>Історичні національні громади Чернівців:</a:t>
            </a:r>
            <a:endParaRPr lang="uk-UA" sz="3600" dirty="0">
              <a:latin typeface="Arial Black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sz="3000" b="1" dirty="0" smtClean="0"/>
              <a:t>Вірменська (</a:t>
            </a:r>
            <a:r>
              <a:rPr lang="uk-UA" sz="3000" b="1" dirty="0" err="1" smtClean="0"/>
              <a:t>вірмено-католики</a:t>
            </a:r>
            <a:r>
              <a:rPr lang="uk-UA" sz="3000" b="1" dirty="0" smtClean="0"/>
              <a:t>)</a:t>
            </a:r>
          </a:p>
          <a:p>
            <a:r>
              <a:rPr lang="uk-UA" sz="3000" b="1" dirty="0" smtClean="0"/>
              <a:t>Єврейська (іудеї)</a:t>
            </a:r>
          </a:p>
          <a:p>
            <a:r>
              <a:rPr lang="uk-UA" sz="3000" b="1" dirty="0" smtClean="0"/>
              <a:t>Німецька (лютерани та римо-католики)</a:t>
            </a:r>
          </a:p>
          <a:p>
            <a:r>
              <a:rPr lang="uk-UA" sz="3000" b="1" dirty="0" smtClean="0"/>
              <a:t>Польська (римо-католики)</a:t>
            </a:r>
          </a:p>
          <a:p>
            <a:r>
              <a:rPr lang="uk-UA" sz="3000" b="1" dirty="0" smtClean="0"/>
              <a:t>Румунська (православні та греко-католики)</a:t>
            </a:r>
          </a:p>
          <a:p>
            <a:r>
              <a:rPr lang="uk-UA" sz="3000" b="1" dirty="0" smtClean="0"/>
              <a:t>Українська (православні та греко-католики)</a:t>
            </a:r>
          </a:p>
          <a:p>
            <a:r>
              <a:rPr lang="uk-UA" sz="3000" b="1" dirty="0" smtClean="0"/>
              <a:t>Російська (старообрядці та православні</a:t>
            </a:r>
            <a:r>
              <a:rPr lang="uk-UA" dirty="0" smtClean="0"/>
              <a:t>)</a:t>
            </a:r>
          </a:p>
          <a:p>
            <a:endParaRPr lang="ru-RU" dirty="0" smtClean="0"/>
          </a:p>
          <a:p>
            <a:endParaRPr lang="uk-UA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Місце для вмісту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455410086"/>
              </p:ext>
            </p:extLst>
          </p:nvPr>
        </p:nvGraphicFramePr>
        <p:xfrm>
          <a:off x="3203848" y="404664"/>
          <a:ext cx="561662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Вертикальный свиток 3"/>
          <p:cNvSpPr/>
          <p:nvPr/>
        </p:nvSpPr>
        <p:spPr>
          <a:xfrm>
            <a:off x="0" y="0"/>
            <a:ext cx="3347864" cy="6858000"/>
          </a:xfrm>
          <a:prstGeom prst="verticalScroll">
            <a:avLst>
              <a:gd name="adj" fmla="val 89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Велике число</a:t>
            </a:r>
            <a:r>
              <a:rPr lang="en-US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національностей, які проживали у цій привабливій місцевості, допускало таке порівняння: ми були розмаїттям у єдності і чудово ладнали між собою. Жили і давали жити іншим …</a:t>
            </a:r>
          </a:p>
          <a:p>
            <a:pPr algn="r"/>
            <a:endParaRPr lang="uk-UA" b="1" i="1" dirty="0" smtClean="0">
              <a:solidFill>
                <a:schemeClr val="bg1"/>
              </a:solidFill>
            </a:endParaRPr>
          </a:p>
          <a:p>
            <a:pPr algn="r"/>
            <a:r>
              <a:rPr lang="uk-UA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Георг </a:t>
            </a:r>
            <a:r>
              <a:rPr lang="uk-UA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Дроздовський</a:t>
            </a:r>
            <a:endParaRPr lang="uk-UA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295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363272" cy="1143000"/>
          </a:xfrm>
        </p:spPr>
        <p:txBody>
          <a:bodyPr>
            <a:prstTxWarp prst="textWave2">
              <a:avLst>
                <a:gd name="adj1" fmla="val 20000"/>
                <a:gd name="adj2" fmla="val 0"/>
              </a:avLst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Єврейська Національна  Громада </a:t>
            </a:r>
            <a:endParaRPr lang="uk-UA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9e81373a2fd837e4ee3ad8e1a0b0e4077730f1d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340768"/>
            <a:ext cx="2534411" cy="1900808"/>
          </a:xfrm>
          <a:prstGeom prst="rect">
            <a:avLst/>
          </a:prstGeom>
        </p:spPr>
      </p:pic>
      <p:pic>
        <p:nvPicPr>
          <p:cNvPr id="4" name="Рисунок 3" descr="6d4469e552369decfda7f34351f2f4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340768"/>
            <a:ext cx="3810000" cy="2529840"/>
          </a:xfrm>
          <a:prstGeom prst="rect">
            <a:avLst/>
          </a:prstGeom>
        </p:spPr>
      </p:pic>
      <p:pic>
        <p:nvPicPr>
          <p:cNvPr id="5" name="Рисунок 4" descr="20101206123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356992"/>
            <a:ext cx="2664296" cy="3250729"/>
          </a:xfrm>
          <a:prstGeom prst="rect">
            <a:avLst/>
          </a:prstGeom>
        </p:spPr>
      </p:pic>
      <p:pic>
        <p:nvPicPr>
          <p:cNvPr id="6" name="Рисунок 5" descr="c211cfaefb837d58f8f6c6f879ee7c4a508789f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05064"/>
            <a:ext cx="3703440" cy="2708920"/>
          </a:xfrm>
          <a:prstGeom prst="rect">
            <a:avLst/>
          </a:prstGeom>
        </p:spPr>
      </p:pic>
      <p:pic>
        <p:nvPicPr>
          <p:cNvPr id="8194" name="Picture 2" descr="C:\Users\dima\Desktop\Німеччина\Громади\Євреї\Єврейська лікарн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340768"/>
            <a:ext cx="2123728" cy="2836008"/>
          </a:xfrm>
          <a:prstGeom prst="rect">
            <a:avLst/>
          </a:prstGeom>
          <a:noFill/>
        </p:spPr>
      </p:pic>
      <p:pic>
        <p:nvPicPr>
          <p:cNvPr id="8195" name="Picture 3" descr="C:\Users\dima\Desktop\Німеччина\Громади\Євреї\Дім субот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93096"/>
            <a:ext cx="2411759" cy="24208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prstTxWarp prst="textInflateTop">
              <a:avLst>
                <a:gd name="adj" fmla="val 50000"/>
              </a:avLst>
            </a:prstTxWarp>
            <a:normAutofit/>
          </a:bodyPr>
          <a:lstStyle/>
          <a:p>
            <a:r>
              <a:rPr lang="uk-UA" sz="4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Зірка Давида</a:t>
            </a:r>
            <a:endParaRPr lang="uk-UA" sz="48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3635896" y="3789040"/>
            <a:ext cx="5292080" cy="2808312"/>
          </a:xfrm>
          <a:prstGeom prst="verticalScroll">
            <a:avLst>
              <a:gd name="adj" fmla="val 1011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uk-UA" sz="2200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Зірка Давида, або щит Давида – головний символ єврейського народу. За легендами зірка Давида вінчала жезл Мойсея  або ж таку форму мав щит Давида у його бою з Голіафом . </a:t>
            </a:r>
          </a:p>
          <a:p>
            <a:pPr algn="ctr"/>
            <a:endParaRPr lang="uk-UA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0722" name="Picture 2" descr="http://www.religioustattoos.net/Images/Star_of_David/star_of_david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672408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24" name="Picture 4" descr="http://wallpapers-mania.org.ua/downloadimage/2dbbb202dc651e0008b1b71045eb4cb3/12046/1/Star%20of%20Dav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39090"/>
            <a:ext cx="3384376" cy="2538282"/>
          </a:xfrm>
          <a:prstGeom prst="rect">
            <a:avLst/>
          </a:prstGeom>
          <a:noFill/>
        </p:spPr>
      </p:pic>
      <p:pic>
        <p:nvPicPr>
          <p:cNvPr id="30726" name="Picture 6" descr="http://www.mainexhibitgallery.com/images/Webb/W48StarDavid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196752"/>
            <a:ext cx="4176464" cy="2519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8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Релігійні заклади </a:t>
            </a:r>
            <a:endParaRPr lang="uk-UA" sz="48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218" name="Picture 2" descr="C:\Users\dima\Desktop\Німеччина\Громади\Євреї\Синагога по Кобилиц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4500"/>
            <a:ext cx="3312368" cy="294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 со стрелкой вверх 4"/>
          <p:cNvSpPr/>
          <p:nvPr/>
        </p:nvSpPr>
        <p:spPr>
          <a:xfrm>
            <a:off x="5652120" y="4581128"/>
            <a:ext cx="3491880" cy="2276872"/>
          </a:xfrm>
          <a:prstGeom prst="upArrowCallout">
            <a:avLst>
              <a:gd name="adj1" fmla="val 19820"/>
              <a:gd name="adj2" fmla="val 17229"/>
              <a:gd name="adj3" fmla="val 15934"/>
              <a:gd name="adj4" fmla="val 759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Синагога -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клойз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Беньяміна, 1923 рік. (вулиця Лук'яна Кобилиця, 53) 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IMG_3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Выноска со стрелкой вниз 6"/>
          <p:cNvSpPr/>
          <p:nvPr/>
        </p:nvSpPr>
        <p:spPr>
          <a:xfrm>
            <a:off x="179512" y="1412776"/>
            <a:ext cx="4968552" cy="2016224"/>
          </a:xfrm>
          <a:prstGeom prst="downArrowCallout">
            <a:avLst>
              <a:gd name="adj1" fmla="val 18612"/>
              <a:gd name="adj2" fmla="val 21167"/>
              <a:gd name="adj3" fmla="val 17974"/>
              <a:gd name="adj4" fmla="val 7583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Колишня </a:t>
            </a:r>
            <a:r>
              <a:rPr lang="uk-UA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“Велика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Синагога”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(вулиця </a:t>
            </a:r>
            <a:r>
              <a:rPr lang="uk-UA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Анрі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Барбюса, 31)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SlantDown">
              <a:avLst/>
            </a:prstTxWarp>
          </a:bodyPr>
          <a:lstStyle/>
          <a:p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Архітектура</a:t>
            </a:r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 descr="C:\Users\dima\Desktop\Німеччина\Громади\Євреї\Єврейська школ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645024"/>
            <a:ext cx="4011359" cy="3039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 со стрелкой вниз 4"/>
          <p:cNvSpPr/>
          <p:nvPr/>
        </p:nvSpPr>
        <p:spPr>
          <a:xfrm rot="271389">
            <a:off x="4550846" y="1403409"/>
            <a:ext cx="4405187" cy="2311689"/>
          </a:xfrm>
          <a:prstGeom prst="downArrowCallout">
            <a:avLst>
              <a:gd name="adj1" fmla="val 21844"/>
              <a:gd name="adj2" fmla="val 25000"/>
              <a:gd name="adj3" fmla="val 13557"/>
              <a:gd name="adj4" fmla="val 79776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Чернівецька школа І-ІІІ ст. №41 з вивченням компоненту єврейської культури.</a:t>
            </a:r>
            <a:endParaRPr lang="uk-UA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43" name="Picture 3" descr="C:\Users\dima\Desktop\Німеччина\Громади\Українці\Філармоні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392488" cy="329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Выноска со стрелкой вверх 6"/>
          <p:cNvSpPr/>
          <p:nvPr/>
        </p:nvSpPr>
        <p:spPr>
          <a:xfrm>
            <a:off x="179512" y="4581128"/>
            <a:ext cx="4320480" cy="2088232"/>
          </a:xfrm>
          <a:prstGeom prst="upArrowCallout">
            <a:avLst>
              <a:gd name="adj1" fmla="val 21299"/>
              <a:gd name="adj2" fmla="val 19449"/>
              <a:gd name="adj3" fmla="val 14515"/>
              <a:gd name="adj4" fmla="val 7176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Обласна Чернівецька Філармонія (колишнє </a:t>
            </a:r>
            <a:r>
              <a:rPr lang="uk-UA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“Музичне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uk-UA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Товариство”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 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anDown">
              <a:avLst/>
            </a:prstTxWarp>
            <a:normAutofit/>
          </a:bodyPr>
          <a:lstStyle/>
          <a:p>
            <a:r>
              <a:rPr lang="uk-UA" sz="48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Єврейські Бургомістри</a:t>
            </a:r>
            <a:endParaRPr lang="uk-UA" sz="48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 descr="C:\Users\dima\Desktop\Німеччина\Громади\Українці\Ратуш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6228184" cy="4536504"/>
          </a:xfrm>
          <a:prstGeom prst="rect">
            <a:avLst/>
          </a:prstGeom>
          <a:noFill/>
        </p:spPr>
      </p:pic>
      <p:pic>
        <p:nvPicPr>
          <p:cNvPr id="4" name="Рисунок 3" descr="Eduart-Raj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556792"/>
            <a:ext cx="2430016" cy="3312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157192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Едуард  </a:t>
            </a:r>
            <a:r>
              <a:rPr lang="uk-UA" sz="40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Райс</a:t>
            </a:r>
            <a:endParaRPr lang="uk-UA" sz="4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609329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Чернівецька Ратуша</a:t>
            </a:r>
            <a:endParaRPr lang="uk-UA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FadeLeft">
              <a:avLst/>
            </a:prstTxWarp>
          </a:bodyPr>
          <a:lstStyle/>
          <a:p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Архітектура</a:t>
            </a:r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0" name="Picture 2" descr="C:\Users\dima\Desktop\Німеччина\Громади\Євреї\Темп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84784"/>
            <a:ext cx="4646846" cy="2992884"/>
          </a:xfrm>
          <a:prstGeom prst="rect">
            <a:avLst/>
          </a:prstGeom>
          <a:noFill/>
        </p:spPr>
      </p:pic>
      <p:pic>
        <p:nvPicPr>
          <p:cNvPr id="12291" name="Picture 3" descr="C:\Users\dima\Desktop\Німеччина\Громади\Євреї\Єврейський народний ді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286125" cy="5002213"/>
          </a:xfrm>
          <a:prstGeom prst="rect">
            <a:avLst/>
          </a:prstGeom>
          <a:noFill/>
        </p:spPr>
      </p:pic>
      <p:sp>
        <p:nvSpPr>
          <p:cNvPr id="5" name="Стрелка вправо с вырезом 4"/>
          <p:cNvSpPr/>
          <p:nvPr/>
        </p:nvSpPr>
        <p:spPr>
          <a:xfrm flipH="1">
            <a:off x="3563888" y="5085184"/>
            <a:ext cx="3024336" cy="1368152"/>
          </a:xfrm>
          <a:prstGeom prst="notch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Єврейський Народний Дім </a:t>
            </a:r>
            <a:endParaRPr lang="uk-UA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6660232" y="4581128"/>
            <a:ext cx="2339752" cy="2016224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темпль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єврейська синагога 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72400" cy="1728192"/>
          </a:xfrm>
        </p:spPr>
        <p:txBody>
          <a:bodyPr>
            <a:prstTxWarp prst="textChevronInverted">
              <a:avLst>
                <a:gd name="adj" fmla="val 66952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Німецька національна громада</a:t>
            </a:r>
            <a:endParaRPr lang="uk-UA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22644">
            <a:off x="55181" y="4873919"/>
            <a:ext cx="4391351" cy="184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7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96432">
            <a:off x="4998289" y="1873093"/>
            <a:ext cx="3458195" cy="234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086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66249">
            <a:off x="329064" y="2038672"/>
            <a:ext cx="3956012" cy="241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 156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54716">
            <a:off x="5100859" y="4621792"/>
            <a:ext cx="3508462" cy="206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Joiner1210031911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uk-UA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Архітектура</a:t>
            </a:r>
            <a:r>
              <a:rPr lang="uk-UA" sz="4400" dirty="0" smtClean="0"/>
              <a:t> </a:t>
            </a:r>
            <a:endParaRPr lang="uk-UA" sz="4400" dirty="0"/>
          </a:p>
        </p:txBody>
      </p:sp>
      <p:pic>
        <p:nvPicPr>
          <p:cNvPr id="7" name="Рисунок 6" descr="rkcur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01622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3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9" y="1556792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Выноска со стрелками влево/вправо 8"/>
          <p:cNvSpPr/>
          <p:nvPr/>
        </p:nvSpPr>
        <p:spPr>
          <a:xfrm>
            <a:off x="2267744" y="2204864"/>
            <a:ext cx="2952328" cy="1584176"/>
          </a:xfrm>
          <a:prstGeom prst="leftRightArrowCallout">
            <a:avLst>
              <a:gd name="adj1" fmla="val 44496"/>
              <a:gd name="adj2" fmla="val 43487"/>
              <a:gd name="adj3" fmla="val 29729"/>
              <a:gd name="adj4" fmla="val 6382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Костел Святого Хреста</a:t>
            </a:r>
            <a:endParaRPr lang="uk-UA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" name="Рисунок 9" descr="253815_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89040"/>
            <a:ext cx="1944216" cy="289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66357746_0116e011c7_o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4048" y="4077072"/>
            <a:ext cx="3948366" cy="24956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Выноска со стрелками влево/вправо 11"/>
          <p:cNvSpPr/>
          <p:nvPr/>
        </p:nvSpPr>
        <p:spPr>
          <a:xfrm>
            <a:off x="2123728" y="4293096"/>
            <a:ext cx="2880320" cy="2088232"/>
          </a:xfrm>
          <a:prstGeom prst="leftRightArrowCallout">
            <a:avLst>
              <a:gd name="adj1" fmla="val 27309"/>
              <a:gd name="adj2" fmla="val 25000"/>
              <a:gd name="adj3" fmla="val 21962"/>
              <a:gd name="adj4" fmla="val 56281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Костел Серце Ісуса</a:t>
            </a:r>
            <a:endParaRPr lang="uk-UA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uk-UA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Старі Чернівці</a:t>
            </a:r>
            <a:endParaRPr lang="uk-UA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146" name="Picture 2" descr="C:\Users\dima\Desktop\Буковина\x_f8435569-4de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320480" cy="284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dima\Desktop\Буковина\x_fec85ff9-13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4176464" cy="257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dima\Desktop\Буковина\x_94f1fe09-pckv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85" y="4221088"/>
            <a:ext cx="4512415" cy="246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dima\Desktop\Буковина\487159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7" y="4221088"/>
            <a:ext cx="4526355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1287016"/>
          </a:xfrm>
        </p:spPr>
        <p:txBody>
          <a:bodyPr>
            <a:prstTxWarp prst="textTriangleInverted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>Навчальні Заклади</a:t>
            </a:r>
            <a:endParaRPr lang="uk-UA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C:\Users\dima\Desktop\Німеччина\Фото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5629" y="3155618"/>
            <a:ext cx="4588371" cy="370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Администратор\Desktop\Громади\Українці\Школа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862189" cy="300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 со стрелкой влево 4"/>
          <p:cNvSpPr/>
          <p:nvPr/>
        </p:nvSpPr>
        <p:spPr>
          <a:xfrm>
            <a:off x="4499992" y="1484784"/>
            <a:ext cx="3816424" cy="1656184"/>
          </a:xfrm>
          <a:prstGeom prst="leftArrowCallout">
            <a:avLst>
              <a:gd name="adj1" fmla="val 33943"/>
              <a:gd name="adj2" fmla="val 33048"/>
              <a:gd name="adj3" fmla="val 38414"/>
              <a:gd name="adj4" fmla="val 7941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Перша німецька школа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251520" y="4797152"/>
            <a:ext cx="4176464" cy="18002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15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Колишня перша німецька гімназія  </a:t>
            </a:r>
            <a:endParaRPr lang="uk-UA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TriangleInverted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>Навчальні Заклади</a:t>
            </a:r>
            <a:endParaRPr lang="uk-UA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Рисунок 2" descr="IMG_3197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89040"/>
            <a:ext cx="363589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dima\Desktop\Німеччина\Громади\Німці\Університетсь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30822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углом 4"/>
          <p:cNvSpPr/>
          <p:nvPr/>
        </p:nvSpPr>
        <p:spPr>
          <a:xfrm rot="10800000" flipH="1">
            <a:off x="1803045" y="4780497"/>
            <a:ext cx="2088232" cy="1512168"/>
          </a:xfrm>
          <a:prstGeom prst="ben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Круглая лента лицом вверх 5"/>
          <p:cNvSpPr/>
          <p:nvPr/>
        </p:nvSpPr>
        <p:spPr>
          <a:xfrm>
            <a:off x="4716016" y="1412776"/>
            <a:ext cx="4427984" cy="2304256"/>
          </a:xfrm>
          <a:prstGeom prst="ellipseRibbon2">
            <a:avLst>
              <a:gd name="adj1" fmla="val 25574"/>
              <a:gd name="adj2" fmla="val 100000"/>
              <a:gd name="adj3" fmla="val 11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Німецький Університет імені </a:t>
            </a:r>
            <a:r>
              <a:rPr lang="uk-UA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Франца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- Йозефа</a:t>
            </a:r>
            <a:endParaRPr lang="uk-UA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864096"/>
          </a:xfrm>
        </p:spPr>
        <p:txBody>
          <a:bodyPr>
            <a:prstTxWarp prst="textCanUp">
              <a:avLst/>
            </a:prstTxWarp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6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Книгодрукування</a:t>
            </a:r>
            <a:endParaRPr lang="uk-UA" sz="6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 descr="28582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3600" y="1340768"/>
            <a:ext cx="3600400" cy="278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рукарня Австрі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26" y="1340768"/>
            <a:ext cx="269947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Екгард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301488"/>
            <a:ext cx="4499992" cy="255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 со стрелкой вправо 6"/>
          <p:cNvSpPr/>
          <p:nvPr/>
        </p:nvSpPr>
        <p:spPr>
          <a:xfrm>
            <a:off x="2915816" y="1412776"/>
            <a:ext cx="2448272" cy="158417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7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“Австрія”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після розгрому російською армією</a:t>
            </a:r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Выноска со стрелкой влево 7"/>
          <p:cNvSpPr/>
          <p:nvPr/>
        </p:nvSpPr>
        <p:spPr>
          <a:xfrm>
            <a:off x="2627784" y="3068960"/>
            <a:ext cx="2880320" cy="122413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2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Книгодрукарня </a:t>
            </a:r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“Австрія”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179512" y="5229200"/>
            <a:ext cx="4248472" cy="1440160"/>
          </a:xfrm>
          <a:prstGeom prst="rightArrowCallout">
            <a:avLst>
              <a:gd name="adj1" fmla="val 21235"/>
              <a:gd name="adj2" fmla="val 28765"/>
              <a:gd name="adj3" fmla="val 29707"/>
              <a:gd name="adj4" fmla="val 8348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Перша книгодрукарня Петра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Екгардта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1512168"/>
          </a:xfrm>
        </p:spPr>
        <p:txBody>
          <a:bodyPr>
            <a:prstTxWarp prst="textCanDown">
              <a:avLst/>
            </a:prstTxWarp>
            <a:noAutofit/>
          </a:bodyPr>
          <a:lstStyle/>
          <a:p>
            <a:r>
              <a:rPr lang="uk-UA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Музичне й театральне мистецтво</a:t>
            </a:r>
            <a:endParaRPr lang="uk-UA" sz="4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 descr="img_2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383161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 со стрелкой влево 4"/>
          <p:cNvSpPr/>
          <p:nvPr/>
        </p:nvSpPr>
        <p:spPr>
          <a:xfrm>
            <a:off x="4211960" y="1916832"/>
            <a:ext cx="4680520" cy="172819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67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Обласна Чернівецька Філармонія (колишнє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“Музичне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Товариство”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 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611560" y="5013176"/>
            <a:ext cx="3672408" cy="151216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90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Старий театр в Чернівцях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dima\Desktop\Німеччина\Громади\Українці\Старий теа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694" y="3762908"/>
            <a:ext cx="4701786" cy="309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35280" cy="1143000"/>
          </a:xfrm>
        </p:spPr>
        <p:txBody>
          <a:bodyPr>
            <a:prstTxWarp prst="textCascadeUp">
              <a:avLst/>
            </a:prstTxWarp>
            <a:normAutofit fontScale="90000"/>
          </a:bodyPr>
          <a:lstStyle/>
          <a:p>
            <a:r>
              <a:rPr lang="uk-UA" sz="540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Німецькі Народні Доми</a:t>
            </a:r>
            <a:endParaRPr lang="uk-UA" sz="5400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3" name="Рисунок 2" descr="Фото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6696" y="1700808"/>
            <a:ext cx="311730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h-festsa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3960440" cy="250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НІмецький дім Рош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66274"/>
            <a:ext cx="3744416" cy="269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 со стрелкой влево 5"/>
          <p:cNvSpPr/>
          <p:nvPr/>
        </p:nvSpPr>
        <p:spPr>
          <a:xfrm>
            <a:off x="3779912" y="1628800"/>
            <a:ext cx="2232248" cy="1800200"/>
          </a:xfrm>
          <a:prstGeom prst="leftArrowCallout">
            <a:avLst>
              <a:gd name="adj1" fmla="val 16057"/>
              <a:gd name="adj2" fmla="val 18740"/>
              <a:gd name="adj3" fmla="val 16058"/>
              <a:gd name="adj4" fmla="val 8141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Головна Зала Німецького Дому</a:t>
            </a:r>
            <a:endParaRPr lang="uk-UA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3635896" y="5633864"/>
            <a:ext cx="5508104" cy="1224136"/>
          </a:xfrm>
          <a:prstGeom prst="leftArrowCallout">
            <a:avLst>
              <a:gd name="adj1" fmla="val 28407"/>
              <a:gd name="adj2" fmla="val 25000"/>
              <a:gd name="adj3" fmla="val 36072"/>
              <a:gd name="adj4" fmla="val 8513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Народний Німецький Дім на вулиці </a:t>
            </a:r>
            <a:r>
              <a:rPr lang="uk-UA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Заставнянській</a:t>
            </a:r>
            <a:endParaRPr lang="uk-UA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3779912" y="3933056"/>
            <a:ext cx="2232248" cy="1512168"/>
          </a:xfrm>
          <a:prstGeom prst="rightArrowCallout">
            <a:avLst>
              <a:gd name="adj1" fmla="val 19890"/>
              <a:gd name="adj2" fmla="val 18187"/>
              <a:gd name="adj3" fmla="val 17335"/>
              <a:gd name="adj4" fmla="val 8292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Народний Німецькій дім діє і до сьогодні</a:t>
            </a:r>
            <a:endParaRPr lang="uk-UA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de-DE" sz="48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„Du bist wie eine Blume“ </a:t>
            </a:r>
            <a:endParaRPr lang="uk-UA" sz="48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179512" y="1268760"/>
            <a:ext cx="4248472" cy="5400600"/>
          </a:xfrm>
          <a:prstGeom prst="verticalScroll">
            <a:avLst>
              <a:gd name="adj" fmla="val 810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Du bist wie eine Blume</a:t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 hold und </a:t>
            </a:r>
            <a:r>
              <a:rPr lang="de-DE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schoen</a:t>
            </a: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und rein;</a:t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ich schau dich an, und Wehmut</a:t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schleicht mir ins Herz hinein.</a:t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Mir ist, als ob ich die </a:t>
            </a:r>
            <a:r>
              <a:rPr lang="de-DE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Haende</a:t>
            </a: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aufs Haupt dir legen sollt,</a:t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betend, dass </a:t>
            </a:r>
            <a:r>
              <a:rPr lang="de-DE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Got</a:t>
            </a: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dich erhalte</a:t>
            </a:r>
            <a:b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 rein und </a:t>
            </a:r>
            <a:r>
              <a:rPr lang="de-DE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schoen</a:t>
            </a:r>
            <a:r>
              <a:rPr lang="de-DE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und hold.</a:t>
            </a:r>
            <a:endParaRPr lang="uk-UA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4499992" y="1340768"/>
            <a:ext cx="4644008" cy="5256584"/>
          </a:xfrm>
          <a:prstGeom prst="verticalScroll">
            <a:avLst>
              <a:gd name="adj" fmla="val 743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Ты будто бы цветок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мил и непорочен;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 трепета души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в силах превозмочь.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Хоть руки знают толк,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Их замысел неточен,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Был сам Господь не прочь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Твой образ завершить.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prstTxWarp prst="textInflateTop">
              <a:avLst>
                <a:gd name="adj" fmla="val 50000"/>
              </a:avLst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Українська національна громада </a:t>
            </a:r>
            <a:endParaRPr lang="uk-UA" sz="4000" cap="all" dirty="0">
              <a:ln/>
              <a:solidFill>
                <a:schemeClr val="accen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Рисунок 2" descr="3829807_1b275c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13510"/>
            <a:ext cx="3888432" cy="350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AUWA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56791"/>
            <a:ext cx="4032448" cy="3474607"/>
          </a:xfrm>
          <a:prstGeom prst="rect">
            <a:avLst/>
          </a:prstGeom>
        </p:spPr>
      </p:pic>
      <p:pic>
        <p:nvPicPr>
          <p:cNvPr id="5" name="Рисунок 4" descr="pres-centr2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040" y="5229200"/>
            <a:ext cx="8746440" cy="1418743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6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Релігійні заклади</a:t>
            </a:r>
            <a:endParaRPr lang="uk-UA" sz="6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098" name="Picture 2" descr="C:\Users\dima\Desktop\Німеччина\Громади\Українці\Успенська церк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00808"/>
            <a:ext cx="2772324" cy="4896544"/>
          </a:xfrm>
          <a:prstGeom prst="rect">
            <a:avLst/>
          </a:prstGeom>
          <a:noFill/>
        </p:spPr>
      </p:pic>
      <p:pic>
        <p:nvPicPr>
          <p:cNvPr id="5" name="Рисунок 4" descr="c424534258fd_jpg_450x600_q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4149080"/>
            <a:ext cx="3429000" cy="256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dima\Desktop\Німеччина\Громади\Українці\Гореч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2592288" cy="3455843"/>
          </a:xfrm>
          <a:prstGeom prst="rect">
            <a:avLst/>
          </a:prstGeom>
          <a:noFill/>
        </p:spPr>
      </p:pic>
      <p:sp>
        <p:nvSpPr>
          <p:cNvPr id="7" name="Выноска со стрелкой вверх 6"/>
          <p:cNvSpPr/>
          <p:nvPr/>
        </p:nvSpPr>
        <p:spPr>
          <a:xfrm>
            <a:off x="251520" y="4941168"/>
            <a:ext cx="2520280" cy="1916832"/>
          </a:xfrm>
          <a:prstGeom prst="upArrowCallout">
            <a:avLst>
              <a:gd name="adj1" fmla="val 18281"/>
              <a:gd name="adj2" fmla="val 20969"/>
              <a:gd name="adj3" fmla="val 17609"/>
              <a:gd name="adj4" fmla="val 7102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/>
                <a:solidFill>
                  <a:schemeClr val="accent3"/>
                </a:solidFill>
              </a:rPr>
              <a:t>Георгіївська монастирська Церква</a:t>
            </a:r>
            <a:endParaRPr lang="uk-UA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5868144" y="2708920"/>
            <a:ext cx="3096344" cy="1440160"/>
          </a:xfrm>
          <a:prstGeom prst="downArrowCallout">
            <a:avLst>
              <a:gd name="adj1" fmla="val 16057"/>
              <a:gd name="adj2" fmla="val 19634"/>
              <a:gd name="adj3" fmla="val 16952"/>
              <a:gd name="adj4" fmla="val 7660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/>
                <a:solidFill>
                  <a:schemeClr val="accent3"/>
                </a:solidFill>
              </a:rPr>
              <a:t>Дерев'яна Миколаївська церква </a:t>
            </a:r>
            <a:endParaRPr lang="uk-UA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Выноска со стрелкой влево 8"/>
          <p:cNvSpPr/>
          <p:nvPr/>
        </p:nvSpPr>
        <p:spPr>
          <a:xfrm>
            <a:off x="5855266" y="1553875"/>
            <a:ext cx="3024336" cy="1008112"/>
          </a:xfrm>
          <a:prstGeom prst="leftArrowCallout">
            <a:avLst>
              <a:gd name="adj1" fmla="val 30110"/>
              <a:gd name="adj2" fmla="val 36498"/>
              <a:gd name="adj3" fmla="val 31388"/>
              <a:gd name="adj4" fmla="val 8271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/>
                <a:solidFill>
                  <a:schemeClr val="accent3"/>
                </a:solidFill>
              </a:rPr>
              <a:t>Успенська Церква</a:t>
            </a:r>
            <a:endParaRPr lang="uk-UA" sz="32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Down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>Навчальні Заклади</a:t>
            </a:r>
            <a:endParaRPr lang="uk-UA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122" name="Picture 2" descr="C:\Users\dima\Desktop\Німеччина\Громади\Українці\Бур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21682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dima\Desktop\Німеччина\Громади\Українці\Українська гімназі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37342"/>
            <a:ext cx="4499992" cy="282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 со стрелкой влево 4"/>
          <p:cNvSpPr/>
          <p:nvPr/>
        </p:nvSpPr>
        <p:spPr>
          <a:xfrm>
            <a:off x="4499992" y="1628800"/>
            <a:ext cx="4392488" cy="208823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8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Бурса імені Осипа 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Федьковича</a:t>
            </a:r>
            <a:endParaRPr lang="uk-UA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251520" y="4437112"/>
            <a:ext cx="4248472" cy="220486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37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Перша українська середня школа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498178"/>
          </a:xfrm>
        </p:spPr>
        <p:txBody>
          <a:bodyPr>
            <a:prstTxWarp prst="textChevronInverted">
              <a:avLst/>
            </a:prstTxWarp>
            <a:noAutofit/>
          </a:bodyPr>
          <a:lstStyle/>
          <a:p>
            <a:r>
              <a:rPr lang="uk-UA" sz="4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Чернівецький Національний Університет</a:t>
            </a:r>
            <a:endParaRPr lang="uk-UA" sz="44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146" name="Picture 2" descr="C:\Users\dima\Desktop\Німеччина\Громади\Українці\Університ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576" y="1556792"/>
            <a:ext cx="3816424" cy="2533426"/>
          </a:xfrm>
          <a:prstGeom prst="rect">
            <a:avLst/>
          </a:prstGeom>
          <a:noFill/>
        </p:spPr>
      </p:pic>
      <p:pic>
        <p:nvPicPr>
          <p:cNvPr id="5" name="Рисунок 4" descr="universyt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47785"/>
            <a:ext cx="5580112" cy="2310215"/>
          </a:xfrm>
          <a:prstGeom prst="rect">
            <a:avLst/>
          </a:prstGeom>
        </p:spPr>
      </p:pic>
      <p:sp>
        <p:nvSpPr>
          <p:cNvPr id="6" name="Выноска со стрелкой вверх 5"/>
          <p:cNvSpPr/>
          <p:nvPr/>
        </p:nvSpPr>
        <p:spPr>
          <a:xfrm>
            <a:off x="6228184" y="4077072"/>
            <a:ext cx="2699792" cy="2520280"/>
          </a:xfrm>
          <a:prstGeom prst="upArrowCallout">
            <a:avLst>
              <a:gd name="adj1" fmla="val 17374"/>
              <a:gd name="adj2" fmla="val 19214"/>
              <a:gd name="adj3" fmla="val 15396"/>
              <a:gd name="adj4" fmla="val 7392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Філологічний Факультет (Українська мова та література)</a:t>
            </a:r>
            <a:endParaRPr lang="uk-UA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H:\Буковина\SmalStotski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2484276" cy="3312368"/>
          </a:xfrm>
          <a:prstGeom prst="rect">
            <a:avLst/>
          </a:prstGeom>
          <a:noFill/>
        </p:spPr>
      </p:pic>
      <p:sp>
        <p:nvSpPr>
          <p:cNvPr id="8" name="Круглая лента лицом вверх 7"/>
          <p:cNvSpPr/>
          <p:nvPr/>
        </p:nvSpPr>
        <p:spPr>
          <a:xfrm>
            <a:off x="2627784" y="1844824"/>
            <a:ext cx="2736304" cy="2376264"/>
          </a:xfrm>
          <a:prstGeom prst="ellipseRibbon2">
            <a:avLst>
              <a:gd name="adj1" fmla="val 23794"/>
              <a:gd name="adj2" fmla="val 100000"/>
              <a:gd name="adj3" fmla="val 1412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Степан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Смаль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Стоцький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11750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Центральна  площа</a:t>
            </a:r>
            <a:br>
              <a:rPr lang="uk-UA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</a:br>
            <a:r>
              <a:rPr lang="fr-FR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Ringplatz</a:t>
            </a:r>
            <a:r>
              <a:rPr lang="uk-UA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fr-FR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1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(</a:t>
            </a:r>
            <a:r>
              <a:rPr lang="ru-RU" sz="31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площа</a:t>
            </a:r>
            <a:r>
              <a:rPr lang="ru-RU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1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Ринок</a:t>
            </a:r>
            <a:r>
              <a:rPr lang="ru-RU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)</a:t>
            </a:r>
            <a:br>
              <a:rPr lang="ru-RU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fr-FR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Piata Uniri</a:t>
            </a:r>
            <a:r>
              <a:rPr lang="uk-UA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(</a:t>
            </a:r>
            <a:r>
              <a:rPr lang="ru-RU" sz="31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площа</a:t>
            </a:r>
            <a:r>
              <a:rPr lang="ru-RU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1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Возз’єднання</a:t>
            </a:r>
            <a:r>
              <a:rPr lang="ru-RU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)</a:t>
            </a:r>
            <a:br>
              <a:rPr lang="ru-RU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31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Червона</a:t>
            </a:r>
            <a:r>
              <a:rPr lang="ru-RU" sz="31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1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площа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>
              <a:latin typeface="Arial Black" pitchFamily="34" charset="0"/>
            </a:endParaRPr>
          </a:p>
        </p:txBody>
      </p:sp>
      <p:pic>
        <p:nvPicPr>
          <p:cNvPr id="5" name="Picture 2" descr="http://www.trip.cv.ua/pictures/galery/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32403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55776" y="332656"/>
            <a:ext cx="434875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6000" b="1" dirty="0" smtClean="0">
                <a:ln/>
                <a:solidFill>
                  <a:schemeClr val="accent3"/>
                </a:solidFill>
              </a:rPr>
              <a:t>Серце міста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prstTxWarp prst="textDeflateBottom">
              <a:avLst/>
            </a:prstTxWarp>
            <a:normAutofit/>
          </a:bodyPr>
          <a:lstStyle/>
          <a:p>
            <a:r>
              <a:rPr lang="uk-UA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Театральне мистецтво</a:t>
            </a:r>
            <a:endParaRPr lang="uk-UA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C:\Users\dima\Desktop\Німеччина\Громади\Українці\Старий теа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642032"/>
            <a:ext cx="5292080" cy="321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dima\Desktop\Німеччина\Громади\Українці\Теа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320480" cy="259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 со стрелкой вправо 4"/>
          <p:cNvSpPr/>
          <p:nvPr/>
        </p:nvSpPr>
        <p:spPr>
          <a:xfrm>
            <a:off x="251520" y="4221088"/>
            <a:ext cx="3456384" cy="21602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87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Старий дерев'яний Театр</a:t>
            </a:r>
            <a:endParaRPr lang="uk-U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4644008" y="1340768"/>
            <a:ext cx="4176464" cy="2160240"/>
          </a:xfrm>
          <a:prstGeom prst="leftArrowCallout">
            <a:avLst>
              <a:gd name="adj1" fmla="val 26192"/>
              <a:gd name="adj2" fmla="val 25000"/>
              <a:gd name="adj3" fmla="val 25000"/>
              <a:gd name="adj4" fmla="val 84305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Новий Театр (зараз: театр імені Ольги Кобилянської)</a:t>
            </a:r>
            <a:endParaRPr lang="uk-U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1143000"/>
          </a:xfrm>
        </p:spPr>
        <p:txBody>
          <a:bodyPr>
            <a:prstTxWarp prst="textDeflate">
              <a:avLst>
                <a:gd name="adj" fmla="val 27764"/>
              </a:avLst>
            </a:prstTxWarp>
            <a:normAutofit fontScale="90000"/>
          </a:bodyPr>
          <a:lstStyle/>
          <a:p>
            <a:r>
              <a:rPr lang="uk-UA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Видатні Чернівецькі Письменники</a:t>
            </a:r>
            <a:endParaRPr lang="uk-UA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 descr="200px-Івасюк_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268760"/>
            <a:ext cx="2240632" cy="2946431"/>
          </a:xfrm>
          <a:prstGeom prst="rect">
            <a:avLst/>
          </a:prstGeom>
        </p:spPr>
      </p:pic>
      <p:pic>
        <p:nvPicPr>
          <p:cNvPr id="4" name="Рисунок 3" descr="200px-Sydir_Vorobkevych_1881_Mukarovsk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340768"/>
            <a:ext cx="2232248" cy="2544762"/>
          </a:xfrm>
          <a:prstGeom prst="rect">
            <a:avLst/>
          </a:prstGeom>
        </p:spPr>
      </p:pic>
      <p:pic>
        <p:nvPicPr>
          <p:cNvPr id="5" name="Рисунок 4" descr="220px-P101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005064"/>
            <a:ext cx="2361952" cy="2852936"/>
          </a:xfrm>
          <a:prstGeom prst="rect">
            <a:avLst/>
          </a:prstGeom>
        </p:spPr>
      </p:pic>
      <p:pic>
        <p:nvPicPr>
          <p:cNvPr id="6" name="Рисунок 5" descr="943677557.jpg"/>
          <p:cNvPicPr>
            <a:picLocks noChangeAspect="1"/>
          </p:cNvPicPr>
          <p:nvPr/>
        </p:nvPicPr>
        <p:blipFill>
          <a:blip r:embed="rId5" cstate="print"/>
          <a:srcRect l="16359" r="15480" b="19155"/>
          <a:stretch>
            <a:fillRect/>
          </a:stretch>
        </p:blipFill>
        <p:spPr>
          <a:xfrm>
            <a:off x="179512" y="1340768"/>
            <a:ext cx="1800200" cy="3024336"/>
          </a:xfrm>
          <a:prstGeom prst="rect">
            <a:avLst/>
          </a:prstGeom>
        </p:spPr>
      </p:pic>
      <p:pic>
        <p:nvPicPr>
          <p:cNvPr id="7" name="Рисунок 6" descr="olga_kobulanska_biografia_ukrtvir.info_.jpg"/>
          <p:cNvPicPr>
            <a:picLocks noChangeAspect="1"/>
          </p:cNvPicPr>
          <p:nvPr/>
        </p:nvPicPr>
        <p:blipFill>
          <a:blip r:embed="rId6" cstate="print"/>
          <a:srcRect l="12587" r="11888"/>
          <a:stretch>
            <a:fillRect/>
          </a:stretch>
        </p:blipFill>
        <p:spPr>
          <a:xfrm>
            <a:off x="7236296" y="1268760"/>
            <a:ext cx="1728192" cy="3024336"/>
          </a:xfrm>
          <a:prstGeom prst="rect">
            <a:avLst/>
          </a:prstGeom>
        </p:spPr>
      </p:pic>
      <p:pic>
        <p:nvPicPr>
          <p:cNvPr id="8" name="Рисунок 7" descr="158px-48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4246571"/>
            <a:ext cx="2016224" cy="2611429"/>
          </a:xfrm>
          <a:prstGeom prst="rect">
            <a:avLst/>
          </a:prstGeom>
        </p:spPr>
      </p:pic>
      <p:pic>
        <p:nvPicPr>
          <p:cNvPr id="9" name="Рисунок 8" descr="d52b2d56-104c-4321-b60b-13127c85cd9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509120"/>
            <a:ext cx="1872207" cy="2348880"/>
          </a:xfrm>
          <a:prstGeom prst="rect">
            <a:avLst/>
          </a:prstGeom>
        </p:spPr>
      </p:pic>
      <p:pic>
        <p:nvPicPr>
          <p:cNvPr id="10" name="Рисунок 9" descr="131661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6256" y="4581128"/>
            <a:ext cx="2267744" cy="2060848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uk-UA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Видатні Буковинці</a:t>
            </a:r>
            <a:endParaRPr lang="uk-UA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395536" y="1052736"/>
            <a:ext cx="6264696" cy="2952328"/>
          </a:xfrm>
          <a:prstGeom prst="horizontalScroll">
            <a:avLst>
              <a:gd name="adj" fmla="val 1097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 січня 2008 року було проведено інтернет-голосування за Видатних Буковинців. Всього було запропоновано 32 кандидатури. 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200px-Volodymyr_Ivasyu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3877631"/>
            <a:ext cx="2808313" cy="2820137"/>
          </a:xfrm>
          <a:prstGeom prst="rect">
            <a:avLst/>
          </a:prstGeom>
        </p:spPr>
      </p:pic>
      <p:pic>
        <p:nvPicPr>
          <p:cNvPr id="6" name="Рисунок 5" descr="180px-Olha_Kobylyansk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1340768"/>
            <a:ext cx="2286000" cy="3810000"/>
          </a:xfrm>
          <a:prstGeom prst="rect">
            <a:avLst/>
          </a:prstGeom>
        </p:spPr>
      </p:pic>
      <p:sp>
        <p:nvSpPr>
          <p:cNvPr id="7" name="Выноска со стрелкой вверх 6"/>
          <p:cNvSpPr/>
          <p:nvPr/>
        </p:nvSpPr>
        <p:spPr>
          <a:xfrm>
            <a:off x="6732240" y="5301208"/>
            <a:ext cx="2411760" cy="1556792"/>
          </a:xfrm>
          <a:prstGeom prst="upArrowCallout">
            <a:avLst>
              <a:gd name="adj1" fmla="val 10109"/>
              <a:gd name="adj2" fmla="val 17555"/>
              <a:gd name="adj3" fmla="val 12591"/>
              <a:gd name="adj4" fmla="val 79868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Ольга Кобилянська, автор відомих творів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“Людина”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“Царівна”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Выноска со стрелкой влево 11"/>
          <p:cNvSpPr/>
          <p:nvPr/>
        </p:nvSpPr>
        <p:spPr>
          <a:xfrm>
            <a:off x="3131840" y="4293096"/>
            <a:ext cx="3240360" cy="2304256"/>
          </a:xfrm>
          <a:prstGeom prst="leftArrowCallout">
            <a:avLst>
              <a:gd name="adj1" fmla="val 23882"/>
              <a:gd name="adj2" fmla="val 25000"/>
              <a:gd name="adj3" fmla="val 25000"/>
              <a:gd name="adj4" fmla="val 70542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Один з основоположників української естрадної музики, поет і композитор народжений на Буковині. 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uk-UA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Видатні Буковинці</a:t>
            </a:r>
            <a:endParaRPr lang="uk-UA" dirty="0"/>
          </a:p>
        </p:txBody>
      </p:sp>
      <p:sp>
        <p:nvSpPr>
          <p:cNvPr id="3" name="Выноска со стрелкой влево 2"/>
          <p:cNvSpPr/>
          <p:nvPr/>
        </p:nvSpPr>
        <p:spPr>
          <a:xfrm>
            <a:off x="6588224" y="3789040"/>
            <a:ext cx="2232248" cy="2924944"/>
          </a:xfrm>
          <a:prstGeom prst="leftArrowCallout">
            <a:avLst>
              <a:gd name="adj1" fmla="val 15244"/>
              <a:gd name="adj2" fmla="val 18496"/>
              <a:gd name="adj3" fmla="val 10367"/>
              <a:gd name="adj4" fmla="val 7858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Прославив естрадну музику України та Буковини на світовому рівні.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z_fa4aef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5" y="3577818"/>
            <a:ext cx="2808313" cy="309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308130262_734__250xfloatleft_mikol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72816"/>
            <a:ext cx="3108005" cy="4536504"/>
          </a:xfrm>
          <a:prstGeom prst="rect">
            <a:avLst/>
          </a:prstGeom>
        </p:spPr>
      </p:pic>
      <p:sp>
        <p:nvSpPr>
          <p:cNvPr id="7" name="Выноска со стрелкой влево 6"/>
          <p:cNvSpPr/>
          <p:nvPr/>
        </p:nvSpPr>
        <p:spPr>
          <a:xfrm>
            <a:off x="3419872" y="1700808"/>
            <a:ext cx="4248472" cy="18002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332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Іван Миколайчук, кінозірка 60-70-х років. Залишив після себе 34 ролі в кіно, 9 сценаріїв та 2 режисерські роботи.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uk-UA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Видатні Буковинці</a:t>
            </a:r>
            <a:endParaRPr lang="uk-UA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3309632" cy="4608512"/>
          </a:xfrm>
          <a:prstGeom prst="rect">
            <a:avLst/>
          </a:prstGeom>
        </p:spPr>
      </p:pic>
      <p:sp>
        <p:nvSpPr>
          <p:cNvPr id="6" name="Выноска со стрелкой влево 5"/>
          <p:cNvSpPr/>
          <p:nvPr/>
        </p:nvSpPr>
        <p:spPr>
          <a:xfrm>
            <a:off x="3491880" y="4221088"/>
            <a:ext cx="3024336" cy="2376264"/>
          </a:xfrm>
          <a:prstGeom prst="leftArrowCallout">
            <a:avLst>
              <a:gd name="adj1" fmla="val 18186"/>
              <a:gd name="adj2" fmla="val 19890"/>
              <a:gd name="adj3" fmla="val 11373"/>
              <a:gd name="adj4" fmla="val 82161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Софія Ротару – народна артистка СРСР, Молдови та України.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943677557.jpg"/>
          <p:cNvPicPr>
            <a:picLocks noChangeAspect="1"/>
          </p:cNvPicPr>
          <p:nvPr/>
        </p:nvPicPr>
        <p:blipFill>
          <a:blip r:embed="rId3" cstate="print"/>
          <a:srcRect l="16359" r="15480" b="19155"/>
          <a:stretch>
            <a:fillRect/>
          </a:stretch>
        </p:blipFill>
        <p:spPr>
          <a:xfrm>
            <a:off x="6569038" y="1484784"/>
            <a:ext cx="2574962" cy="4896544"/>
          </a:xfrm>
          <a:prstGeom prst="rect">
            <a:avLst/>
          </a:prstGeom>
        </p:spPr>
      </p:pic>
      <p:sp>
        <p:nvSpPr>
          <p:cNvPr id="8" name="Выноска со стрелкой вправо 7"/>
          <p:cNvSpPr/>
          <p:nvPr/>
        </p:nvSpPr>
        <p:spPr>
          <a:xfrm>
            <a:off x="3635896" y="1412776"/>
            <a:ext cx="2880320" cy="2592288"/>
          </a:xfrm>
          <a:prstGeom prst="rightArrowCallout">
            <a:avLst>
              <a:gd name="adj1" fmla="val 20032"/>
              <a:gd name="adj2" fmla="val 19535"/>
              <a:gd name="adj3" fmla="val 22516"/>
              <a:gd name="adj4" fmla="val 7079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5. </a:t>
            </a:r>
            <a:r>
              <a:rPr lang="uk-UA" dirty="0" smtClean="0"/>
              <a:t>Осип Юрій </a:t>
            </a:r>
            <a:r>
              <a:rPr lang="uk-UA" dirty="0" err="1" smtClean="0"/>
              <a:t>Федькович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uk-UA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Видатні Буковинці</a:t>
            </a:r>
            <a:endParaRPr lang="uk-UA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 descr="sidi_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340768"/>
            <a:ext cx="1810981" cy="2520280"/>
          </a:xfrm>
          <a:prstGeom prst="rect">
            <a:avLst/>
          </a:prstGeom>
        </p:spPr>
      </p:pic>
      <p:pic>
        <p:nvPicPr>
          <p:cNvPr id="4" name="Рисунок 3" descr="200px-Sxtf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268760"/>
            <a:ext cx="1728192" cy="2600929"/>
          </a:xfrm>
          <a:prstGeom prst="rect">
            <a:avLst/>
          </a:prstGeom>
        </p:spPr>
      </p:pic>
      <p:pic>
        <p:nvPicPr>
          <p:cNvPr id="5" name="Рисунок 4" descr="hesh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412776"/>
            <a:ext cx="1979712" cy="2974517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4509120"/>
            <a:ext cx="1944216" cy="2246649"/>
          </a:xfrm>
          <a:prstGeom prst="rect">
            <a:avLst/>
          </a:prstGeom>
        </p:spPr>
      </p:pic>
      <p:pic>
        <p:nvPicPr>
          <p:cNvPr id="7" name="Рисунок 6" descr="pho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933056"/>
            <a:ext cx="2160240" cy="2704982"/>
          </a:xfrm>
          <a:prstGeom prst="rect">
            <a:avLst/>
          </a:prstGeom>
        </p:spPr>
      </p:pic>
      <p:pic>
        <p:nvPicPr>
          <p:cNvPr id="8" name="Рисунок 7" descr="Irina_Vil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4077072"/>
            <a:ext cx="1590597" cy="2497237"/>
          </a:xfrm>
          <a:prstGeom prst="rect">
            <a:avLst/>
          </a:prstGeom>
        </p:spPr>
      </p:pic>
      <p:pic>
        <p:nvPicPr>
          <p:cNvPr id="9" name="Рисунок 8" descr="ivo_bobul1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4077072"/>
            <a:ext cx="1872208" cy="2527480"/>
          </a:xfrm>
          <a:prstGeom prst="rect">
            <a:avLst/>
          </a:prstGeom>
        </p:spPr>
      </p:pic>
      <p:pic>
        <p:nvPicPr>
          <p:cNvPr id="10" name="Рисунок 9" descr="yacenyuk-yushhenko-dal-mnogo-povodov-chtoby-b.jpg"/>
          <p:cNvPicPr>
            <a:picLocks noChangeAspect="1"/>
          </p:cNvPicPr>
          <p:nvPr/>
        </p:nvPicPr>
        <p:blipFill>
          <a:blip r:embed="rId9" cstate="print"/>
          <a:srcRect l="26253" r="18493"/>
          <a:stretch>
            <a:fillRect/>
          </a:stretch>
        </p:blipFill>
        <p:spPr>
          <a:xfrm>
            <a:off x="323528" y="1315989"/>
            <a:ext cx="2232248" cy="2616323"/>
          </a:xfrm>
          <a:prstGeom prst="rect">
            <a:avLst/>
          </a:prstGeo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ЧИ ВАРТО ЖИТИ ТУТ???</a:t>
            </a:r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362" name="Picture 2" descr="C:\Users\dima\Desktop\Буковина\369847784_96038445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41175"/>
            <a:ext cx="3953916" cy="2516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3" descr="C:\Users\dima\Desktop\Буковина\200904290953-c_my_documents_my_pictures_bucovin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672407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C:\Users\dima\Desktop\Буковина\mvc-002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3960440" cy="2420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5" name="Picture 5" descr="C:\Users\dima\Desktop\Буковина\Bukovina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700808"/>
            <a:ext cx="4032448" cy="2484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uk-UA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ТАК, ВАРТО!!!</a:t>
            </a:r>
            <a:endParaRPr lang="uk-UA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Выноска-облако 2"/>
          <p:cNvSpPr/>
          <p:nvPr/>
        </p:nvSpPr>
        <p:spPr>
          <a:xfrm>
            <a:off x="0" y="1844824"/>
            <a:ext cx="8532440" cy="4032448"/>
          </a:xfrm>
          <a:prstGeom prst="cloudCallout">
            <a:avLst>
              <a:gd name="adj1" fmla="val -42391"/>
              <a:gd name="adj2" fmla="val 6734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Скаже Вам відверто як і кожен корінний Чернівчанин, так і будь хто з іншого міста чи країни, адже це місто ще з давніх часів населяють справді толерантні, щирі, добрі люди, які ніколи не відмовлять у допомозі!!!   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uk-UA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Чернівці Сьогодення</a:t>
            </a:r>
            <a:endParaRPr lang="uk-UA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C:\Users\dima\Desktop\Буковина\Новая папка\img_7198_full_s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149080"/>
            <a:ext cx="3991372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dima\Desktop\Буковина\Новая папка\Палац_Юстиції_(Чернівці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21088"/>
            <a:ext cx="4032448" cy="251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dima\Desktop\Буковина\Новая папка\Пам’ятник_афганцям_у_місті_Чернівці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744416" cy="279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:\Users\dima\Desktop\Буковина\Новая папка\Залізничний_вокзал_Чернівці_квітень_2009_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1340768"/>
            <a:ext cx="3931765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uk-UA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Історія Буковини</a:t>
            </a:r>
            <a:endParaRPr lang="uk-UA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4" name="Picture 2" descr="C:\Users\dima\Desktop\Буковина\461px-Bucovina_divisio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216699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dima\Desktop\Буковина\Dacia_82_B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4907" y="4365104"/>
            <a:ext cx="446950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:\Буковина\Кайнд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124744"/>
            <a:ext cx="2716440" cy="3129166"/>
          </a:xfrm>
          <a:prstGeom prst="rect">
            <a:avLst/>
          </a:prstGeom>
          <a:noFill/>
        </p:spPr>
      </p:pic>
      <p:sp>
        <p:nvSpPr>
          <p:cNvPr id="11" name="Выноска со стрелкой вправо 10"/>
          <p:cNvSpPr/>
          <p:nvPr/>
        </p:nvSpPr>
        <p:spPr>
          <a:xfrm>
            <a:off x="3563888" y="1268760"/>
            <a:ext cx="2592288" cy="2880320"/>
          </a:xfrm>
          <a:prstGeom prst="rightArrowCallout">
            <a:avLst>
              <a:gd name="adj1" fmla="val 19740"/>
              <a:gd name="adj2" fmla="val 21844"/>
              <a:gd name="adj3" fmla="val 17635"/>
              <a:gd name="adj4" fmla="val 7760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Раймунд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Фрідріх </a:t>
            </a:r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Кайндль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54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Ленківське</a:t>
            </a:r>
            <a:r>
              <a:rPr lang="uk-UA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Городище</a:t>
            </a:r>
            <a:endParaRPr lang="uk-UA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H:\Буковина\14073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87089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:\Буковина\a_3f0812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36380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H:\Буковина\3cc3231bee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365104"/>
            <a:ext cx="4298777" cy="231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4788024" y="4149080"/>
            <a:ext cx="4104456" cy="252028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1153 р. – заснування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Ленківського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городища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</a:bodyPr>
          <a:lstStyle/>
          <a:p>
            <a:r>
              <a:rPr lang="uk-UA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Перші поселенці Буковини</a:t>
            </a:r>
            <a:endParaRPr lang="uk-UA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C:\Users\dima\Desktop\Буковина\200902111948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72816"/>
            <a:ext cx="4962428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dima\Desktop\Буковина\image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3357855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C:\Users\dima\Desktop\Буковина\File_80012342D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575496"/>
            <a:ext cx="7605257" cy="5023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795</Words>
  <Application>Microsoft Office PowerPoint</Application>
  <PresentationFormat>Экран (4:3)</PresentationFormat>
  <Paragraphs>146</Paragraphs>
  <Slides>57</Slides>
  <Notes>8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Апекс</vt:lpstr>
      <vt:lpstr>Край, де варто жити</vt:lpstr>
      <vt:lpstr>Край, де варто жити</vt:lpstr>
      <vt:lpstr>Столиця Буковини - Чернівці</vt:lpstr>
      <vt:lpstr>Старі Чернівці</vt:lpstr>
      <vt:lpstr>Центральна  площа Ringplatz  (площа Ринок) Piata Uniri  (площа Возз’єднання) Червона площа </vt:lpstr>
      <vt:lpstr>Чернівці Сьогодення</vt:lpstr>
      <vt:lpstr>Історія Буковини</vt:lpstr>
      <vt:lpstr>Ленківське Городище</vt:lpstr>
      <vt:lpstr>Перші поселенці Буковини</vt:lpstr>
      <vt:lpstr>Буковина у складі різних держав</vt:lpstr>
      <vt:lpstr>Буковина у складі різних держав</vt:lpstr>
      <vt:lpstr>Походження назви міста Чернівців</vt:lpstr>
      <vt:lpstr>Слайд 13</vt:lpstr>
      <vt:lpstr>Перша Писемна Згадка</vt:lpstr>
      <vt:lpstr>Слайд 15</vt:lpstr>
      <vt:lpstr>Бургомістри Чернівців</vt:lpstr>
      <vt:lpstr>Слайд 17</vt:lpstr>
      <vt:lpstr>Перший електричний транспорт у Чернівцях</vt:lpstr>
      <vt:lpstr>Чернівецька область</vt:lpstr>
      <vt:lpstr>Сучасні Чернівці</vt:lpstr>
      <vt:lpstr>Центральна площа сьогодні</vt:lpstr>
      <vt:lpstr>Вулиці Чернівців</vt:lpstr>
      <vt:lpstr>Чудес Чернівців</vt:lpstr>
      <vt:lpstr>Чернівецький Національний Університет ім. Юрія Федьковича </vt:lpstr>
      <vt:lpstr>Слайд 25</vt:lpstr>
      <vt:lpstr>Слайд 26</vt:lpstr>
      <vt:lpstr>Слайд 27</vt:lpstr>
      <vt:lpstr>Чернівці мультикультурні</vt:lpstr>
      <vt:lpstr>Слайд 29</vt:lpstr>
      <vt:lpstr>Історичні національні громади Чернівців:</vt:lpstr>
      <vt:lpstr>Слайд 31</vt:lpstr>
      <vt:lpstr>Єврейська Національна  Громада </vt:lpstr>
      <vt:lpstr>Зірка Давида</vt:lpstr>
      <vt:lpstr>Релігійні заклади </vt:lpstr>
      <vt:lpstr>Архітектура</vt:lpstr>
      <vt:lpstr>Єврейські Бургомістри</vt:lpstr>
      <vt:lpstr>Архітектура</vt:lpstr>
      <vt:lpstr>Німецька національна громада</vt:lpstr>
      <vt:lpstr>Архітектура </vt:lpstr>
      <vt:lpstr>Навчальні Заклади</vt:lpstr>
      <vt:lpstr>Навчальні Заклади</vt:lpstr>
      <vt:lpstr>Книгодрукування</vt:lpstr>
      <vt:lpstr>Музичне й театральне мистецтво</vt:lpstr>
      <vt:lpstr>Німецькі Народні Доми</vt:lpstr>
      <vt:lpstr>„Du bist wie eine Blume“ </vt:lpstr>
      <vt:lpstr>Українська національна громада </vt:lpstr>
      <vt:lpstr>Релігійні заклади</vt:lpstr>
      <vt:lpstr>Навчальні Заклади</vt:lpstr>
      <vt:lpstr>Чернівецький Національний Університет</vt:lpstr>
      <vt:lpstr>Театральне мистецтво</vt:lpstr>
      <vt:lpstr>Видатні Чернівецькі Письменники</vt:lpstr>
      <vt:lpstr>Видатні Буковинці</vt:lpstr>
      <vt:lpstr>Видатні Буковинці</vt:lpstr>
      <vt:lpstr>Видатні Буковинці</vt:lpstr>
      <vt:lpstr>Видатні Буковинці</vt:lpstr>
      <vt:lpstr>ЧИ ВАРТО ЖИТИ ТУТ???</vt:lpstr>
      <vt:lpstr>ТАК, ВАРТО!!!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dima</cp:lastModifiedBy>
  <cp:revision>160</cp:revision>
  <dcterms:created xsi:type="dcterms:W3CDTF">2012-08-24T12:11:08Z</dcterms:created>
  <dcterms:modified xsi:type="dcterms:W3CDTF">2012-10-31T20:32:15Z</dcterms:modified>
</cp:coreProperties>
</file>