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sldIdLst>
    <p:sldId id="256" r:id="rId3"/>
    <p:sldId id="264" r:id="rId4"/>
    <p:sldId id="292" r:id="rId5"/>
    <p:sldId id="262" r:id="rId6"/>
    <p:sldId id="260" r:id="rId7"/>
    <p:sldId id="263" r:id="rId8"/>
    <p:sldId id="266" r:id="rId9"/>
    <p:sldId id="293" r:id="rId10"/>
    <p:sldId id="294" r:id="rId11"/>
    <p:sldId id="268" r:id="rId12"/>
    <p:sldId id="259" r:id="rId13"/>
    <p:sldId id="295" r:id="rId14"/>
    <p:sldId id="296" r:id="rId15"/>
    <p:sldId id="297" r:id="rId16"/>
    <p:sldId id="258" r:id="rId17"/>
    <p:sldId id="281" r:id="rId18"/>
    <p:sldId id="282" r:id="rId19"/>
    <p:sldId id="283" r:id="rId20"/>
    <p:sldId id="284" r:id="rId21"/>
    <p:sldId id="300" r:id="rId22"/>
    <p:sldId id="298" r:id="rId23"/>
    <p:sldId id="285" r:id="rId24"/>
    <p:sldId id="299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8F2AC"/>
    <a:srgbClr val="6633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62" autoAdjust="0"/>
    <p:restoredTop sz="99096" autoAdjust="0"/>
  </p:normalViewPr>
  <p:slideViewPr>
    <p:cSldViewPr>
      <p:cViewPr>
        <p:scale>
          <a:sx n="77" d="100"/>
          <a:sy n="77" d="100"/>
        </p:scale>
        <p:origin x="-1482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ndia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700213"/>
            <a:ext cx="4826000" cy="19446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860800"/>
            <a:ext cx="4826000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000250" cy="659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0"/>
            <a:ext cx="5849937" cy="659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5975350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0" y="1196975"/>
            <a:ext cx="3889375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196975"/>
            <a:ext cx="3889375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5975350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0" y="1196975"/>
            <a:ext cx="3889375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97425" y="1196975"/>
            <a:ext cx="3889375" cy="2624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97425" y="3973513"/>
            <a:ext cx="3889375" cy="2624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B350117-D701-4CFF-9DA1-A426169CA7C3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B350117-D701-4CFF-9DA1-A426169CA7C3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B350117-D701-4CFF-9DA1-A426169CA7C3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350117-D701-4CFF-9DA1-A426169CA7C3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B350117-D701-4CFF-9DA1-A426169CA7C3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350117-D701-4CFF-9DA1-A426169CA7C3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5975350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0" y="1196975"/>
            <a:ext cx="3889375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196975"/>
            <a:ext cx="3889375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196975"/>
            <a:ext cx="3889375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196975"/>
            <a:ext cx="3889375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 bright="70000" contrast="-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ndiaSlai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0"/>
            <a:ext cx="59753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196975"/>
            <a:ext cx="79311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ransition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1/27/2015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audio" Target="file:///E:\&#1052;&#1086;&#1111;%20&#1087;&#1088;&#1077;&#1079;&#1077;&#1085;&#1090;&#1072;&#1094;&#1110;&#1111;&#1111;\&#1040;&#1088;&#1075;&#1077;&#1085;&#1090;&#1080;&#1085;&#1072;(&#1044;&#1103;&#1095;&#1077;&#1085;&#1082;&#1086;,&#1055;&#1086;&#1083;&#1110;&#1097;&#1091;&#1082;(\&#1075;&#1080;&#1084;&#1085;.mp3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43042" y="2714620"/>
            <a:ext cx="7286676" cy="156966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chemeClr val="tx1">
                <a:lumMod val="95000"/>
                <a:lumOff val="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spc="150" dirty="0" smtClean="0">
                <a:ln w="1143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" pitchFamily="2" charset="0"/>
              </a:rPr>
              <a:t>Аргентин</a:t>
            </a:r>
            <a:r>
              <a:rPr lang="ru-RU" sz="8800" b="1" spc="150" dirty="0" smtClean="0">
                <a:ln w="1143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" pitchFamily="2" charset="0"/>
              </a:rPr>
              <a:t>а</a:t>
            </a:r>
            <a:endParaRPr lang="ru-RU" sz="8800" b="1" spc="150" dirty="0">
              <a:ln w="11430"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arm6.static.flickr.com/5163/5375009705_0aa5fdd1e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133" y="0"/>
            <a:ext cx="6643734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5832475" cy="78579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Клімат</a:t>
            </a:r>
            <a:endParaRPr lang="ru-RU" sz="4000" b="1" dirty="0">
              <a:solidFill>
                <a:srgbClr val="00206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4500570"/>
            <a:ext cx="8286808" cy="21431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  <a:effectLst/>
              </a:rPr>
              <a:t>Аргентина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розташована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у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трьох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кліматичних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поясах: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тропічному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субтропічному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і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помірному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.</a:t>
            </a:r>
            <a:r>
              <a:rPr lang="en-US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Щорічні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середні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температури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коливаються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від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+24С на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півночі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до +5С на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півдні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.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Клімат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країни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формується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під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впливом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морських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повітряних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мас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з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Атлантичного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океану.</a:t>
            </a:r>
            <a:endParaRPr lang="ru-RU" sz="22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2500298" y="357166"/>
            <a:ext cx="4000528" cy="6492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540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5400" b="1" dirty="0" err="1" smtClean="0">
                <a:solidFill>
                  <a:srgbClr val="92D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Населення</a:t>
            </a:r>
            <a:endParaRPr lang="ru-RU" sz="5400" b="1" dirty="0" smtClean="0">
              <a:solidFill>
                <a:srgbClr val="92D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cademyCTT" pitchFamily="2" charset="0"/>
            </a:endParaRPr>
          </a:p>
        </p:txBody>
      </p:sp>
      <p:pic>
        <p:nvPicPr>
          <p:cNvPr id="19458" name="Picture 2" descr="http://farm6.static.flickr.com/5169/5375613056_2e8d1c4b3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469993"/>
            <a:ext cx="5786478" cy="4120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928670"/>
            <a:ext cx="88582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Розміщення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населення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дуже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нерівномірне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.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Найгустіше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заселені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райони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що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прилягають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до гирла 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Ла-Плати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. В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західних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і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південних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районах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Аргентини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проживає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незначна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кількість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населення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.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Частка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міського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населення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становить 89,3%.</a:t>
            </a:r>
            <a:endParaRPr lang="ru-RU" sz="22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4287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ln>
                  <a:prstDash val="solid"/>
                </a:ln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Етнічний</a:t>
            </a:r>
            <a:r>
              <a:rPr lang="ru-RU" sz="4000" b="1" dirty="0" smtClean="0">
                <a:ln>
                  <a:prstDash val="solid"/>
                </a:ln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склад</a:t>
            </a:r>
            <a:r>
              <a:rPr lang="ru-RU" sz="4000" b="1" dirty="0" smtClean="0">
                <a:ln>
                  <a:prstDash val="solid"/>
                </a:ln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4000" b="1" dirty="0" smtClean="0">
                <a:ln>
                  <a:prstDash val="solid"/>
                </a:ln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b="1" dirty="0" smtClean="0">
                <a:ln>
                  <a:prstDash val="solid"/>
                </a:ln>
                <a:solidFill>
                  <a:srgbClr val="92D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3200" b="1" dirty="0" smtClean="0">
                <a:ln>
                  <a:prstDash val="solid"/>
                </a:ln>
                <a:solidFill>
                  <a:srgbClr val="92D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uk-UA" sz="3200" b="1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714752"/>
            <a:ext cx="7715304" cy="30003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Основне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населення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 —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аргентинці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 —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нащадки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іспанських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колонізаторів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16—18 ст.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Подальший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приріст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ішов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значною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мірою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за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рахунок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імміграції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з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 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Іспанії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, 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Італії,Франції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, 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Польщі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Західної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 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України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 та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ін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.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Корінне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населення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 — 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індіанці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 —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майже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повністю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винищене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колонізаторами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. В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Аргентині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налічується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20—30 тис.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індіанців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(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гуарані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, кечуа, 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араукани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) та 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близько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> 400 тис. </a:t>
            </a:r>
            <a:r>
              <a:rPr lang="ru-RU" sz="2200" b="1" dirty="0" err="1" smtClean="0">
                <a:solidFill>
                  <a:srgbClr val="002060"/>
                </a:solidFill>
                <a:effectLst/>
              </a:rPr>
              <a:t>метисів</a:t>
            </a:r>
            <a:endParaRPr lang="ru-RU" sz="2200" b="1" dirty="0" smtClean="0">
              <a:solidFill>
                <a:srgbClr val="002060"/>
              </a:solidFill>
              <a:effectLst/>
            </a:endParaRPr>
          </a:p>
          <a:p>
            <a:endParaRPr lang="uk-UA" dirty="0"/>
          </a:p>
        </p:txBody>
      </p:sp>
      <p:pic>
        <p:nvPicPr>
          <p:cNvPr id="5" name="Рисунок 4" descr="broch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714356"/>
            <a:ext cx="5334000" cy="3002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29264"/>
            <a:ext cx="7686700" cy="10446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/>
              </a:rPr>
              <a:t>Державною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мовою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є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іспанська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, а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точніше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її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місцевий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діалект</a:t>
            </a:r>
            <a:r>
              <a:rPr lang="en-US" b="1" dirty="0" smtClean="0">
                <a:solidFill>
                  <a:srgbClr val="002060"/>
                </a:solidFill>
                <a:effectLst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Місцеве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значення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мають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мови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мапудунґун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, кечуа, 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гуарані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.</a:t>
            </a: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488" y="0"/>
            <a:ext cx="328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92D050"/>
                </a:solidFill>
                <a:effectLst/>
              </a:rPr>
              <a:t>Мови</a:t>
            </a:r>
            <a:endParaRPr lang="ru-RU" sz="4800" b="1" dirty="0" smtClean="0">
              <a:solidFill>
                <a:srgbClr val="92D050"/>
              </a:solidFill>
              <a:effectLst/>
            </a:endParaRPr>
          </a:p>
        </p:txBody>
      </p:sp>
      <p:pic>
        <p:nvPicPr>
          <p:cNvPr id="5" name="Рисунок 4" descr="argentin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6845" y="845337"/>
            <a:ext cx="6370310" cy="4583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00570"/>
            <a:ext cx="7467600" cy="1973382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/>
              </a:rPr>
              <a:t>76,5%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аргентинців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вважають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себе католиками, 9%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сповідують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євангелізм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, 11,3%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вважають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себе агностиками 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або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атеїстами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, 1,2%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є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свідками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Єгови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, 0,9% мормонами, 1,2%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сповідують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інші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релігії</a:t>
            </a:r>
            <a:endParaRPr lang="ru-RU" b="1" dirty="0" smtClean="0">
              <a:solidFill>
                <a:srgbClr val="002060"/>
              </a:solidFill>
              <a:effectLst/>
            </a:endParaRP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868" y="0"/>
            <a:ext cx="20104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Рел</a:t>
            </a:r>
            <a:r>
              <a:rPr lang="uk-UA" sz="4400" b="1" dirty="0" err="1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ігія</a:t>
            </a:r>
            <a:endParaRPr lang="ru-RU" sz="4400" b="1" dirty="0" smtClean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Рисунок 4" descr="Франциск 22 факти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3" y="714356"/>
            <a:ext cx="5143535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>
          <a:xfrm>
            <a:off x="1714480" y="0"/>
            <a:ext cx="5940425" cy="836612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92D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Господарство</a:t>
            </a:r>
            <a:endParaRPr lang="ru-RU" sz="4000" b="1" dirty="0">
              <a:solidFill>
                <a:srgbClr val="92D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4143380"/>
            <a:ext cx="8501122" cy="257176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/>
              </a:rPr>
              <a:t>В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експорті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провідне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місце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займають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продукція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сільського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господарства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і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харчової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промисловості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зокрема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зерно,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борошно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олія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м'ясо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і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м'ясопродукти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молочні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продукти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тваринний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сир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і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масло,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вовна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шкіра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. В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імпорті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Аргентини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переважають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машини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і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устаткування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природний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газ,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електроенергія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електроніка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. </a:t>
            </a:r>
            <a:endParaRPr lang="uk-UA" dirty="0"/>
          </a:p>
        </p:txBody>
      </p:sp>
      <p:pic>
        <p:nvPicPr>
          <p:cNvPr id="8" name="Рисунок 7" descr="argentina_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4640537" cy="348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072066" y="1142984"/>
            <a:ext cx="3786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Courier New" pitchFamily="49" charset="0"/>
              <a:buChar char="o"/>
            </a:pPr>
            <a:r>
              <a:rPr lang="ru-RU" sz="2400" b="1" dirty="0" err="1" smtClean="0">
                <a:solidFill>
                  <a:srgbClr val="002060"/>
                </a:solidFill>
              </a:rPr>
              <a:t>Сучасна</a:t>
            </a:r>
            <a:r>
              <a:rPr lang="ru-RU" sz="2400" b="1" dirty="0" smtClean="0">
                <a:solidFill>
                  <a:srgbClr val="002060"/>
                </a:solidFill>
              </a:rPr>
              <a:t> Аргентина — </a:t>
            </a:r>
            <a:r>
              <a:rPr lang="ru-RU" sz="2400" b="1" dirty="0" err="1" smtClean="0">
                <a:solidFill>
                  <a:srgbClr val="002060"/>
                </a:solidFill>
              </a:rPr>
              <a:t>індустріально-аграрна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країна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Основні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галузі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економіки</a:t>
            </a:r>
            <a:r>
              <a:rPr lang="ru-RU" sz="2400" b="1" dirty="0" smtClean="0">
                <a:solidFill>
                  <a:srgbClr val="002060"/>
                </a:solidFill>
              </a:rPr>
              <a:t>: </a:t>
            </a:r>
            <a:r>
              <a:rPr lang="ru-RU" sz="2400" b="1" dirty="0" err="1" smtClean="0">
                <a:solidFill>
                  <a:srgbClr val="002060"/>
                </a:solidFill>
              </a:rPr>
              <a:t>харчова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автомобільна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текстильна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хімічна</a:t>
            </a:r>
            <a:r>
              <a:rPr lang="ru-RU" sz="2400" b="1" dirty="0" smtClean="0">
                <a:solidFill>
                  <a:srgbClr val="002060"/>
                </a:solidFill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</a:rPr>
              <a:t>нафтохімічна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uk-UA" sz="2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975350" cy="83661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rgbClr val="92D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Промисловість</a:t>
            </a:r>
            <a:r>
              <a:rPr lang="ru-RU" sz="3200" b="1" dirty="0" smtClean="0">
                <a:solidFill>
                  <a:srgbClr val="92D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br>
              <a:rPr lang="ru-RU" sz="3200" b="1" dirty="0" smtClean="0">
                <a:solidFill>
                  <a:srgbClr val="92D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endParaRPr lang="ru-RU" sz="3200" dirty="0">
              <a:solidFill>
                <a:srgbClr val="92D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71480"/>
            <a:ext cx="8715404" cy="19288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err="1" smtClean="0">
                <a:solidFill>
                  <a:srgbClr val="002060"/>
                </a:solidFill>
                <a:effectLst/>
              </a:rPr>
              <a:t>Найбільшу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вагу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мають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галузі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пов'язані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з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обробкою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продукції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сільського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господарства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 —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виробництво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олії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м'яса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, молока, 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кави,шоколаду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, вина.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Іншими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важливими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галузями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є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машинобудування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хімічна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і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металургійна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промисловість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1857364"/>
            <a:ext cx="4518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92D050"/>
                </a:solidFill>
                <a:effectLst/>
              </a:rPr>
              <a:t>Добувна</a:t>
            </a:r>
            <a:r>
              <a:rPr lang="ru-RU" sz="2800" b="1" dirty="0" smtClean="0">
                <a:solidFill>
                  <a:srgbClr val="92D050"/>
                </a:solidFill>
                <a:effectLst/>
              </a:rPr>
              <a:t> </a:t>
            </a:r>
            <a:r>
              <a:rPr lang="ru-RU" sz="2800" b="1" dirty="0" err="1" smtClean="0">
                <a:solidFill>
                  <a:srgbClr val="92D050"/>
                </a:solidFill>
                <a:effectLst/>
              </a:rPr>
              <a:t>промисловість</a:t>
            </a:r>
            <a:endParaRPr lang="ru-RU" sz="2800" b="1" dirty="0">
              <a:solidFill>
                <a:srgbClr val="92D05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500306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/>
              </a:rPr>
              <a:t>Аргентина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має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значні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поклади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нафти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головним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чином у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затоці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 Сан-Хорхе.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Продукція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нафтохімічної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 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промисловості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складає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20%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експорту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країни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Також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добуваються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 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мідь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 (3%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експорту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),  золото, 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срібло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, цинк, 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марганець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, уран 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і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 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сірка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. </a:t>
            </a:r>
            <a:endParaRPr lang="ru-RU" sz="2000" dirty="0">
              <a:solidFill>
                <a:srgbClr val="00206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3714752"/>
            <a:ext cx="2182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92D050"/>
                </a:solidFill>
                <a:effectLst/>
              </a:rPr>
              <a:t>Енергетика</a:t>
            </a:r>
            <a:endParaRPr lang="ru-RU" sz="2800" b="1" dirty="0">
              <a:solidFill>
                <a:srgbClr val="92D05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286257"/>
            <a:ext cx="89297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effectLst/>
              </a:rPr>
              <a:t>Згідно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з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даними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2005 року, Аргентина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щороку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виробляє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близько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101 176 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гігават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 на годину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електричної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енергії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зокрема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: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effectLst/>
              </a:rPr>
              <a:t>ГЕС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дають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34 041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гігават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на годину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effectLst/>
              </a:rPr>
              <a:t>ТЕС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дають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56 385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гігават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на годину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effectLst/>
              </a:rPr>
              <a:t>АЕС 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дають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6 873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гігават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на годину</a:t>
            </a:r>
          </a:p>
          <a:p>
            <a:pPr algn="ctr"/>
            <a:r>
              <a:rPr lang="ru-RU" sz="2000" dirty="0" err="1" smtClean="0">
                <a:solidFill>
                  <a:srgbClr val="002060"/>
                </a:solidFill>
                <a:effectLst/>
              </a:rPr>
              <a:t>Видобуток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нафти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щорічно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складає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38,323 млн. м³, а природного газу — 48,738 млрд. м³.</a:t>
            </a:r>
            <a:endParaRPr lang="ru-RU" sz="2000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0"/>
            <a:ext cx="7173935" cy="83661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92D050"/>
                </a:solidFill>
                <a:effectLst/>
              </a:rPr>
              <a:t>Сільське</a:t>
            </a:r>
            <a:r>
              <a:rPr lang="ru-RU" sz="3200" b="1" dirty="0" smtClean="0">
                <a:solidFill>
                  <a:srgbClr val="92D050"/>
                </a:solidFill>
                <a:effectLst/>
              </a:rPr>
              <a:t> </a:t>
            </a:r>
            <a:r>
              <a:rPr lang="ru-RU" sz="3200" b="1" dirty="0" err="1" smtClean="0">
                <a:solidFill>
                  <a:srgbClr val="92D050"/>
                </a:solidFill>
                <a:effectLst/>
              </a:rPr>
              <a:t>господарство</a:t>
            </a:r>
            <a:endParaRPr lang="ru-RU" sz="3200" b="1" dirty="0">
              <a:solidFill>
                <a:srgbClr val="92D05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785794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</a:rPr>
              <a:t>Аргентина </a:t>
            </a:r>
            <a:r>
              <a:rPr lang="ru-RU" dirty="0" err="1" smtClean="0">
                <a:solidFill>
                  <a:srgbClr val="002060"/>
                </a:solidFill>
                <a:effectLst/>
              </a:rPr>
              <a:t>має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 добре </a:t>
            </a:r>
            <a:r>
              <a:rPr lang="ru-RU" dirty="0" err="1" smtClean="0">
                <a:solidFill>
                  <a:srgbClr val="002060"/>
                </a:solidFill>
                <a:effectLst/>
              </a:rPr>
              <a:t>розвинуте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/>
              </a:rPr>
              <a:t>сільське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/>
              </a:rPr>
              <a:t>господарство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, в </a:t>
            </a:r>
            <a:r>
              <a:rPr lang="ru-RU" dirty="0" err="1" smtClean="0">
                <a:solidFill>
                  <a:srgbClr val="002060"/>
                </a:solidFill>
                <a:effectLst/>
              </a:rPr>
              <a:t>структурі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/>
              </a:rPr>
              <a:t>якого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/>
              </a:rPr>
              <a:t>переважає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/>
              </a:rPr>
              <a:t>тваринництво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/>
              </a:rPr>
              <a:t>але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 базовою </a:t>
            </a:r>
            <a:r>
              <a:rPr lang="ru-RU" dirty="0" err="1" smtClean="0">
                <a:solidFill>
                  <a:srgbClr val="002060"/>
                </a:solidFill>
                <a:effectLst/>
              </a:rPr>
              <a:t>галуззю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/>
              </a:rPr>
              <a:t>є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/>
              </a:rPr>
              <a:t>рослинництво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.</a:t>
            </a:r>
          </a:p>
          <a:p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857364"/>
            <a:ext cx="44291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                                                     </a:t>
            </a:r>
          </a:p>
          <a:p>
            <a:r>
              <a:rPr lang="uk-UA" dirty="0" smtClean="0">
                <a:solidFill>
                  <a:srgbClr val="002060"/>
                </a:solidFill>
                <a:effectLst/>
              </a:rPr>
              <a:t>У структурі посівних площ Аргентини провідне місце займають посіви зернових культур, серед яких головні пшениця і кукурудза. Вирощують також ячмінь, є посіви гречки і </a:t>
            </a:r>
            <a:r>
              <a:rPr lang="uk-UA" dirty="0" err="1" smtClean="0">
                <a:solidFill>
                  <a:srgbClr val="002060"/>
                </a:solidFill>
                <a:effectLst/>
              </a:rPr>
              <a:t>зернобобових.Важливе</a:t>
            </a:r>
            <a:r>
              <a:rPr lang="uk-UA" dirty="0" smtClean="0">
                <a:solidFill>
                  <a:srgbClr val="002060"/>
                </a:solidFill>
                <a:effectLst/>
              </a:rPr>
              <a:t> місце в структурі посівів займають технічні культури, передусім, посіви бавовни,соняшнику, сої (2-е місце в світі), на півночі вирощують чай, у центральних районах — цукрові буряки, є посіви льону-довгунця. В Аргентині добре розвинене садівництво, на півночі — виноградарство, у приміських зонах великих міст — овочівництво.</a:t>
            </a:r>
            <a:endParaRPr lang="uk-UA" sz="2000" dirty="0">
              <a:solidFill>
                <a:srgbClr val="00206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142873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92D050"/>
                </a:solidFill>
                <a:effectLst/>
              </a:rPr>
              <a:t>Рослинництво</a:t>
            </a:r>
            <a:endParaRPr lang="ru-RU" sz="2800" dirty="0">
              <a:solidFill>
                <a:srgbClr val="92D050"/>
              </a:solidFill>
              <a:effectLst/>
            </a:endParaRPr>
          </a:p>
        </p:txBody>
      </p:sp>
      <p:pic>
        <p:nvPicPr>
          <p:cNvPr id="43010" name="Picture 2" descr="Файл:ViñedoCafay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000240"/>
            <a:ext cx="397438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5975350" cy="83661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92D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Тваринництво</a:t>
            </a:r>
            <a:endParaRPr lang="ru-RU" sz="3600" b="1" dirty="0">
              <a:solidFill>
                <a:srgbClr val="92D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4214819"/>
            <a:ext cx="85011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effectLst/>
              </a:rPr>
              <a:t>В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структурі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тваринництва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провідною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галуззю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є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вирощування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великої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рогатої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худоби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переважає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м'ясна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спеціалізація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. Друга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галузь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—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це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вівчарство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має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м'ясо-вовняний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напрямок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спеціалізації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Місцеве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значення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має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птахівництво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і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свинарство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розвивається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також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конярство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, на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узбережжі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відносно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добре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розвивається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риболовля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і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здійснюється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формування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рибного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та </a:t>
            </a:r>
            <a:r>
              <a:rPr lang="ru-RU" sz="2200" dirty="0" err="1" smtClean="0">
                <a:solidFill>
                  <a:srgbClr val="002060"/>
                </a:solidFill>
                <a:effectLst/>
              </a:rPr>
              <a:t>рибоконсервного</a:t>
            </a:r>
            <a:r>
              <a:rPr lang="ru-RU" sz="2200" dirty="0" smtClean="0">
                <a:solidFill>
                  <a:srgbClr val="002060"/>
                </a:solidFill>
                <a:effectLst/>
              </a:rPr>
              <a:t> комплексу.</a:t>
            </a:r>
            <a:endParaRPr lang="ru-RU" sz="2200" dirty="0">
              <a:solidFill>
                <a:srgbClr val="002060"/>
              </a:solidFill>
              <a:effectLst/>
            </a:endParaRPr>
          </a:p>
        </p:txBody>
      </p:sp>
      <p:pic>
        <p:nvPicPr>
          <p:cNvPr id="44034" name="Picture 2" descr="Файл:Yerra en Corrie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785794"/>
            <a:ext cx="5097585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5975350" cy="83661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92D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Транспорт</a:t>
            </a:r>
            <a:endParaRPr lang="ru-RU" sz="4000" b="1" dirty="0">
              <a:solidFill>
                <a:srgbClr val="92D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429132"/>
            <a:ext cx="6572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/>
              </a:rPr>
              <a:t>У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країні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функціонують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7 великих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і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30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дрібних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портів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. Одним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з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найбільших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портів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Латинської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Америки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залишається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Буенос-Айрес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, через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який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здійснюється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4/5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всіх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океанських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перевезень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Великі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морські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порти: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Росаріо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, Ла-Плата.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Естуарій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Ла-Плата .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Основний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центр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повітряного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сполучення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—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столиця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/>
              </a:rPr>
              <a:t>країни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.</a:t>
            </a:r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6" name="Рисунок 5" descr="Ushuaia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72066" y="1000108"/>
            <a:ext cx="3571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</a:rPr>
              <a:t>Основний</a:t>
            </a:r>
            <a:r>
              <a:rPr lang="ru-RU" sz="2000" dirty="0" smtClean="0">
                <a:solidFill>
                  <a:srgbClr val="002060"/>
                </a:solidFill>
              </a:rPr>
              <a:t> транспорт — </a:t>
            </a:r>
            <a:r>
              <a:rPr lang="ru-RU" sz="2000" dirty="0" err="1" smtClean="0">
                <a:solidFill>
                  <a:srgbClr val="002060"/>
                </a:solidFill>
              </a:rPr>
              <a:t>залізничний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автомобільний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морський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</a:rPr>
              <a:t>Всі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провінції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Аргентини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пов'язані</a:t>
            </a:r>
            <a:r>
              <a:rPr lang="ru-RU" sz="2000" dirty="0" smtClean="0">
                <a:solidFill>
                  <a:srgbClr val="002060"/>
                </a:solidFill>
              </a:rPr>
              <a:t> мережею </a:t>
            </a:r>
            <a:r>
              <a:rPr lang="ru-RU" sz="2000" dirty="0" err="1" smtClean="0">
                <a:solidFill>
                  <a:srgbClr val="002060"/>
                </a:solidFill>
              </a:rPr>
              <a:t>залізниць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загальна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протяжність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яких</a:t>
            </a:r>
            <a:r>
              <a:rPr lang="ru-RU" sz="2000" dirty="0" smtClean="0">
                <a:solidFill>
                  <a:srgbClr val="002060"/>
                </a:solidFill>
              </a:rPr>
              <a:t> становить 31,9 тис. км, </a:t>
            </a:r>
            <a:r>
              <a:rPr lang="ru-RU" sz="2000" dirty="0" err="1" smtClean="0">
                <a:solidFill>
                  <a:srgbClr val="002060"/>
                </a:solidFill>
              </a:rPr>
              <a:t>ще</a:t>
            </a:r>
            <a:r>
              <a:rPr lang="ru-RU" sz="2000" dirty="0" smtClean="0">
                <a:solidFill>
                  <a:srgbClr val="002060"/>
                </a:solidFill>
              </a:rPr>
              <a:t> 10 тис. км не </a:t>
            </a:r>
            <a:r>
              <a:rPr lang="ru-RU" sz="2000" dirty="0" err="1" smtClean="0">
                <a:solidFill>
                  <a:srgbClr val="002060"/>
                </a:solidFill>
              </a:rPr>
              <a:t>використовуються.Істотну</a:t>
            </a:r>
            <a:r>
              <a:rPr lang="ru-RU" sz="2000" dirty="0" smtClean="0">
                <a:solidFill>
                  <a:srgbClr val="002060"/>
                </a:solidFill>
              </a:rPr>
              <a:t> роль </a:t>
            </a:r>
            <a:r>
              <a:rPr lang="ru-RU" sz="2000" dirty="0" err="1" smtClean="0">
                <a:solidFill>
                  <a:srgbClr val="002060"/>
                </a:solidFill>
              </a:rPr>
              <a:t>відіграє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водний</a:t>
            </a:r>
            <a:r>
              <a:rPr lang="ru-RU" sz="2000" dirty="0" smtClean="0">
                <a:solidFill>
                  <a:srgbClr val="002060"/>
                </a:solidFill>
              </a:rPr>
              <a:t> транспорт. </a:t>
            </a:r>
            <a:endParaRPr lang="uk-UA" sz="2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travelbbb.com/wp-content/uploads/2011/01/argentina_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500594" cy="3338043"/>
          </a:xfrm>
          <a:prstGeom prst="rect">
            <a:avLst/>
          </a:prstGeom>
          <a:noFill/>
        </p:spPr>
      </p:pic>
      <p:pic>
        <p:nvPicPr>
          <p:cNvPr id="10" name="Содержимое 9" descr="424px-Coat_of_arms_of_Argentina.svg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142984"/>
            <a:ext cx="3816477" cy="4114815"/>
          </a:xfr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79583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     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Державн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і символи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589444" y="1571612"/>
            <a:ext cx="18473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7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dist="12700" dir="5400000" algn="ctr" rotWithShape="0">
                  <a:schemeClr val="bg1">
                    <a:alpha val="44000"/>
                  </a:schemeClr>
                </a:outerShdw>
              </a:effectLst>
            </a:endParaRPr>
          </a:p>
          <a:p>
            <a:endParaRPr lang="es-ES" sz="1700" dirty="0" smtClean="0"/>
          </a:p>
          <a:p>
            <a:endParaRPr lang="ru-RU" sz="17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18035" y="5357826"/>
            <a:ext cx="1246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Герб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42926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Прапор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Motion origin="layout" path="M 5.55556E-7 8.78816E-7 L 0.42847 0.001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8860" y="1214422"/>
            <a:ext cx="6572296" cy="3734768"/>
          </a:xfrm>
        </p:spPr>
        <p:txBody>
          <a:bodyPr anchor="ctr">
            <a:normAutofit/>
          </a:bodyPr>
          <a:lstStyle/>
          <a:p>
            <a:pPr algn="ctr"/>
            <a:r>
              <a:rPr lang="uk-UA" sz="6000" dirty="0" smtClean="0"/>
              <a:t>Визначні місця Аргентини</a:t>
            </a:r>
            <a:endParaRPr lang="uk-UA" sz="6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6527692"/>
            <a:ext cx="7467600" cy="33030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Льодовик </a:t>
            </a:r>
            <a:r>
              <a:rPr lang="uk-UA" b="1" dirty="0" err="1" smtClean="0">
                <a:solidFill>
                  <a:srgbClr val="002060"/>
                </a:solidFill>
              </a:rPr>
              <a:t>Періто-Морено</a:t>
            </a:r>
            <a:r>
              <a:rPr lang="uk-UA" b="1" dirty="0" smtClean="0">
                <a:solidFill>
                  <a:srgbClr val="002060"/>
                </a:solidFill>
              </a:rPr>
              <a:t>, Патагонія, Аргентина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SantaCruz-PeritoMoreno-P214014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28596" y="6429396"/>
            <a:ext cx="7467600" cy="4286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Пейзажі Патагонії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Landschaft_von_Patagon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" y="0"/>
            <a:ext cx="9144064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6384816"/>
            <a:ext cx="7467600" cy="473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Водоспади </a:t>
            </a:r>
            <a:r>
              <a:rPr lang="uk-UA" b="1" dirty="0" err="1" smtClean="0">
                <a:solidFill>
                  <a:srgbClr val="002060"/>
                </a:solidFill>
              </a:rPr>
              <a:t>Ігуасу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_1149_Iguassu Fa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6384816"/>
            <a:ext cx="7467600" cy="473184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міст Інків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800px-Puente_del_Inca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6384816"/>
            <a:ext cx="7467600" cy="473184"/>
          </a:xfrm>
        </p:spPr>
        <p:txBody>
          <a:bodyPr/>
          <a:lstStyle/>
          <a:p>
            <a:pPr algn="ctr">
              <a:buNone/>
            </a:pPr>
            <a:r>
              <a:rPr lang="uk-UA" b="1" dirty="0" err="1" smtClean="0">
                <a:solidFill>
                  <a:srgbClr val="002060"/>
                </a:solidFill>
              </a:rPr>
              <a:t>Талампайа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800px-Talampaya_N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6429396"/>
            <a:ext cx="7467600" cy="4286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 печера </a:t>
            </a:r>
            <a:r>
              <a:rPr lang="uk-UA" b="1" dirty="0" err="1" smtClean="0">
                <a:solidFill>
                  <a:srgbClr val="002060"/>
                </a:solidFill>
              </a:rPr>
              <a:t>Куева-де-лас-Манос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kueva-de-las-man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6384816"/>
            <a:ext cx="7467600" cy="473184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Парламент Аргентини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Argentine_National_Cong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6384816"/>
            <a:ext cx="7467600" cy="473184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парк </a:t>
            </a:r>
            <a:r>
              <a:rPr lang="uk-UA" b="1" dirty="0" err="1" smtClean="0">
                <a:solidFill>
                  <a:srgbClr val="002060"/>
                </a:solidFill>
              </a:rPr>
              <a:t>Ісчігуаласто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zapovednik-IschigualastoArgentinaSn-Huan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00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6357958"/>
            <a:ext cx="7467600" cy="500042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Собор Ла-Плати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Lateral_de_la_Catedral_de_La_Plata_desde_la_Torre_de_Jesús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0"/>
            <a:ext cx="4911096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Гимн</a:t>
            </a:r>
            <a:b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uk-UA" sz="4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85918" y="1071546"/>
            <a:ext cx="5572164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Oíd, mortales, el grito sagrado:</a:t>
            </a:r>
            <a:b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«¡Libertad, libertad, libertad!»</a:t>
            </a:r>
            <a:b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Oíd el ruido de rotas cadenas,</a:t>
            </a:r>
            <a:b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ved en trono a la noble igualdad.</a:t>
            </a:r>
          </a:p>
          <a:p>
            <a:pPr algn="ctr">
              <a:buNone/>
            </a:pP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Ya su trono dignísimo abrieron</a:t>
            </a:r>
            <a:b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las Provincias Unidas del Sud</a:t>
            </a:r>
            <a:b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 los libres del mundo responden:</a:t>
            </a:r>
            <a:b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«Al gran pueblo argentino, ¡salud!»</a:t>
            </a:r>
            <a:b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 los libres del mundo responden:</a:t>
            </a:r>
            <a:b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«Al gran pueblo argentino, ¡salud!»</a:t>
            </a:r>
            <a:b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 los libres del mundo responden:</a:t>
            </a:r>
            <a:b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«Al gran pueblo argentino, ¡salud!»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гим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10" y="5786454"/>
            <a:ext cx="642942" cy="64294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8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6384816"/>
            <a:ext cx="7467600" cy="473184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 вулкан </a:t>
            </a:r>
            <a:r>
              <a:rPr lang="uk-UA" b="1" dirty="0" err="1" smtClean="0">
                <a:solidFill>
                  <a:srgbClr val="002060"/>
                </a:solidFill>
              </a:rPr>
              <a:t>Ланін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Volcan_Lanin_frenta_a_Lago_Paimú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6384816"/>
            <a:ext cx="7424766" cy="473184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Жіночий міст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Puente_de_la_mujer_b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596" y="1428736"/>
            <a:ext cx="81439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sz="2800" b="1" dirty="0" err="1" smtClean="0">
                <a:solidFill>
                  <a:srgbClr val="002060"/>
                </a:solidFill>
                <a:effectLst/>
                <a:latin typeface="+mj-lt"/>
              </a:rPr>
              <a:t>Офі</a:t>
            </a:r>
            <a:r>
              <a:rPr lang="uk-UA" sz="2800" b="1" dirty="0" err="1" smtClean="0">
                <a:solidFill>
                  <a:srgbClr val="002060"/>
                </a:solidFill>
                <a:effectLst/>
                <a:latin typeface="+mj-lt"/>
              </a:rPr>
              <a:t>ційна</a:t>
            </a:r>
            <a:r>
              <a:rPr lang="uk-UA" sz="2800" b="1" dirty="0" smtClean="0">
                <a:solidFill>
                  <a:srgbClr val="002060"/>
                </a:solidFill>
                <a:effectLst/>
                <a:latin typeface="+mj-lt"/>
              </a:rPr>
              <a:t> назва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+mj-lt"/>
              </a:rPr>
              <a:t>: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+mj-lt"/>
              </a:rPr>
              <a:t>Аргентинська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+mj-lt"/>
              </a:rPr>
              <a:t>Республіка</a:t>
            </a:r>
            <a:r>
              <a:rPr lang="ru-RU" sz="2800" dirty="0">
                <a:solidFill>
                  <a:srgbClr val="002060"/>
                </a:solidFill>
                <a:effectLst/>
              </a:rPr>
              <a:t> .</a:t>
            </a:r>
            <a:endParaRPr lang="ru-RU" sz="2800" dirty="0" smtClean="0">
              <a:solidFill>
                <a:srgbClr val="002060"/>
              </a:solidFill>
              <a:effectLst/>
              <a:latin typeface="+mj-lt"/>
            </a:endParaRPr>
          </a:p>
          <a:p>
            <a:pPr eaLnBrk="1" hangingPunct="1"/>
            <a:r>
              <a:rPr lang="ru-RU" sz="2800" b="1" dirty="0" err="1" smtClean="0">
                <a:solidFill>
                  <a:srgbClr val="002060"/>
                </a:solidFill>
                <a:effectLst/>
                <a:latin typeface="+mj-lt"/>
              </a:rPr>
              <a:t>Площа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+mj-lt"/>
              </a:rPr>
              <a:t>країни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+mj-lt"/>
              </a:rPr>
              <a:t>:</a:t>
            </a:r>
            <a:r>
              <a:rPr lang="uk-UA" sz="2800" b="1" dirty="0" smtClean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+mj-lt"/>
              </a:rPr>
              <a:t>2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+mj-lt"/>
              </a:rPr>
              <a:t>780 </a:t>
            </a:r>
            <a:r>
              <a:rPr lang="ru-RU" sz="2800" dirty="0">
                <a:solidFill>
                  <a:srgbClr val="002060"/>
                </a:solidFill>
                <a:effectLst/>
                <a:latin typeface="+mj-lt"/>
              </a:rPr>
              <a:t>092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+mj-lt"/>
              </a:rPr>
              <a:t>км².</a:t>
            </a:r>
          </a:p>
          <a:p>
            <a:pPr eaLnBrk="1" hangingPunct="1"/>
            <a:r>
              <a:rPr lang="ru-RU" sz="2800" b="1" dirty="0" err="1" smtClean="0">
                <a:solidFill>
                  <a:srgbClr val="002060"/>
                </a:solidFill>
                <a:effectLst/>
                <a:latin typeface="+mj-lt"/>
              </a:rPr>
              <a:t>Кількість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+mj-lt"/>
              </a:rPr>
              <a:t>населення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+mj-lt"/>
              </a:rPr>
              <a:t>: </a:t>
            </a:r>
            <a:r>
              <a:rPr lang="ru-RU" sz="2800" dirty="0">
                <a:solidFill>
                  <a:srgbClr val="002060"/>
                </a:solidFill>
                <a:effectLst/>
                <a:latin typeface="+mj-lt"/>
              </a:rPr>
              <a:t>40 091 359 </a:t>
            </a:r>
            <a:r>
              <a:rPr lang="ru-RU" sz="2800" dirty="0" err="1">
                <a:solidFill>
                  <a:srgbClr val="002060"/>
                </a:solidFill>
                <a:effectLst/>
                <a:latin typeface="+mj-lt"/>
              </a:rPr>
              <a:t>осіб</a:t>
            </a:r>
            <a:r>
              <a:rPr lang="ru-RU" sz="2800" dirty="0">
                <a:solidFill>
                  <a:srgbClr val="002060"/>
                </a:solidFill>
                <a:effectLst/>
                <a:latin typeface="+mj-lt"/>
              </a:rPr>
              <a:t> </a:t>
            </a:r>
            <a:r>
              <a:rPr lang="ru-RU" sz="2800" dirty="0">
                <a:solidFill>
                  <a:srgbClr val="002060"/>
                </a:solidFill>
                <a:effectLst/>
              </a:rPr>
              <a:t> .</a:t>
            </a:r>
            <a:endParaRPr lang="ru-RU" sz="2800" dirty="0" smtClean="0">
              <a:solidFill>
                <a:srgbClr val="002060"/>
              </a:solidFill>
              <a:effectLst/>
              <a:latin typeface="+mj-lt"/>
            </a:endParaRPr>
          </a:p>
          <a:p>
            <a:pPr eaLnBrk="1" hangingPunct="1"/>
            <a:r>
              <a:rPr lang="ru-RU" sz="2800" b="1" dirty="0" err="1" smtClean="0">
                <a:solidFill>
                  <a:srgbClr val="002060"/>
                </a:solidFill>
                <a:effectLst/>
                <a:latin typeface="+mj-lt"/>
              </a:rPr>
              <a:t>Столиця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+mj-lt"/>
              </a:rPr>
              <a:t>: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+mj-lt"/>
              </a:rPr>
              <a:t>  </a:t>
            </a:r>
            <a:r>
              <a:rPr lang="ru-RU" sz="2800" dirty="0">
                <a:solidFill>
                  <a:srgbClr val="002060"/>
                </a:solidFill>
                <a:effectLst/>
                <a:latin typeface="+mj-lt"/>
              </a:rPr>
              <a:t> 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+mj-lt"/>
              </a:rPr>
              <a:t>Буенос-Айрес</a:t>
            </a:r>
            <a:r>
              <a:rPr lang="ru-RU" sz="2800" dirty="0">
                <a:solidFill>
                  <a:srgbClr val="002060"/>
                </a:solidFill>
                <a:effectLst/>
              </a:rPr>
              <a:t> .</a:t>
            </a:r>
            <a:endParaRPr lang="ru-RU" sz="2800" dirty="0" smtClean="0">
              <a:solidFill>
                <a:srgbClr val="002060"/>
              </a:solidFill>
              <a:effectLst/>
              <a:latin typeface="+mj-lt"/>
            </a:endParaRPr>
          </a:p>
          <a:p>
            <a:pPr eaLnBrk="1" hangingPunct="1"/>
            <a:r>
              <a:rPr lang="ru-RU" sz="2800" b="1" dirty="0" err="1">
                <a:solidFill>
                  <a:srgbClr val="002060"/>
                </a:solidFill>
                <a:effectLst/>
                <a:latin typeface="+mj-lt"/>
              </a:rPr>
              <a:t>Адміністративний</a:t>
            </a:r>
            <a:r>
              <a:rPr lang="ru-RU" sz="28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+mj-lt"/>
              </a:rPr>
              <a:t>поділ</a:t>
            </a:r>
            <a:r>
              <a:rPr lang="ru-RU" sz="2800" b="1" dirty="0">
                <a:solidFill>
                  <a:srgbClr val="002060"/>
                </a:solidFill>
                <a:effectLst/>
                <a:latin typeface="+mj-lt"/>
              </a:rPr>
              <a:t>:</a:t>
            </a:r>
            <a:r>
              <a:rPr lang="ru-RU" sz="2800" dirty="0">
                <a:solidFill>
                  <a:srgbClr val="002060"/>
                </a:solidFill>
                <a:effectLst/>
                <a:latin typeface="+mj-lt"/>
              </a:rPr>
              <a:t> 22 </a:t>
            </a:r>
            <a:r>
              <a:rPr lang="ru-RU" sz="2800" dirty="0" err="1">
                <a:solidFill>
                  <a:srgbClr val="002060"/>
                </a:solidFill>
                <a:effectLst/>
                <a:latin typeface="+mj-lt"/>
              </a:rPr>
              <a:t>провінції</a:t>
            </a:r>
            <a:r>
              <a:rPr lang="ru-RU" sz="2800" dirty="0">
                <a:solidFill>
                  <a:srgbClr val="002060"/>
                </a:solidFill>
                <a:effectLst/>
                <a:latin typeface="+mj-lt"/>
              </a:rPr>
              <a:t>, одна </a:t>
            </a:r>
            <a:r>
              <a:rPr lang="ru-RU" sz="2800" dirty="0" err="1">
                <a:solidFill>
                  <a:srgbClr val="002060"/>
                </a:solidFill>
                <a:effectLst/>
                <a:latin typeface="+mj-lt"/>
              </a:rPr>
              <a:t>національна</a:t>
            </a:r>
            <a:r>
              <a:rPr lang="ru-RU" sz="280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+mj-lt"/>
              </a:rPr>
              <a:t>територія</a:t>
            </a:r>
            <a:r>
              <a:rPr lang="ru-RU" sz="280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+mj-lt"/>
              </a:rPr>
              <a:t>і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+mj-lt"/>
              </a:rPr>
              <a:t>один </a:t>
            </a:r>
            <a:r>
              <a:rPr lang="ru-RU" sz="2800" dirty="0" err="1">
                <a:solidFill>
                  <a:srgbClr val="002060"/>
                </a:solidFill>
                <a:effectLst/>
                <a:latin typeface="+mj-lt"/>
              </a:rPr>
              <a:t>федеральний</a:t>
            </a:r>
            <a:r>
              <a:rPr lang="ru-RU" sz="280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+mj-lt"/>
              </a:rPr>
              <a:t>столичний</a:t>
            </a:r>
            <a:r>
              <a:rPr lang="ru-RU" sz="2800" dirty="0">
                <a:solidFill>
                  <a:srgbClr val="002060"/>
                </a:solidFill>
                <a:effectLst/>
                <a:latin typeface="+mj-lt"/>
              </a:rPr>
              <a:t> округ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+mj-lt"/>
              </a:rPr>
              <a:t>. </a:t>
            </a:r>
            <a:r>
              <a:rPr lang="ru-RU" sz="2800" dirty="0" err="1">
                <a:solidFill>
                  <a:srgbClr val="002060"/>
                </a:solidFill>
                <a:effectLst/>
                <a:latin typeface="+mj-lt"/>
              </a:rPr>
              <a:t>Провінції</a:t>
            </a:r>
            <a:r>
              <a:rPr lang="ru-RU" sz="280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+mj-lt"/>
              </a:rPr>
              <a:t>діляться</a:t>
            </a:r>
            <a:r>
              <a:rPr lang="ru-RU" sz="2800" dirty="0">
                <a:solidFill>
                  <a:srgbClr val="002060"/>
                </a:solidFill>
                <a:effectLst/>
                <a:latin typeface="+mj-lt"/>
              </a:rPr>
              <a:t> на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+mj-lt"/>
              </a:rPr>
              <a:t>департаменти</a:t>
            </a:r>
            <a:r>
              <a:rPr lang="ru-RU" sz="2800" dirty="0">
                <a:solidFill>
                  <a:srgbClr val="002060"/>
                </a:solidFill>
                <a:effectLst/>
              </a:rPr>
              <a:t> .</a:t>
            </a:r>
            <a:endParaRPr lang="uk-UA" sz="2800" dirty="0" smtClean="0">
              <a:solidFill>
                <a:srgbClr val="002060"/>
              </a:solidFill>
              <a:effectLst/>
              <a:latin typeface="+mj-lt"/>
            </a:endParaRPr>
          </a:p>
          <a:p>
            <a:pPr eaLnBrk="1" hangingPunct="1"/>
            <a:r>
              <a:rPr lang="uk-UA" sz="2800" b="1" dirty="0" smtClean="0">
                <a:solidFill>
                  <a:srgbClr val="002060"/>
                </a:solidFill>
                <a:effectLst/>
                <a:latin typeface="+mj-lt"/>
              </a:rPr>
              <a:t>Грошова </a:t>
            </a:r>
            <a:r>
              <a:rPr lang="uk-UA" sz="2800" b="1" dirty="0" err="1" smtClean="0">
                <a:solidFill>
                  <a:srgbClr val="002060"/>
                </a:solidFill>
                <a:effectLst/>
                <a:latin typeface="+mj-lt"/>
              </a:rPr>
              <a:t>одиниця-</a:t>
            </a:r>
            <a:r>
              <a:rPr lang="uk-UA" sz="2800" b="1" dirty="0" smtClean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effectLst/>
                <a:latin typeface="+mj-lt"/>
              </a:rPr>
              <a:t>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+mj-lt"/>
              </a:rPr>
              <a:t>ргентинський песо.</a:t>
            </a:r>
          </a:p>
          <a:p>
            <a:pPr eaLnBrk="1" hangingPunct="1"/>
            <a:r>
              <a:rPr lang="ru-RU" sz="2800" b="1" dirty="0" err="1">
                <a:solidFill>
                  <a:srgbClr val="002060"/>
                </a:solidFill>
                <a:effectLst/>
                <a:latin typeface="+mj-lt"/>
              </a:rPr>
              <a:t>Офіційна</a:t>
            </a:r>
            <a:r>
              <a:rPr lang="ru-RU" sz="28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+mj-lt"/>
              </a:rPr>
              <a:t>мова</a:t>
            </a:r>
            <a:r>
              <a:rPr lang="ru-RU" sz="2800" b="1" dirty="0">
                <a:solidFill>
                  <a:srgbClr val="002060"/>
                </a:solidFill>
                <a:effectLst/>
                <a:latin typeface="+mj-lt"/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+mj-lt"/>
              </a:rPr>
              <a:t>- </a:t>
            </a:r>
            <a:r>
              <a:rPr lang="uk-UA" sz="2800" dirty="0" smtClean="0">
                <a:solidFill>
                  <a:srgbClr val="002060"/>
                </a:solidFill>
                <a:effectLst/>
                <a:latin typeface="+mj-lt"/>
              </a:rPr>
              <a:t>іспанська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+mj-lt"/>
              </a:rPr>
              <a:t>.</a:t>
            </a:r>
          </a:p>
          <a:p>
            <a:endParaRPr lang="ru-RU" dirty="0">
              <a:solidFill>
                <a:schemeClr val="bg1"/>
              </a:solidFill>
              <a:effectLst>
                <a:glow rad="63500">
                  <a:schemeClr val="tx1">
                    <a:lumMod val="85000"/>
                    <a:lumOff val="1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57166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Візитна картка Аргентини</a:t>
            </a:r>
            <a:endParaRPr lang="uk-U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5000628" y="1428736"/>
            <a:ext cx="4143372" cy="42148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b="1" dirty="0" smtClean="0">
              <a:solidFill>
                <a:srgbClr val="002060"/>
              </a:solidFill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Аргентинська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Республіка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 -</a:t>
            </a: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країна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 в </a:t>
            </a: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Південній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Америці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, </a:t>
            </a: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що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межує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на </a:t>
            </a: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півдні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і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заході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з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 </a:t>
            </a: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Чилі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, </a:t>
            </a: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на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північному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заході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з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 </a:t>
            </a: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Болівією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, </a:t>
            </a: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на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сході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з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 </a:t>
            </a: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Парагваєм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, </a:t>
            </a: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Бразилію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, 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Уругваєм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 </a:t>
            </a: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і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омивається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 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600" b="1" dirty="0" err="1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Атлантичним</a:t>
            </a:r>
            <a:r>
              <a:rPr lang="ru-RU" sz="2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океаном.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35716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92D050"/>
                </a:solidFill>
              </a:rPr>
              <a:t> </a:t>
            </a:r>
            <a:r>
              <a:rPr lang="uk-UA" sz="3600" b="1" dirty="0" smtClean="0">
                <a:solidFill>
                  <a:srgbClr val="92D050"/>
                </a:solidFill>
              </a:rPr>
              <a:t>Географічне положення</a:t>
            </a:r>
            <a:endParaRPr lang="uk-UA" sz="3200" b="1" dirty="0">
              <a:solidFill>
                <a:srgbClr val="92D050"/>
              </a:solidFill>
            </a:endParaRPr>
          </a:p>
        </p:txBody>
      </p:sp>
      <p:pic>
        <p:nvPicPr>
          <p:cNvPr id="7" name="Рисунок 6" descr="541px-Argentina_(orthographic_projection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5000660" cy="507209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7" y="115889"/>
            <a:ext cx="8501122" cy="59846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4000" b="1" dirty="0" err="1" smtClean="0">
                <a:solidFill>
                  <a:srgbClr val="92D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Економіко-географічне</a:t>
            </a:r>
            <a:r>
              <a:rPr lang="ru-RU" sz="4000" b="1" dirty="0" smtClean="0">
                <a:solidFill>
                  <a:srgbClr val="92D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4000" b="1" dirty="0" err="1" smtClean="0">
                <a:solidFill>
                  <a:srgbClr val="92D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положення</a:t>
            </a:r>
            <a:endParaRPr lang="ru-RU" sz="3600" b="1" dirty="0" smtClean="0">
              <a:solidFill>
                <a:srgbClr val="92D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85721" y="4000504"/>
            <a:ext cx="8286808" cy="2857496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2060"/>
              </a:buClr>
              <a:defRPr/>
            </a:pP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Займає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південно-східну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частину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Південної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Америки.</a:t>
            </a:r>
          </a:p>
          <a:p>
            <a:pPr eaLnBrk="1" hangingPunct="1">
              <a:buClr>
                <a:srgbClr val="002060"/>
              </a:buCl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Друга (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після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Бразилії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за величиною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країна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Південної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Америки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і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восьма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світі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uk-UA" b="1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buClr>
                <a:srgbClr val="002060"/>
              </a:buClr>
              <a:defRPr/>
            </a:pP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Має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сухопутні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кордони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Болівією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- 832 км,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Бразилією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- 1 224 км,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Чилі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- 5 150 км,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Парагваєм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- 1 880 км,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Уругваєм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- 579 км.</a:t>
            </a:r>
          </a:p>
        </p:txBody>
      </p:sp>
      <p:pic>
        <p:nvPicPr>
          <p:cNvPr id="5" name="Рисунок 4" descr="_small_1131141674_6733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642918"/>
            <a:ext cx="464343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1214414" y="214290"/>
            <a:ext cx="6715172" cy="57150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92D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cademyCTT" pitchFamily="2" charset="0"/>
              </a:rPr>
              <a:t>Природні умови та ресурси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4714884"/>
            <a:ext cx="8280400" cy="1643074"/>
          </a:xfrm>
          <a:noFill/>
        </p:spPr>
        <p:txBody>
          <a:bodyPr>
            <a:normAutofit/>
          </a:bodyPr>
          <a:lstStyle/>
          <a:p>
            <a:pPr marL="0" indent="360363" algn="just">
              <a:lnSpc>
                <a:spcPct val="80000"/>
              </a:lnSpc>
              <a:buNone/>
            </a:pPr>
            <a:r>
              <a:rPr lang="ru-RU" sz="2300" b="1" dirty="0" smtClean="0">
                <a:solidFill>
                  <a:srgbClr val="002060"/>
                </a:solidFill>
                <a:effectLst/>
              </a:rPr>
              <a:t>Аргентина </a:t>
            </a:r>
            <a:r>
              <a:rPr lang="ru-RU" sz="2300" b="1" dirty="0" err="1" smtClean="0">
                <a:solidFill>
                  <a:srgbClr val="002060"/>
                </a:solidFill>
                <a:effectLst/>
              </a:rPr>
              <a:t>має</a:t>
            </a:r>
            <a:r>
              <a:rPr lang="ru-RU" sz="23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  <a:effectLst/>
              </a:rPr>
              <a:t>значні</a:t>
            </a:r>
            <a:r>
              <a:rPr lang="ru-RU" sz="2300" b="1" dirty="0" smtClean="0">
                <a:solidFill>
                  <a:srgbClr val="002060"/>
                </a:solidFill>
                <a:effectLst/>
              </a:rPr>
              <a:t> запаси </a:t>
            </a:r>
            <a:r>
              <a:rPr lang="ru-RU" sz="2300" b="1" dirty="0" err="1" smtClean="0">
                <a:solidFill>
                  <a:srgbClr val="002060"/>
                </a:solidFill>
                <a:effectLst/>
              </a:rPr>
              <a:t>водних</a:t>
            </a:r>
            <a:r>
              <a:rPr lang="ru-RU" sz="2300" b="1" dirty="0" smtClean="0">
                <a:solidFill>
                  <a:srgbClr val="002060"/>
                </a:solidFill>
                <a:effectLst/>
              </a:rPr>
              <a:t> та </a:t>
            </a:r>
            <a:r>
              <a:rPr lang="ru-RU" sz="2300" b="1" dirty="0" err="1" smtClean="0">
                <a:solidFill>
                  <a:srgbClr val="002060"/>
                </a:solidFill>
                <a:effectLst/>
              </a:rPr>
              <a:t>гідроресурсів</a:t>
            </a:r>
            <a:r>
              <a:rPr lang="ru-RU" sz="2300" b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2300" b="1" dirty="0" err="1" smtClean="0">
                <a:solidFill>
                  <a:srgbClr val="002060"/>
                </a:solidFill>
                <a:effectLst/>
              </a:rPr>
              <a:t>її</a:t>
            </a:r>
            <a:r>
              <a:rPr lang="ru-RU" sz="23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  <a:effectLst/>
              </a:rPr>
              <a:t>гідротехнічний</a:t>
            </a:r>
            <a:r>
              <a:rPr lang="ru-RU" sz="23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  <a:effectLst/>
              </a:rPr>
              <a:t>потенціал</a:t>
            </a:r>
            <a:r>
              <a:rPr lang="ru-RU" sz="2300" b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2300" b="1" dirty="0" err="1" smtClean="0">
                <a:solidFill>
                  <a:srgbClr val="002060"/>
                </a:solidFill>
                <a:effectLst/>
              </a:rPr>
              <a:t>який</a:t>
            </a:r>
            <a:r>
              <a:rPr lang="ru-RU" sz="23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  <a:effectLst/>
              </a:rPr>
              <a:t>значною</a:t>
            </a:r>
            <a:r>
              <a:rPr lang="ru-RU" sz="23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  <a:effectLst/>
              </a:rPr>
              <a:t>мірою</a:t>
            </a:r>
            <a:r>
              <a:rPr lang="ru-RU" sz="23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  <a:effectLst/>
              </a:rPr>
              <a:t>визначається</a:t>
            </a:r>
            <a:r>
              <a:rPr lang="ru-RU" sz="23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  <a:effectLst/>
              </a:rPr>
              <a:t>наявністю</a:t>
            </a:r>
            <a:r>
              <a:rPr lang="ru-RU" sz="23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  <a:effectLst/>
              </a:rPr>
              <a:t>багатьох</a:t>
            </a:r>
            <a:r>
              <a:rPr lang="ru-RU" sz="23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  <a:effectLst/>
              </a:rPr>
              <a:t>гірських</a:t>
            </a:r>
            <a:r>
              <a:rPr lang="ru-RU" sz="23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  <a:effectLst/>
              </a:rPr>
              <a:t>річок</a:t>
            </a:r>
            <a:r>
              <a:rPr lang="ru-RU" sz="23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  <a:effectLst/>
              </a:rPr>
              <a:t>та</a:t>
            </a:r>
            <a:r>
              <a:rPr lang="ru-RU" sz="23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  <a:effectLst/>
              </a:rPr>
              <a:t>водоспадів.Найбільші</a:t>
            </a:r>
            <a:r>
              <a:rPr lang="ru-RU" sz="23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  <a:effectLst/>
              </a:rPr>
              <a:t>річки</a:t>
            </a:r>
            <a:r>
              <a:rPr lang="ru-RU" sz="2300" b="1" dirty="0" smtClean="0">
                <a:solidFill>
                  <a:srgbClr val="002060"/>
                </a:solidFill>
                <a:effectLst/>
              </a:rPr>
              <a:t>: Парана, Уругвай </a:t>
            </a:r>
            <a:r>
              <a:rPr lang="ru-RU" sz="2300" b="1" dirty="0" err="1" smtClean="0">
                <a:solidFill>
                  <a:srgbClr val="002060"/>
                </a:solidFill>
                <a:effectLst/>
              </a:rPr>
              <a:t>і</a:t>
            </a:r>
            <a:r>
              <a:rPr lang="ru-RU" sz="2300" b="1" dirty="0" smtClean="0">
                <a:solidFill>
                  <a:srgbClr val="002060"/>
                </a:solidFill>
                <a:effectLst/>
              </a:rPr>
              <a:t> Парагвай.</a:t>
            </a:r>
          </a:p>
        </p:txBody>
      </p:sp>
      <p:pic>
        <p:nvPicPr>
          <p:cNvPr id="5" name="Рисунок 4" descr="1_1149_Iguassu Fa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4643438" cy="3448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187D0B5D180D0BDD196D0B3D196D0B2D094D0B5D181D0BD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928670"/>
            <a:ext cx="4085647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3714752"/>
            <a:ext cx="7467600" cy="2759200"/>
          </a:xfrm>
        </p:spPr>
        <p:txBody>
          <a:bodyPr>
            <a:normAutofit lnSpcReduction="10000"/>
          </a:bodyPr>
          <a:lstStyle/>
          <a:p>
            <a:pPr marL="0" indent="360363" algn="ctr">
              <a:lnSpc>
                <a:spcPct val="80000"/>
              </a:lnSpc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Мінеральні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ресурси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Аргентини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різноманітними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але</a:t>
            </a:r>
            <a:r>
              <a:rPr lang="ru-RU" b="1" dirty="0" smtClean="0">
                <a:solidFill>
                  <a:srgbClr val="002060"/>
                </a:solidFill>
              </a:rPr>
              <a:t> не </a:t>
            </a:r>
            <a:r>
              <a:rPr lang="ru-RU" b="1" dirty="0" err="1" smtClean="0">
                <a:solidFill>
                  <a:srgbClr val="002060"/>
                </a:solidFill>
              </a:rPr>
              <a:t>досить</a:t>
            </a:r>
            <a:r>
              <a:rPr lang="ru-RU" b="1" dirty="0" smtClean="0">
                <a:solidFill>
                  <a:srgbClr val="002060"/>
                </a:solidFill>
              </a:rPr>
              <a:t> великими за запасами. </a:t>
            </a:r>
            <a:r>
              <a:rPr lang="ru-RU" b="1" dirty="0" err="1" smtClean="0">
                <a:solidFill>
                  <a:srgbClr val="002060"/>
                </a:solidFill>
              </a:rPr>
              <a:t>Зокрема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надрах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Аргентини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залягає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близько</a:t>
            </a:r>
            <a:r>
              <a:rPr lang="ru-RU" b="1" dirty="0" smtClean="0">
                <a:solidFill>
                  <a:srgbClr val="002060"/>
                </a:solidFill>
              </a:rPr>
              <a:t> 500 </a:t>
            </a:r>
            <a:r>
              <a:rPr lang="ru-RU" b="1" dirty="0" err="1" smtClean="0">
                <a:solidFill>
                  <a:srgbClr val="002060"/>
                </a:solidFill>
              </a:rPr>
              <a:t>млн</a:t>
            </a:r>
            <a:r>
              <a:rPr lang="ru-RU" b="1" dirty="0" smtClean="0">
                <a:solidFill>
                  <a:srgbClr val="002060"/>
                </a:solidFill>
              </a:rPr>
              <a:t> т </a:t>
            </a:r>
            <a:r>
              <a:rPr lang="ru-RU" b="1" dirty="0" err="1" smtClean="0">
                <a:solidFill>
                  <a:srgbClr val="002060"/>
                </a:solidFill>
              </a:rPr>
              <a:t>нафти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близько</a:t>
            </a:r>
            <a:r>
              <a:rPr lang="ru-RU" b="1" dirty="0" smtClean="0">
                <a:solidFill>
                  <a:srgbClr val="002060"/>
                </a:solidFill>
              </a:rPr>
              <a:t> 700 </a:t>
            </a:r>
            <a:r>
              <a:rPr lang="ru-RU" b="1" dirty="0" err="1" smtClean="0">
                <a:solidFill>
                  <a:srgbClr val="002060"/>
                </a:solidFill>
              </a:rPr>
              <a:t>млрд</a:t>
            </a:r>
            <a:r>
              <a:rPr lang="ru-RU" b="1" dirty="0" smtClean="0">
                <a:solidFill>
                  <a:srgbClr val="002060"/>
                </a:solidFill>
              </a:rPr>
              <a:t> м</a:t>
            </a:r>
            <a:r>
              <a:rPr lang="ru-RU" b="1" baseline="30000" dirty="0" smtClean="0">
                <a:solidFill>
                  <a:srgbClr val="002060"/>
                </a:solidFill>
              </a:rPr>
              <a:t>3</a:t>
            </a:r>
            <a:r>
              <a:rPr lang="ru-RU" b="1" dirty="0" smtClean="0">
                <a:solidFill>
                  <a:srgbClr val="002060"/>
                </a:solidFill>
              </a:rPr>
              <a:t> газу. Є </a:t>
            </a:r>
            <a:r>
              <a:rPr lang="ru-RU" b="1" dirty="0" err="1" smtClean="0">
                <a:solidFill>
                  <a:srgbClr val="002060"/>
                </a:solidFill>
              </a:rPr>
              <a:t>також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невеликі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поклади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вугілля</a:t>
            </a:r>
            <a:r>
              <a:rPr lang="ru-RU" b="1" dirty="0" smtClean="0">
                <a:solidFill>
                  <a:srgbClr val="002060"/>
                </a:solidFill>
              </a:rPr>
              <a:t>. Перспективною на запаси </a:t>
            </a:r>
            <a:r>
              <a:rPr lang="ru-RU" b="1" dirty="0" err="1" smtClean="0">
                <a:solidFill>
                  <a:srgbClr val="002060"/>
                </a:solidFill>
              </a:rPr>
              <a:t>нафти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газу </a:t>
            </a:r>
            <a:r>
              <a:rPr lang="ru-RU" b="1" dirty="0" err="1" smtClean="0">
                <a:solidFill>
                  <a:srgbClr val="002060"/>
                </a:solidFill>
              </a:rPr>
              <a:t>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шельфова</a:t>
            </a:r>
            <a:r>
              <a:rPr lang="ru-RU" b="1" dirty="0" smtClean="0">
                <a:solidFill>
                  <a:srgbClr val="002060"/>
                </a:solidFill>
              </a:rPr>
              <a:t> зона </a:t>
            </a:r>
            <a:r>
              <a:rPr lang="ru-RU" b="1" dirty="0" err="1" smtClean="0">
                <a:solidFill>
                  <a:srgbClr val="002060"/>
                </a:solidFill>
              </a:rPr>
              <a:t>Атлантичного</a:t>
            </a:r>
            <a:r>
              <a:rPr lang="ru-RU" b="1" dirty="0" smtClean="0">
                <a:solidFill>
                  <a:srgbClr val="002060"/>
                </a:solidFill>
              </a:rPr>
              <a:t> океану. Тому в </a:t>
            </a:r>
            <a:r>
              <a:rPr lang="ru-RU" b="1" dirty="0" err="1" smtClean="0">
                <a:solidFill>
                  <a:srgbClr val="002060"/>
                </a:solidFill>
              </a:rPr>
              <a:t>перспективі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поклади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паливних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ресурсів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країни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можуть</a:t>
            </a:r>
            <a:r>
              <a:rPr lang="ru-RU" b="1" dirty="0" smtClean="0">
                <a:solidFill>
                  <a:srgbClr val="002060"/>
                </a:solidFill>
              </a:rPr>
              <a:t> бути </a:t>
            </a:r>
            <a:r>
              <a:rPr lang="ru-RU" b="1" dirty="0" err="1" smtClean="0">
                <a:solidFill>
                  <a:srgbClr val="002060"/>
                </a:solidFill>
              </a:rPr>
              <a:t>збільшені</a:t>
            </a:r>
            <a:r>
              <a:rPr lang="ru-RU" b="1" dirty="0" smtClean="0">
                <a:solidFill>
                  <a:srgbClr val="002060"/>
                </a:solidFill>
              </a:rPr>
              <a:t>. тут </a:t>
            </a:r>
            <a:r>
              <a:rPr lang="ru-RU" b="1" dirty="0" err="1" smtClean="0">
                <a:solidFill>
                  <a:srgbClr val="002060"/>
                </a:solidFill>
              </a:rPr>
              <a:t>атомної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електроенергетики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uk-UA" dirty="0"/>
          </a:p>
        </p:txBody>
      </p:sp>
      <p:pic>
        <p:nvPicPr>
          <p:cNvPr id="7" name="Рисунок 6" descr="naft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7998" y="146460"/>
            <a:ext cx="5980084" cy="3496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42852"/>
            <a:ext cx="7972452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На </a:t>
            </a:r>
            <a:r>
              <a:rPr lang="ru-RU" sz="2200" b="1" dirty="0" err="1" smtClean="0">
                <a:solidFill>
                  <a:srgbClr val="002060"/>
                </a:solidFill>
              </a:rPr>
              <a:t>заході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держави</a:t>
            </a:r>
            <a:r>
              <a:rPr lang="ru-RU" sz="2200" b="1" dirty="0" smtClean="0">
                <a:solidFill>
                  <a:srgbClr val="002060"/>
                </a:solidFill>
              </a:rPr>
              <a:t>, у </a:t>
            </a:r>
            <a:r>
              <a:rPr lang="ru-RU" sz="2200" b="1" dirty="0" err="1" smtClean="0">
                <a:solidFill>
                  <a:srgbClr val="002060"/>
                </a:solidFill>
              </a:rPr>
              <a:t>передгір'ях</a:t>
            </a:r>
            <a:r>
              <a:rPr lang="ru-RU" sz="2200" b="1" dirty="0" smtClean="0">
                <a:solidFill>
                  <a:srgbClr val="002060"/>
                </a:solidFill>
              </a:rPr>
              <a:t> Анд, </a:t>
            </a:r>
            <a:r>
              <a:rPr lang="ru-RU" sz="2200" b="1" dirty="0" err="1" smtClean="0">
                <a:solidFill>
                  <a:srgbClr val="002060"/>
                </a:solidFill>
              </a:rPr>
              <a:t>відкриті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значні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поклади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залізних</a:t>
            </a:r>
            <a:r>
              <a:rPr lang="ru-RU" sz="2200" b="1" dirty="0" smtClean="0">
                <a:solidFill>
                  <a:srgbClr val="002060"/>
                </a:solidFill>
              </a:rPr>
              <a:t> руд. Аргентина </a:t>
            </a:r>
            <a:r>
              <a:rPr lang="ru-RU" sz="2200" b="1" dirty="0" err="1" smtClean="0">
                <a:solidFill>
                  <a:srgbClr val="002060"/>
                </a:solidFill>
              </a:rPr>
              <a:t>також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багата</a:t>
            </a:r>
            <a:r>
              <a:rPr lang="ru-RU" sz="2200" b="1" dirty="0" smtClean="0">
                <a:solidFill>
                  <a:srgbClr val="002060"/>
                </a:solidFill>
              </a:rPr>
              <a:t> на </a:t>
            </a:r>
            <a:r>
              <a:rPr lang="ru-RU" sz="2200" b="1" dirty="0" err="1" smtClean="0">
                <a:solidFill>
                  <a:srgbClr val="002060"/>
                </a:solidFill>
              </a:rPr>
              <a:t>деякі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руди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кольорових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металів</a:t>
            </a:r>
            <a:r>
              <a:rPr lang="ru-RU" sz="2200" b="1" dirty="0" smtClean="0">
                <a:solidFill>
                  <a:srgbClr val="002060"/>
                </a:solidFill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</a:rPr>
              <a:t>зокрема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берилію</a:t>
            </a:r>
            <a:r>
              <a:rPr lang="ru-RU" sz="2200" b="1" dirty="0" smtClean="0">
                <a:solidFill>
                  <a:srgbClr val="002060"/>
                </a:solidFill>
              </a:rPr>
              <a:t>, вольфраму, </a:t>
            </a:r>
            <a:r>
              <a:rPr lang="ru-RU" sz="2200" b="1" dirty="0" err="1" smtClean="0">
                <a:solidFill>
                  <a:srgbClr val="002060"/>
                </a:solidFill>
              </a:rPr>
              <a:t>міді</a:t>
            </a:r>
            <a:r>
              <a:rPr lang="ru-RU" sz="2200" b="1" dirty="0" smtClean="0">
                <a:solidFill>
                  <a:srgbClr val="002060"/>
                </a:solidFill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</a:rPr>
              <a:t>свинцю</a:t>
            </a:r>
            <a:r>
              <a:rPr lang="ru-RU" sz="2200" b="1" dirty="0" smtClean="0">
                <a:solidFill>
                  <a:srgbClr val="002060"/>
                </a:solidFill>
              </a:rPr>
              <a:t>, цинку. </a:t>
            </a:r>
            <a:endParaRPr lang="uk-UA" sz="22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500px-Географія7(3).jpeg"/>
          <p:cNvPicPr>
            <a:picLocks noChangeAspect="1"/>
          </p:cNvPicPr>
          <p:nvPr/>
        </p:nvPicPr>
        <p:blipFill>
          <a:blip r:embed="rId2" cstate="print"/>
          <a:srcRect b="5283"/>
          <a:stretch>
            <a:fillRect/>
          </a:stretch>
        </p:blipFill>
        <p:spPr>
          <a:xfrm>
            <a:off x="-1" y="1643050"/>
            <a:ext cx="5000629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929190" y="1714488"/>
            <a:ext cx="407196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Є </a:t>
            </a:r>
            <a:r>
              <a:rPr lang="ru-RU" sz="2200" b="1" dirty="0" err="1" smtClean="0">
                <a:solidFill>
                  <a:srgbClr val="002060"/>
                </a:solidFill>
              </a:rPr>
              <a:t>поклади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хімічної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сировини</a:t>
            </a:r>
            <a:r>
              <a:rPr lang="ru-RU" sz="2200" b="1" dirty="0" smtClean="0">
                <a:solidFill>
                  <a:srgbClr val="002060"/>
                </a:solidFill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</a:rPr>
              <a:t>зокрема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самородної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сірки</a:t>
            </a:r>
            <a:r>
              <a:rPr lang="ru-RU" sz="2200" b="1" dirty="0" smtClean="0">
                <a:solidFill>
                  <a:srgbClr val="002060"/>
                </a:solidFill>
              </a:rPr>
              <a:t> та </a:t>
            </a:r>
            <a:r>
              <a:rPr lang="ru-RU" sz="2200" b="1" dirty="0" err="1" smtClean="0">
                <a:solidFill>
                  <a:srgbClr val="002060"/>
                </a:solidFill>
              </a:rPr>
              <a:t>боратів</a:t>
            </a:r>
            <a:r>
              <a:rPr lang="ru-RU" sz="2200" b="1" dirty="0" smtClean="0">
                <a:solidFill>
                  <a:srgbClr val="002060"/>
                </a:solidFill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</a:rPr>
              <a:t>які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використовуються</a:t>
            </a:r>
            <a:r>
              <a:rPr lang="ru-RU" sz="2200" b="1" dirty="0" smtClean="0">
                <a:solidFill>
                  <a:srgbClr val="002060"/>
                </a:solidFill>
              </a:rPr>
              <a:t> в </a:t>
            </a:r>
            <a:r>
              <a:rPr lang="ru-RU" sz="2200" b="1" dirty="0" err="1" smtClean="0">
                <a:solidFill>
                  <a:srgbClr val="002060"/>
                </a:solidFill>
              </a:rPr>
              <a:t>фармацевтичній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промисловості</a:t>
            </a:r>
            <a:r>
              <a:rPr lang="ru-RU" sz="2200" b="1" dirty="0" smtClean="0">
                <a:solidFill>
                  <a:srgbClr val="002060"/>
                </a:solidFill>
              </a:rPr>
              <a:t>. </a:t>
            </a:r>
            <a:r>
              <a:rPr lang="ru-RU" sz="2200" b="1" dirty="0" err="1" smtClean="0">
                <a:solidFill>
                  <a:srgbClr val="002060"/>
                </a:solidFill>
              </a:rPr>
              <a:t>Країна</a:t>
            </a:r>
            <a:r>
              <a:rPr lang="ru-RU" sz="2200" b="1" dirty="0" smtClean="0">
                <a:solidFill>
                  <a:srgbClr val="002060"/>
                </a:solidFill>
              </a:rPr>
              <a:t> добре </a:t>
            </a:r>
            <a:r>
              <a:rPr lang="ru-RU" sz="2200" b="1" dirty="0" err="1" smtClean="0">
                <a:solidFill>
                  <a:srgbClr val="002060"/>
                </a:solidFill>
              </a:rPr>
              <a:t>забезпечена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покладами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будівельних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матеріалів</a:t>
            </a:r>
            <a:r>
              <a:rPr lang="ru-RU" sz="2200" b="1" dirty="0" smtClean="0">
                <a:solidFill>
                  <a:srgbClr val="002060"/>
                </a:solidFill>
              </a:rPr>
              <a:t>, особливо </a:t>
            </a:r>
            <a:r>
              <a:rPr lang="ru-RU" sz="2200" b="1" dirty="0" err="1" smtClean="0">
                <a:solidFill>
                  <a:srgbClr val="002060"/>
                </a:solidFill>
              </a:rPr>
              <a:t>мармуром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гранітом</a:t>
            </a:r>
            <a:r>
              <a:rPr lang="ru-RU" sz="2200" b="1" dirty="0" smtClean="0">
                <a:solidFill>
                  <a:srgbClr val="002060"/>
                </a:solidFill>
              </a:rPr>
              <a:t>. </a:t>
            </a:r>
            <a:endParaRPr lang="ru-RU" sz="2200" b="1" dirty="0" smtClean="0">
              <a:solidFill>
                <a:srgbClr val="002060"/>
              </a:solidFill>
              <a:latin typeface="AcademyCT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5857892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200" b="1" dirty="0" err="1" smtClean="0">
                <a:solidFill>
                  <a:srgbClr val="002060"/>
                </a:solidFill>
              </a:rPr>
              <a:t>Аргентині</a:t>
            </a:r>
            <a:r>
              <a:rPr lang="ru-RU" sz="2200" b="1" dirty="0" smtClean="0">
                <a:solidFill>
                  <a:srgbClr val="002060"/>
                </a:solidFill>
              </a:rPr>
              <a:t> не </a:t>
            </a:r>
            <a:r>
              <a:rPr lang="ru-RU" sz="2200" b="1" dirty="0" err="1" smtClean="0">
                <a:solidFill>
                  <a:srgbClr val="002060"/>
                </a:solidFill>
              </a:rPr>
              <a:t>вистачає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власних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мінеральних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ресурсів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значну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їх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частину</a:t>
            </a:r>
            <a:r>
              <a:rPr lang="ru-RU" sz="2200" b="1" dirty="0" smtClean="0">
                <a:solidFill>
                  <a:srgbClr val="002060"/>
                </a:solidFill>
              </a:rPr>
              <a:t> вона </a:t>
            </a:r>
            <a:r>
              <a:rPr lang="ru-RU" sz="2200" b="1" dirty="0" err="1" smtClean="0">
                <a:solidFill>
                  <a:srgbClr val="002060"/>
                </a:solidFill>
              </a:rPr>
              <a:t>імпортує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 smtClean="0">
              <a:solidFill>
                <a:srgbClr val="00206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ndia">
  <a:themeElements>
    <a:clrScheme name="Ind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d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724</Words>
  <Application>Microsoft Office PowerPoint</Application>
  <PresentationFormat>Экран (4:3)</PresentationFormat>
  <Paragraphs>76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India</vt:lpstr>
      <vt:lpstr>Эркер</vt:lpstr>
      <vt:lpstr>Слайд 1</vt:lpstr>
      <vt:lpstr>Слайд 2</vt:lpstr>
      <vt:lpstr>Гимн </vt:lpstr>
      <vt:lpstr>Слайд 4</vt:lpstr>
      <vt:lpstr>Слайд 5</vt:lpstr>
      <vt:lpstr> Економіко-географічне положення</vt:lpstr>
      <vt:lpstr>Природні умови та ресурси</vt:lpstr>
      <vt:lpstr>Слайд 8</vt:lpstr>
      <vt:lpstr>Слайд 9</vt:lpstr>
      <vt:lpstr>Клімат</vt:lpstr>
      <vt:lpstr> Населення</vt:lpstr>
      <vt:lpstr>Етнічний склад  </vt:lpstr>
      <vt:lpstr>Мови</vt:lpstr>
      <vt:lpstr>Релігія</vt:lpstr>
      <vt:lpstr>Господарство</vt:lpstr>
      <vt:lpstr>Промисловість  </vt:lpstr>
      <vt:lpstr>Сільське господарство</vt:lpstr>
      <vt:lpstr>Тваринництво</vt:lpstr>
      <vt:lpstr>Транспорт</vt:lpstr>
      <vt:lpstr>Визначні місця Аргентини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hc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Многоликая  ИНДИЯ</dc:title>
  <dc:creator>Elena</dc:creator>
  <cp:lastModifiedBy>DNA7 X86</cp:lastModifiedBy>
  <cp:revision>129</cp:revision>
  <dcterms:created xsi:type="dcterms:W3CDTF">2010-02-16T14:35:34Z</dcterms:created>
  <dcterms:modified xsi:type="dcterms:W3CDTF">2015-01-27T17:41:02Z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0008005211000000000001023620</vt:lpwstr>
  </property>
</Properties>
</file>