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1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Молдова</a:t>
            </a:r>
            <a:endParaRPr lang="ru-RU" sz="1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520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9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Сільське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господарство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>
            <a:noAutofit/>
          </a:bodyPr>
          <a:lstStyle/>
          <a:p>
            <a:r>
              <a:rPr lang="ru-RU" sz="2800" b="1" dirty="0"/>
              <a:t> </a:t>
            </a:r>
            <a:r>
              <a:rPr lang="ru-RU" sz="2800" b="1" dirty="0" err="1">
                <a:solidFill>
                  <a:srgbClr val="FF0000"/>
                </a:solidFill>
              </a:rPr>
              <a:t>Площа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сільськогосподарських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угідь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складає</a:t>
            </a:r>
            <a:r>
              <a:rPr lang="ru-RU" sz="2800" b="1" dirty="0">
                <a:solidFill>
                  <a:srgbClr val="FF0000"/>
                </a:solidFill>
              </a:rPr>
              <a:t> 2,6 млн. га. На долю </a:t>
            </a:r>
            <a:r>
              <a:rPr lang="ru-RU" sz="2800" b="1" dirty="0" err="1">
                <a:solidFill>
                  <a:srgbClr val="FF0000"/>
                </a:solidFill>
              </a:rPr>
              <a:t>землеробства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припадає</a:t>
            </a:r>
            <a:r>
              <a:rPr lang="ru-RU" sz="2800" b="1" dirty="0">
                <a:solidFill>
                  <a:srgbClr val="FF0000"/>
                </a:solidFill>
              </a:rPr>
              <a:t> 2/3 </a:t>
            </a:r>
            <a:r>
              <a:rPr lang="ru-RU" sz="2800" b="1" dirty="0" err="1">
                <a:solidFill>
                  <a:srgbClr val="FF0000"/>
                </a:solidFill>
              </a:rPr>
              <a:t>вартості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валової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продукції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сільського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господарства</a:t>
            </a:r>
            <a:r>
              <a:rPr lang="ru-RU" sz="2800" b="1" dirty="0">
                <a:solidFill>
                  <a:srgbClr val="FF0000"/>
                </a:solidFill>
              </a:rPr>
              <a:t>. </a:t>
            </a:r>
            <a:r>
              <a:rPr lang="ru-RU" sz="2800" b="1" dirty="0" err="1">
                <a:solidFill>
                  <a:srgbClr val="FF0000"/>
                </a:solidFill>
              </a:rPr>
              <a:t>Провідні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галузі</a:t>
            </a:r>
            <a:r>
              <a:rPr lang="ru-RU" sz="2800" b="1" dirty="0">
                <a:solidFill>
                  <a:srgbClr val="FF0000"/>
                </a:solidFill>
              </a:rPr>
              <a:t> — виноградарство й </a:t>
            </a:r>
            <a:r>
              <a:rPr lang="ru-RU" sz="2800" b="1" dirty="0" err="1">
                <a:solidFill>
                  <a:srgbClr val="FF0000"/>
                </a:solidFill>
              </a:rPr>
              <a:t>плодівництво</a:t>
            </a:r>
            <a:r>
              <a:rPr lang="ru-RU" sz="2800" b="1" dirty="0">
                <a:solidFill>
                  <a:srgbClr val="FF0000"/>
                </a:solidFill>
              </a:rPr>
              <a:t>. </a:t>
            </a:r>
            <a:r>
              <a:rPr lang="ru-RU" sz="2800" b="1" dirty="0" err="1">
                <a:solidFill>
                  <a:srgbClr val="FF0000"/>
                </a:solidFill>
              </a:rPr>
              <a:t>Розводять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столові</a:t>
            </a:r>
            <a:r>
              <a:rPr lang="ru-RU" sz="2800" b="1" dirty="0">
                <a:solidFill>
                  <a:srgbClr val="FF0000"/>
                </a:solidFill>
              </a:rPr>
              <a:t> й </a:t>
            </a:r>
            <a:r>
              <a:rPr lang="ru-RU" sz="2800" b="1" dirty="0" err="1">
                <a:solidFill>
                  <a:srgbClr val="FF0000"/>
                </a:solidFill>
              </a:rPr>
              <a:t>технічні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сорти</a:t>
            </a:r>
            <a:r>
              <a:rPr lang="ru-RU" sz="2800" b="1" dirty="0">
                <a:solidFill>
                  <a:srgbClr val="FF0000"/>
                </a:solidFill>
              </a:rPr>
              <a:t> винограду. </a:t>
            </a:r>
            <a:r>
              <a:rPr lang="ru-RU" sz="2800" b="1" dirty="0" err="1">
                <a:solidFill>
                  <a:srgbClr val="FF0000"/>
                </a:solidFill>
              </a:rPr>
              <a:t>Найбільші</a:t>
            </a:r>
            <a:r>
              <a:rPr lang="ru-RU" sz="2800" b="1" dirty="0">
                <a:solidFill>
                  <a:srgbClr val="FF0000"/>
                </a:solidFill>
              </a:rPr>
              <a:t> виноградники </a:t>
            </a:r>
            <a:r>
              <a:rPr lang="ru-RU" sz="2800" b="1" dirty="0" err="1">
                <a:solidFill>
                  <a:srgbClr val="FF0000"/>
                </a:solidFill>
              </a:rPr>
              <a:t>зосереджено</a:t>
            </a:r>
            <a:r>
              <a:rPr lang="ru-RU" sz="2800" b="1" dirty="0">
                <a:solidFill>
                  <a:srgbClr val="FF0000"/>
                </a:solidFill>
              </a:rPr>
              <a:t> в </a:t>
            </a:r>
            <a:r>
              <a:rPr lang="ru-RU" sz="2800" b="1" dirty="0" err="1">
                <a:solidFill>
                  <a:srgbClr val="FF0000"/>
                </a:solidFill>
              </a:rPr>
              <a:t>центральній</a:t>
            </a:r>
            <a:r>
              <a:rPr lang="ru-RU" sz="2800" b="1" dirty="0">
                <a:solidFill>
                  <a:srgbClr val="FF0000"/>
                </a:solidFill>
              </a:rPr>
              <a:t> та </a:t>
            </a:r>
            <a:r>
              <a:rPr lang="ru-RU" sz="2800" b="1" dirty="0" err="1">
                <a:solidFill>
                  <a:srgbClr val="FF0000"/>
                </a:solidFill>
              </a:rPr>
              <a:t>південній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частинах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Молдови</a:t>
            </a:r>
            <a:r>
              <a:rPr lang="ru-RU" sz="2800" b="1" dirty="0">
                <a:solidFill>
                  <a:srgbClr val="FF0000"/>
                </a:solidFill>
              </a:rPr>
              <a:t>. </a:t>
            </a:r>
            <a:r>
              <a:rPr lang="ru-RU" sz="2800" b="1" dirty="0" err="1">
                <a:solidFill>
                  <a:srgbClr val="FF0000"/>
                </a:solidFill>
              </a:rPr>
              <a:t>Підприємства</a:t>
            </a:r>
            <a:r>
              <a:rPr lang="ru-RU" sz="2800" b="1" dirty="0">
                <a:solidFill>
                  <a:srgbClr val="FF0000"/>
                </a:solidFill>
              </a:rPr>
              <a:t> з </a:t>
            </a:r>
            <a:r>
              <a:rPr lang="ru-RU" sz="2800" b="1" dirty="0" err="1">
                <a:solidFill>
                  <a:srgbClr val="FF0000"/>
                </a:solidFill>
              </a:rPr>
              <a:t>переробки</a:t>
            </a:r>
            <a:r>
              <a:rPr lang="ru-RU" sz="2800" b="1" dirty="0">
                <a:solidFill>
                  <a:srgbClr val="FF0000"/>
                </a:solidFill>
              </a:rPr>
              <a:t> винограду </a:t>
            </a:r>
            <a:r>
              <a:rPr lang="ru-RU" sz="2800" b="1" dirty="0" err="1">
                <a:solidFill>
                  <a:srgbClr val="FF0000"/>
                </a:solidFill>
              </a:rPr>
              <a:t>розміщені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рівномірно</a:t>
            </a:r>
            <a:r>
              <a:rPr lang="ru-RU" sz="2800" b="1" dirty="0">
                <a:solidFill>
                  <a:srgbClr val="FF0000"/>
                </a:solidFill>
              </a:rPr>
              <a:t> в </a:t>
            </a:r>
            <a:r>
              <a:rPr lang="ru-RU" sz="2800" b="1" dirty="0" err="1">
                <a:solidFill>
                  <a:srgbClr val="FF0000"/>
                </a:solidFill>
              </a:rPr>
              <a:t>країні</a:t>
            </a:r>
            <a:r>
              <a:rPr lang="ru-RU" sz="2800" b="1" dirty="0" smtClean="0">
                <a:solidFill>
                  <a:srgbClr val="FF0000"/>
                </a:solidFill>
              </a:rPr>
              <a:t>.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Серед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плодових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переважають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яблуні</a:t>
            </a:r>
            <a:r>
              <a:rPr lang="ru-RU" sz="2800" b="1" dirty="0">
                <a:solidFill>
                  <a:srgbClr val="FF0000"/>
                </a:solidFill>
              </a:rPr>
              <a:t>, </a:t>
            </a:r>
            <a:r>
              <a:rPr lang="ru-RU" sz="2800" b="1" dirty="0" err="1">
                <a:solidFill>
                  <a:srgbClr val="FF0000"/>
                </a:solidFill>
              </a:rPr>
              <a:t>груші</a:t>
            </a:r>
            <a:r>
              <a:rPr lang="ru-RU" sz="2800" b="1" dirty="0">
                <a:solidFill>
                  <a:srgbClr val="FF0000"/>
                </a:solidFill>
              </a:rPr>
              <a:t>, айва, </a:t>
            </a:r>
            <a:r>
              <a:rPr lang="ru-RU" sz="2800" b="1" dirty="0" err="1">
                <a:solidFill>
                  <a:srgbClr val="FF0000"/>
                </a:solidFill>
              </a:rPr>
              <a:t>сливи</a:t>
            </a:r>
            <a:r>
              <a:rPr lang="ru-RU" sz="2800" b="1" dirty="0">
                <a:solidFill>
                  <a:srgbClr val="FF0000"/>
                </a:solidFill>
              </a:rPr>
              <a:t>, </a:t>
            </a:r>
            <a:r>
              <a:rPr lang="ru-RU" sz="2800" b="1" dirty="0" err="1">
                <a:solidFill>
                  <a:srgbClr val="FF0000"/>
                </a:solidFill>
              </a:rPr>
              <a:t>абрикоси</a:t>
            </a:r>
            <a:r>
              <a:rPr lang="ru-RU" sz="2800" b="1" dirty="0">
                <a:solidFill>
                  <a:srgbClr val="FF0000"/>
                </a:solidFill>
              </a:rPr>
              <a:t>, вишня, черешня </a:t>
            </a:r>
            <a:r>
              <a:rPr lang="ru-RU" sz="2800" b="1" dirty="0" err="1">
                <a:solidFill>
                  <a:srgbClr val="FF0000"/>
                </a:solidFill>
              </a:rPr>
              <a:t>тощо</a:t>
            </a:r>
            <a:r>
              <a:rPr lang="ru-RU" sz="2800" b="1" dirty="0">
                <a:solidFill>
                  <a:srgbClr val="FF0000"/>
                </a:solidFill>
              </a:rPr>
              <a:t>. </a:t>
            </a:r>
            <a:r>
              <a:rPr lang="ru-RU" sz="2800" b="1" dirty="0" err="1">
                <a:solidFill>
                  <a:srgbClr val="FF0000"/>
                </a:solidFill>
              </a:rPr>
              <a:t>Основні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овочеві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культури</a:t>
            </a:r>
            <a:r>
              <a:rPr lang="ru-RU" sz="2800" b="1" dirty="0">
                <a:solidFill>
                  <a:srgbClr val="FF0000"/>
                </a:solidFill>
              </a:rPr>
              <a:t>: </a:t>
            </a:r>
            <a:r>
              <a:rPr lang="ru-RU" sz="2800" b="1" dirty="0" err="1">
                <a:solidFill>
                  <a:srgbClr val="FF0000"/>
                </a:solidFill>
              </a:rPr>
              <a:t>помідори</a:t>
            </a:r>
            <a:r>
              <a:rPr lang="ru-RU" sz="2800" b="1" dirty="0">
                <a:solidFill>
                  <a:srgbClr val="FF0000"/>
                </a:solidFill>
              </a:rPr>
              <a:t>, </a:t>
            </a:r>
            <a:r>
              <a:rPr lang="ru-RU" sz="2800" b="1" dirty="0" err="1">
                <a:solidFill>
                  <a:srgbClr val="FF0000"/>
                </a:solidFill>
              </a:rPr>
              <a:t>баклажани</a:t>
            </a:r>
            <a:r>
              <a:rPr lang="ru-RU" sz="2800" b="1" dirty="0">
                <a:solidFill>
                  <a:srgbClr val="FF0000"/>
                </a:solidFill>
              </a:rPr>
              <a:t>, </a:t>
            </a:r>
            <a:r>
              <a:rPr lang="ru-RU" sz="2800" b="1" dirty="0" err="1">
                <a:solidFill>
                  <a:srgbClr val="FF0000"/>
                </a:solidFill>
              </a:rPr>
              <a:t>солодкий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перець</a:t>
            </a:r>
            <a:r>
              <a:rPr lang="ru-RU" sz="2800" b="1" dirty="0">
                <a:solidFill>
                  <a:srgbClr val="FF0000"/>
                </a:solidFill>
              </a:rPr>
              <a:t>, кабачки, </a:t>
            </a:r>
            <a:r>
              <a:rPr lang="ru-RU" sz="2800" b="1" dirty="0" err="1">
                <a:solidFill>
                  <a:srgbClr val="FF0000"/>
                </a:solidFill>
              </a:rPr>
              <a:t>огірки</a:t>
            </a:r>
            <a:r>
              <a:rPr lang="ru-RU" sz="2800" b="1" dirty="0">
                <a:solidFill>
                  <a:srgbClr val="FF0000"/>
                </a:solidFill>
              </a:rPr>
              <a:t>.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1911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75000"/>
            </a:schemeClr>
          </a:fgClr>
          <a:bgClr>
            <a:schemeClr val="accent1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Транспорт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4258816" cy="4713387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Розвинені </a:t>
            </a:r>
            <a:r>
              <a:rPr lang="uk-UA" dirty="0"/>
              <a:t>всі основні види транспорту — залізничний, автомобільний, річковий, повітряний. Головна роль належить автомобільному транспорту (протяжність доріг із твердим покриттям перевищує 10 тис. км.). Протяжність залізниць — 1150 км. Головна водна артерія — Дністер.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50656"/>
            <a:ext cx="4418240" cy="40347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82757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75000"/>
            </a:schemeClr>
          </a:fgClr>
          <a:bgClr>
            <a:schemeClr val="accent1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Зовнішні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економічні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зв'язки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 </a:t>
            </a:r>
            <a:r>
              <a:rPr lang="ru-RU" dirty="0" err="1"/>
              <a:t>Імпорт</a:t>
            </a:r>
            <a:r>
              <a:rPr lang="ru-RU" dirty="0"/>
              <a:t> (1993 р.) — 145 млн. </a:t>
            </a:r>
            <a:r>
              <a:rPr lang="ru-RU" dirty="0" err="1"/>
              <a:t>доларів</a:t>
            </a:r>
            <a:r>
              <a:rPr lang="ru-RU" dirty="0"/>
              <a:t>, </a:t>
            </a:r>
            <a:r>
              <a:rPr lang="ru-RU" dirty="0" err="1"/>
              <a:t>експорт</a:t>
            </a:r>
            <a:r>
              <a:rPr lang="ru-RU" dirty="0"/>
              <a:t> — 108 млн. Через практично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паливно-енергетичних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Молдова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внутрішні</a:t>
            </a:r>
            <a:r>
              <a:rPr lang="ru-RU" dirty="0"/>
              <a:t> потреби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увезення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сусідніх</a:t>
            </a:r>
            <a:r>
              <a:rPr lang="ru-RU" dirty="0"/>
              <a:t> держав.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постачальники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і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(96% </a:t>
            </a:r>
            <a:r>
              <a:rPr lang="ru-RU" dirty="0" err="1"/>
              <a:t>вугілля</a:t>
            </a:r>
            <a:r>
              <a:rPr lang="ru-RU" dirty="0"/>
              <a:t>, 100% газу, 97% мазуту, 99% дизельного </a:t>
            </a:r>
            <a:r>
              <a:rPr lang="ru-RU" dirty="0" err="1"/>
              <a:t>палива</a:t>
            </a:r>
            <a:r>
              <a:rPr lang="ru-RU" dirty="0"/>
              <a:t>), </a:t>
            </a:r>
            <a:r>
              <a:rPr lang="ru-RU" dirty="0" err="1"/>
              <a:t>машинобудівної</a:t>
            </a:r>
            <a:r>
              <a:rPr lang="ru-RU" dirty="0"/>
              <a:t>,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паперу</a:t>
            </a:r>
            <a:r>
              <a:rPr lang="ru-RU" dirty="0"/>
              <a:t> — </a:t>
            </a:r>
            <a:r>
              <a:rPr lang="ru-RU" dirty="0" err="1"/>
              <a:t>Україна</a:t>
            </a:r>
            <a:r>
              <a:rPr lang="ru-RU" dirty="0"/>
              <a:t>, </a:t>
            </a:r>
            <a:r>
              <a:rPr lang="ru-RU" dirty="0" err="1"/>
              <a:t>Росія</a:t>
            </a:r>
            <a:r>
              <a:rPr lang="ru-RU" dirty="0"/>
              <a:t>, </a:t>
            </a:r>
            <a:r>
              <a:rPr lang="ru-RU" dirty="0" err="1"/>
              <a:t>частково</a:t>
            </a:r>
            <a:r>
              <a:rPr lang="ru-RU" dirty="0"/>
              <a:t> — </a:t>
            </a:r>
            <a:r>
              <a:rPr lang="ru-RU" dirty="0" err="1"/>
              <a:t>Білорусь</a:t>
            </a:r>
            <a:r>
              <a:rPr lang="ru-RU" dirty="0"/>
              <a:t> (бензин</a:t>
            </a:r>
            <a:r>
              <a:rPr lang="ru-RU" dirty="0" smtClean="0"/>
              <a:t>).</a:t>
            </a:r>
            <a:r>
              <a:rPr lang="uk-UA" dirty="0"/>
              <a:t> Своєю чергою, Молдова експортує більш як 90% вироблених автомобільних причепів і напівпричепів, </a:t>
            </a:r>
            <a:r>
              <a:rPr lang="uk-UA" dirty="0" err="1"/>
              <a:t>електронавантажувачів</a:t>
            </a:r>
            <a:r>
              <a:rPr lang="uk-UA" dirty="0"/>
              <a:t>, </a:t>
            </a:r>
            <a:r>
              <a:rPr lang="uk-UA" dirty="0" err="1"/>
              <a:t>центробіжних</a:t>
            </a:r>
            <a:r>
              <a:rPr lang="uk-UA" dirty="0"/>
              <a:t> насосів, значну частку сільськогосподарської продукції.</a:t>
            </a:r>
          </a:p>
          <a:p>
            <a:r>
              <a:rPr lang="uk-UA" dirty="0"/>
              <a:t>Основні статті експорту — хімікати, продукти харчування, вино, продукція машинобудування, текстиль, тютюн.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282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/>
          </a:bodyPr>
          <a:lstStyle/>
          <a:p>
            <a:r>
              <a:rPr lang="vi-VN" sz="4000" b="1" dirty="0">
                <a:solidFill>
                  <a:srgbClr val="001746"/>
                </a:solidFill>
              </a:rPr>
              <a:t>Респу́бліка Молдо́ва</a:t>
            </a:r>
            <a:r>
              <a:rPr lang="vi-VN" sz="4000" dirty="0">
                <a:solidFill>
                  <a:srgbClr val="001746"/>
                </a:solidFill>
              </a:rPr>
              <a:t> </a:t>
            </a:r>
            <a:r>
              <a:rPr lang="uk-UA" sz="4000" dirty="0" smtClean="0">
                <a:solidFill>
                  <a:srgbClr val="001746"/>
                </a:solidFill>
              </a:rPr>
              <a:t>.</a:t>
            </a:r>
            <a:r>
              <a:rPr lang="ru-RU" sz="4000" dirty="0">
                <a:solidFill>
                  <a:srgbClr val="001746"/>
                </a:solidFill>
              </a:rPr>
              <a:t>  </a:t>
            </a:r>
            <a:r>
              <a:rPr lang="ru-RU" sz="4000" dirty="0" smtClean="0">
                <a:solidFill>
                  <a:srgbClr val="001746"/>
                </a:solidFill>
              </a:rPr>
              <a:t>Держава </a:t>
            </a:r>
            <a:r>
              <a:rPr lang="ru-RU" sz="4000" dirty="0" err="1" smtClean="0">
                <a:solidFill>
                  <a:srgbClr val="001746"/>
                </a:solidFill>
              </a:rPr>
              <a:t>уСхідній</a:t>
            </a:r>
            <a:r>
              <a:rPr lang="ru-RU" sz="4000" dirty="0" smtClean="0">
                <a:solidFill>
                  <a:srgbClr val="001746"/>
                </a:solidFill>
              </a:rPr>
              <a:t> </a:t>
            </a:r>
            <a:r>
              <a:rPr lang="ru-RU" sz="4000" dirty="0" err="1" smtClean="0">
                <a:solidFill>
                  <a:srgbClr val="001746"/>
                </a:solidFill>
              </a:rPr>
              <a:t>Європі</a:t>
            </a:r>
            <a:r>
              <a:rPr lang="ru-RU" sz="4000" dirty="0" smtClean="0">
                <a:solidFill>
                  <a:srgbClr val="001746"/>
                </a:solidFill>
              </a:rPr>
              <a:t> , </a:t>
            </a:r>
            <a:r>
              <a:rPr lang="ru-RU" sz="4000" dirty="0" err="1">
                <a:solidFill>
                  <a:srgbClr val="001746"/>
                </a:solidFill>
              </a:rPr>
              <a:t>столиця</a:t>
            </a:r>
            <a:r>
              <a:rPr lang="ru-RU" sz="4000" dirty="0">
                <a:solidFill>
                  <a:srgbClr val="001746"/>
                </a:solidFill>
              </a:rPr>
              <a:t> — </a:t>
            </a:r>
            <a:r>
              <a:rPr lang="ru-RU" sz="4000" dirty="0" err="1">
                <a:solidFill>
                  <a:srgbClr val="001746"/>
                </a:solidFill>
              </a:rPr>
              <a:t>місто</a:t>
            </a:r>
            <a:r>
              <a:rPr lang="ru-RU" sz="4000" dirty="0">
                <a:solidFill>
                  <a:srgbClr val="001746"/>
                </a:solidFill>
              </a:rPr>
              <a:t> </a:t>
            </a:r>
            <a:r>
              <a:rPr lang="ru-RU" sz="4000" dirty="0" err="1" smtClean="0">
                <a:solidFill>
                  <a:srgbClr val="001746"/>
                </a:solidFill>
              </a:rPr>
              <a:t>Кишинів</a:t>
            </a:r>
            <a:r>
              <a:rPr lang="ru-RU" sz="4000" dirty="0" smtClean="0">
                <a:solidFill>
                  <a:srgbClr val="001746"/>
                </a:solidFill>
              </a:rPr>
              <a:t>. </a:t>
            </a:r>
            <a:r>
              <a:rPr lang="ru-RU" sz="4000" dirty="0">
                <a:solidFill>
                  <a:srgbClr val="001746"/>
                </a:solidFill>
              </a:rPr>
              <a:t>На </a:t>
            </a:r>
            <a:r>
              <a:rPr lang="ru-RU" sz="4000" dirty="0" err="1">
                <a:solidFill>
                  <a:srgbClr val="001746"/>
                </a:solidFill>
              </a:rPr>
              <a:t>півночі</a:t>
            </a:r>
            <a:r>
              <a:rPr lang="ru-RU" sz="4000" dirty="0">
                <a:solidFill>
                  <a:srgbClr val="001746"/>
                </a:solidFill>
              </a:rPr>
              <a:t>, </a:t>
            </a:r>
            <a:r>
              <a:rPr lang="ru-RU" sz="4000" dirty="0" err="1">
                <a:solidFill>
                  <a:srgbClr val="001746"/>
                </a:solidFill>
              </a:rPr>
              <a:t>сході</a:t>
            </a:r>
            <a:r>
              <a:rPr lang="ru-RU" sz="4000" dirty="0">
                <a:solidFill>
                  <a:srgbClr val="001746"/>
                </a:solidFill>
              </a:rPr>
              <a:t> й </a:t>
            </a:r>
            <a:r>
              <a:rPr lang="ru-RU" sz="4000" dirty="0" err="1">
                <a:solidFill>
                  <a:srgbClr val="001746"/>
                </a:solidFill>
              </a:rPr>
              <a:t>півдні</a:t>
            </a:r>
            <a:r>
              <a:rPr lang="ru-RU" sz="4000" dirty="0">
                <a:solidFill>
                  <a:srgbClr val="001746"/>
                </a:solidFill>
              </a:rPr>
              <a:t> </a:t>
            </a:r>
            <a:r>
              <a:rPr lang="ru-RU" sz="4000" dirty="0" err="1">
                <a:solidFill>
                  <a:srgbClr val="001746"/>
                </a:solidFill>
              </a:rPr>
              <a:t>межує</a:t>
            </a:r>
            <a:r>
              <a:rPr lang="ru-RU" sz="4000" dirty="0">
                <a:solidFill>
                  <a:srgbClr val="001746"/>
                </a:solidFill>
              </a:rPr>
              <a:t> </a:t>
            </a:r>
            <a:r>
              <a:rPr lang="ru-RU" sz="4000" dirty="0" smtClean="0">
                <a:solidFill>
                  <a:srgbClr val="001746"/>
                </a:solidFill>
              </a:rPr>
              <a:t>з</a:t>
            </a:r>
            <a:r>
              <a:rPr lang="ru-RU" sz="4000" dirty="0">
                <a:solidFill>
                  <a:srgbClr val="001746"/>
                </a:solidFill>
              </a:rPr>
              <a:t> </a:t>
            </a:r>
            <a:r>
              <a:rPr lang="ru-RU" sz="4000" dirty="0" err="1" smtClean="0">
                <a:solidFill>
                  <a:srgbClr val="001746"/>
                </a:solidFill>
              </a:rPr>
              <a:t>Україною</a:t>
            </a:r>
            <a:r>
              <a:rPr lang="ru-RU" sz="4000" dirty="0" smtClean="0">
                <a:solidFill>
                  <a:srgbClr val="001746"/>
                </a:solidFill>
              </a:rPr>
              <a:t>, </a:t>
            </a:r>
            <a:r>
              <a:rPr lang="ru-RU" sz="4000" dirty="0">
                <a:solidFill>
                  <a:srgbClr val="001746"/>
                </a:solidFill>
              </a:rPr>
              <a:t>на </a:t>
            </a:r>
            <a:r>
              <a:rPr lang="ru-RU" sz="4000" dirty="0" err="1">
                <a:solidFill>
                  <a:srgbClr val="001746"/>
                </a:solidFill>
              </a:rPr>
              <a:t>заході</a:t>
            </a:r>
            <a:r>
              <a:rPr lang="ru-RU" sz="4000" dirty="0">
                <a:solidFill>
                  <a:srgbClr val="001746"/>
                </a:solidFill>
              </a:rPr>
              <a:t> — з </a:t>
            </a:r>
            <a:r>
              <a:rPr lang="ru-RU" sz="4000" dirty="0" err="1" smtClean="0">
                <a:solidFill>
                  <a:srgbClr val="001746"/>
                </a:solidFill>
              </a:rPr>
              <a:t>Румунією</a:t>
            </a:r>
            <a:r>
              <a:rPr lang="ru-RU" sz="4000" dirty="0" smtClean="0">
                <a:solidFill>
                  <a:srgbClr val="001746"/>
                </a:solidFill>
              </a:rPr>
              <a:t>. </a:t>
            </a:r>
            <a:r>
              <a:rPr lang="ru-RU" sz="4000" dirty="0" err="1">
                <a:solidFill>
                  <a:srgbClr val="001746"/>
                </a:solidFill>
              </a:rPr>
              <a:t>Площа</a:t>
            </a:r>
            <a:r>
              <a:rPr lang="ru-RU" sz="4000" dirty="0">
                <a:solidFill>
                  <a:srgbClr val="001746"/>
                </a:solidFill>
              </a:rPr>
              <a:t> </a:t>
            </a:r>
            <a:r>
              <a:rPr lang="ru-RU" sz="4000" dirty="0" err="1">
                <a:solidFill>
                  <a:srgbClr val="001746"/>
                </a:solidFill>
              </a:rPr>
              <a:t>країни</a:t>
            </a:r>
            <a:r>
              <a:rPr lang="ru-RU" sz="4000" dirty="0">
                <a:solidFill>
                  <a:srgbClr val="001746"/>
                </a:solidFill>
              </a:rPr>
              <a:t> — 33 843 км²</a:t>
            </a:r>
            <a:endParaRPr lang="ru-RU" sz="4000" dirty="0">
              <a:solidFill>
                <a:srgbClr val="001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9300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75000"/>
            </a:schemeClr>
          </a:fgClr>
          <a:bgClr>
            <a:schemeClr val="accent1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Рельєф</a:t>
            </a:r>
            <a:r>
              <a:rPr lang="ru-RU" b="1" dirty="0" smtClean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4680520" cy="5688632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Рельєф</a:t>
            </a:r>
            <a:r>
              <a:rPr lang="ru-RU" dirty="0"/>
              <a:t> </a:t>
            </a:r>
            <a:r>
              <a:rPr lang="ru-RU" b="1" dirty="0" err="1"/>
              <a:t>Молдови</a:t>
            </a:r>
            <a:r>
              <a:rPr lang="ru-RU" dirty="0"/>
              <a:t> — </a:t>
            </a:r>
            <a:r>
              <a:rPr lang="ru-RU" dirty="0" err="1"/>
              <a:t>рівнина</a:t>
            </a:r>
            <a:r>
              <a:rPr lang="ru-RU" dirty="0"/>
              <a:t> 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численними</a:t>
            </a:r>
            <a:r>
              <a:rPr lang="ru-RU" dirty="0"/>
              <a:t> </a:t>
            </a:r>
            <a:r>
              <a:rPr lang="ru-RU" dirty="0" err="1"/>
              <a:t>пагорбами</a:t>
            </a:r>
            <a:r>
              <a:rPr lang="ru-RU" dirty="0"/>
              <a:t>, </a:t>
            </a:r>
            <a:r>
              <a:rPr lang="ru-RU" dirty="0" err="1"/>
              <a:t>розчленована</a:t>
            </a:r>
            <a:r>
              <a:rPr lang="ru-RU" dirty="0"/>
              <a:t> балками та </a:t>
            </a:r>
            <a:r>
              <a:rPr lang="ru-RU" dirty="0" err="1"/>
              <a:t>річками</a:t>
            </a:r>
            <a:r>
              <a:rPr lang="ru-RU" dirty="0"/>
              <a:t>.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/>
              <a:t>висота</a:t>
            </a:r>
            <a:r>
              <a:rPr lang="ru-RU" dirty="0"/>
              <a:t> 147 м, максимальна — до 430 м (гори </a:t>
            </a:r>
            <a:r>
              <a:rPr lang="ru-RU" dirty="0" err="1"/>
              <a:t>Баланешти</a:t>
            </a:r>
            <a:r>
              <a:rPr lang="ru-RU" dirty="0"/>
              <a:t>). В межах </a:t>
            </a:r>
            <a:r>
              <a:rPr lang="ru-RU" dirty="0" err="1"/>
              <a:t>Молдови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 </a:t>
            </a:r>
            <a:r>
              <a:rPr lang="ru-RU" dirty="0" err="1"/>
              <a:t>Молдавське</a:t>
            </a:r>
            <a:r>
              <a:rPr lang="ru-RU" dirty="0"/>
              <a:t> </a:t>
            </a:r>
            <a:r>
              <a:rPr lang="ru-RU" dirty="0" smtClean="0"/>
              <a:t>плато , </a:t>
            </a:r>
            <a:r>
              <a:rPr lang="ru-RU" dirty="0" err="1"/>
              <a:t>Північно-Молдавська</a:t>
            </a:r>
            <a:r>
              <a:rPr lang="ru-RU" dirty="0"/>
              <a:t>, </a:t>
            </a:r>
            <a:r>
              <a:rPr lang="ru-RU" dirty="0" err="1"/>
              <a:t>Південно-Молдавська</a:t>
            </a:r>
            <a:r>
              <a:rPr lang="ru-RU" dirty="0"/>
              <a:t> та </a:t>
            </a:r>
            <a:r>
              <a:rPr lang="ru-RU" dirty="0" err="1" smtClean="0"/>
              <a:t>Нижньодністровська</a:t>
            </a:r>
            <a:r>
              <a:rPr lang="ru-RU" dirty="0" smtClean="0"/>
              <a:t>  </a:t>
            </a:r>
            <a:r>
              <a:rPr lang="ru-RU" dirty="0" err="1"/>
              <a:t>рівнина</a:t>
            </a:r>
            <a:r>
              <a:rPr lang="ru-RU" dirty="0"/>
              <a:t>, </a:t>
            </a:r>
            <a:r>
              <a:rPr lang="ru-RU" dirty="0" err="1"/>
              <a:t>Придністровська</a:t>
            </a:r>
            <a:r>
              <a:rPr lang="ru-RU" dirty="0"/>
              <a:t> і </a:t>
            </a:r>
            <a:r>
              <a:rPr lang="ru-RU" dirty="0" err="1"/>
              <a:t>Тігецька</a:t>
            </a:r>
            <a:r>
              <a:rPr lang="ru-RU" dirty="0"/>
              <a:t> </a:t>
            </a:r>
            <a:r>
              <a:rPr lang="ru-RU" dirty="0" err="1"/>
              <a:t>височини</a:t>
            </a:r>
            <a:r>
              <a:rPr lang="ru-RU" dirty="0"/>
              <a:t>. </a:t>
            </a:r>
            <a:r>
              <a:rPr lang="ru-RU" dirty="0" smtClean="0"/>
              <a:t>Плато </a:t>
            </a:r>
            <a:r>
              <a:rPr lang="ru-RU" dirty="0"/>
              <a:t> і </a:t>
            </a:r>
            <a:r>
              <a:rPr lang="ru-RU" dirty="0" err="1"/>
              <a:t>рівнини</a:t>
            </a:r>
            <a:r>
              <a:rPr lang="ru-RU" dirty="0"/>
              <a:t> </a:t>
            </a:r>
            <a:r>
              <a:rPr lang="ru-RU" dirty="0" err="1"/>
              <a:t>Молдови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м'якохвилясту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, густо </a:t>
            </a:r>
            <a:r>
              <a:rPr lang="ru-RU" dirty="0" err="1"/>
              <a:t>розчленовану</a:t>
            </a:r>
            <a:r>
              <a:rPr lang="ru-RU" dirty="0"/>
              <a:t> </a:t>
            </a:r>
            <a:r>
              <a:rPr lang="ru-RU" dirty="0" err="1"/>
              <a:t>річковими</a:t>
            </a:r>
            <a:r>
              <a:rPr lang="ru-RU" dirty="0"/>
              <a:t> долинами і балками. </a:t>
            </a:r>
            <a:r>
              <a:rPr lang="ru-RU" dirty="0" err="1"/>
              <a:t>Височини</a:t>
            </a:r>
            <a:r>
              <a:rPr lang="ru-RU" dirty="0"/>
              <a:t> </a:t>
            </a:r>
            <a:r>
              <a:rPr lang="ru-RU" dirty="0" err="1"/>
              <a:t>видовжені</a:t>
            </a:r>
            <a:r>
              <a:rPr lang="ru-RU" dirty="0"/>
              <a:t> в </a:t>
            </a:r>
            <a:r>
              <a:rPr lang="ru-RU" dirty="0" err="1"/>
              <a:t>субмеридіональному</a:t>
            </a:r>
            <a:r>
              <a:rPr lang="ru-RU" dirty="0"/>
              <a:t> </a:t>
            </a:r>
            <a:r>
              <a:rPr lang="ru-RU" dirty="0" err="1"/>
              <a:t>напрямі</a:t>
            </a:r>
            <a:r>
              <a:rPr lang="ru-RU" dirty="0"/>
              <a:t>, </a:t>
            </a:r>
            <a:r>
              <a:rPr lang="ru-RU" dirty="0" err="1"/>
              <a:t>інтенсивно</a:t>
            </a:r>
            <a:r>
              <a:rPr lang="ru-RU" dirty="0"/>
              <a:t> </a:t>
            </a:r>
            <a:r>
              <a:rPr lang="ru-RU" dirty="0" err="1"/>
              <a:t>розчленовані</a:t>
            </a:r>
            <a:r>
              <a:rPr lang="ru-RU" dirty="0"/>
              <a:t>.</a:t>
            </a:r>
          </a:p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піднесена</a:t>
            </a:r>
            <a:r>
              <a:rPr lang="ru-RU" dirty="0"/>
              <a:t> і </a:t>
            </a:r>
            <a:r>
              <a:rPr lang="ru-RU" dirty="0" err="1"/>
              <a:t>розчленована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 </a:t>
            </a:r>
            <a:r>
              <a:rPr lang="ru-RU" dirty="0" err="1"/>
              <a:t>Центральномолдавської</a:t>
            </a:r>
            <a:r>
              <a:rPr lang="ru-RU" dirty="0"/>
              <a:t> </a:t>
            </a:r>
            <a:r>
              <a:rPr lang="ru-RU" dirty="0" err="1" smtClean="0"/>
              <a:t>височини</a:t>
            </a:r>
            <a:r>
              <a:rPr lang="ru-RU" dirty="0"/>
              <a:t> </a:t>
            </a:r>
            <a:r>
              <a:rPr lang="ru-RU" dirty="0" smtClean="0"/>
              <a:t>—</a:t>
            </a:r>
            <a:r>
              <a:rPr lang="ru-RU" dirty="0"/>
              <a:t> </a:t>
            </a:r>
            <a:r>
              <a:rPr lang="ru-RU" dirty="0" err="1"/>
              <a:t>Кодри</a:t>
            </a:r>
            <a:r>
              <a:rPr lang="ru-RU" dirty="0"/>
              <a:t> — </a:t>
            </a:r>
            <a:r>
              <a:rPr lang="ru-RU" dirty="0" err="1"/>
              <a:t>займає</a:t>
            </a:r>
            <a:r>
              <a:rPr lang="ru-RU" dirty="0"/>
              <a:t> 14,5%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Молдови</a:t>
            </a:r>
            <a:r>
              <a:rPr lang="ru-RU" dirty="0"/>
              <a:t>. У межах Кодр </a:t>
            </a:r>
            <a:r>
              <a:rPr lang="ru-RU" dirty="0" err="1"/>
              <a:t>вертикальне</a:t>
            </a:r>
            <a:r>
              <a:rPr lang="ru-RU" dirty="0"/>
              <a:t> </a:t>
            </a:r>
            <a:r>
              <a:rPr lang="ru-RU" dirty="0" err="1"/>
              <a:t>розчленування</a:t>
            </a:r>
            <a:r>
              <a:rPr lang="ru-RU" dirty="0"/>
              <a:t> </a:t>
            </a:r>
            <a:r>
              <a:rPr lang="ru-RU" dirty="0" err="1"/>
              <a:t>рельєфу</a:t>
            </a:r>
            <a:r>
              <a:rPr lang="ru-RU" dirty="0"/>
              <a:t> становить 200–300 м.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912" y="908720"/>
            <a:ext cx="3549189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186963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Гідрографія</a:t>
            </a: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19256" cy="5616624"/>
          </a:xfrm>
        </p:spPr>
        <p:txBody>
          <a:bodyPr>
            <a:noAutofit/>
          </a:bodyPr>
          <a:lstStyle/>
          <a:p>
            <a:r>
              <a:rPr lang="ru-RU" sz="2800" b="1" dirty="0" err="1"/>
              <a:t>Річки</a:t>
            </a:r>
            <a:r>
              <a:rPr lang="ru-RU" sz="2800" b="1" dirty="0"/>
              <a:t> </a:t>
            </a:r>
            <a:r>
              <a:rPr lang="ru-RU" sz="2800" b="1" dirty="0" err="1"/>
              <a:t>Молдови</a:t>
            </a:r>
            <a:r>
              <a:rPr lang="ru-RU" sz="2800" b="1" dirty="0"/>
              <a:t> належать до </a:t>
            </a:r>
            <a:r>
              <a:rPr lang="ru-RU" sz="2800" b="1" dirty="0" err="1"/>
              <a:t>басейну</a:t>
            </a:r>
            <a:r>
              <a:rPr lang="ru-RU" sz="2800" b="1" dirty="0"/>
              <a:t> </a:t>
            </a:r>
            <a:r>
              <a:rPr lang="ru-RU" sz="2800" b="1" dirty="0" err="1"/>
              <a:t>Чорного</a:t>
            </a:r>
            <a:r>
              <a:rPr lang="ru-RU" sz="2800" b="1" dirty="0"/>
              <a:t> моря. </a:t>
            </a:r>
            <a:r>
              <a:rPr lang="ru-RU" sz="2800" b="1" dirty="0" err="1"/>
              <a:t>Найбільша</a:t>
            </a:r>
            <a:r>
              <a:rPr lang="ru-RU" sz="2800" b="1" dirty="0"/>
              <a:t> з них — </a:t>
            </a:r>
            <a:r>
              <a:rPr lang="ru-RU" sz="2800" b="1" dirty="0" err="1"/>
              <a:t>Дністер</a:t>
            </a:r>
            <a:r>
              <a:rPr lang="ru-RU" sz="2800" b="1" dirty="0"/>
              <a:t>. </a:t>
            </a:r>
            <a:r>
              <a:rPr lang="ru-RU" sz="2800" b="1" dirty="0" err="1"/>
              <a:t>Його</a:t>
            </a:r>
            <a:r>
              <a:rPr lang="ru-RU" sz="2800" b="1" dirty="0"/>
              <a:t> </a:t>
            </a:r>
            <a:r>
              <a:rPr lang="ru-RU" sz="2800" b="1" dirty="0" err="1"/>
              <a:t>басейн</a:t>
            </a:r>
            <a:r>
              <a:rPr lang="ru-RU" sz="2800" b="1" dirty="0"/>
              <a:t> </a:t>
            </a:r>
            <a:r>
              <a:rPr lang="ru-RU" sz="2800" b="1" dirty="0" err="1"/>
              <a:t>охоплює</a:t>
            </a:r>
            <a:r>
              <a:rPr lang="ru-RU" sz="2800" b="1" dirty="0"/>
              <a:t> 56% </a:t>
            </a:r>
            <a:r>
              <a:rPr lang="ru-RU" sz="2800" b="1" dirty="0" err="1"/>
              <a:t>території</a:t>
            </a:r>
            <a:r>
              <a:rPr lang="ru-RU" sz="2800" b="1" dirty="0"/>
              <a:t> </a:t>
            </a:r>
            <a:r>
              <a:rPr lang="ru-RU" sz="2800" b="1" dirty="0" err="1"/>
              <a:t>Молдови</a:t>
            </a:r>
            <a:r>
              <a:rPr lang="ru-RU" sz="2800" b="1" dirty="0"/>
              <a:t>. На 2-му </a:t>
            </a:r>
            <a:r>
              <a:rPr lang="ru-RU" sz="2800" b="1" dirty="0" err="1"/>
              <a:t>місці</a:t>
            </a:r>
            <a:r>
              <a:rPr lang="ru-RU" sz="2800" b="1" dirty="0"/>
              <a:t> — </a:t>
            </a:r>
            <a:r>
              <a:rPr lang="ru-RU" sz="2800" b="1" dirty="0" err="1"/>
              <a:t>річка</a:t>
            </a:r>
            <a:r>
              <a:rPr lang="ru-RU" sz="2800" b="1" dirty="0"/>
              <a:t> Прут, </a:t>
            </a:r>
            <a:r>
              <a:rPr lang="ru-RU" sz="2800" b="1" dirty="0" err="1"/>
              <a:t>що</a:t>
            </a:r>
            <a:r>
              <a:rPr lang="ru-RU" sz="2800" b="1" dirty="0"/>
              <a:t> є </a:t>
            </a:r>
            <a:r>
              <a:rPr lang="ru-RU" sz="2800" b="1" dirty="0" err="1"/>
              <a:t>природним</a:t>
            </a:r>
            <a:r>
              <a:rPr lang="ru-RU" sz="2800" b="1" dirty="0"/>
              <a:t> кордоном </a:t>
            </a:r>
            <a:r>
              <a:rPr lang="ru-RU" sz="2800" b="1" dirty="0" err="1"/>
              <a:t>із</a:t>
            </a:r>
            <a:r>
              <a:rPr lang="ru-RU" sz="2800" b="1" dirty="0"/>
              <a:t> </a:t>
            </a:r>
            <a:r>
              <a:rPr lang="ru-RU" sz="2800" b="1" dirty="0" err="1"/>
              <a:t>Румунією</a:t>
            </a:r>
            <a:r>
              <a:rPr lang="ru-RU" sz="2800" b="1" dirty="0"/>
              <a:t>. </a:t>
            </a:r>
            <a:r>
              <a:rPr lang="ru-RU" sz="2800" b="1" dirty="0" err="1"/>
              <a:t>Річки</a:t>
            </a:r>
            <a:r>
              <a:rPr lang="ru-RU" sz="2800" b="1" dirty="0"/>
              <a:t> </a:t>
            </a:r>
            <a:r>
              <a:rPr lang="ru-RU" sz="2800" b="1" dirty="0" err="1"/>
              <a:t>мають</a:t>
            </a:r>
            <a:r>
              <a:rPr lang="ru-RU" sz="2800" b="1" dirty="0"/>
              <a:t> </a:t>
            </a:r>
            <a:r>
              <a:rPr lang="ru-RU" sz="2800" b="1" dirty="0" err="1"/>
              <a:t>змішане</a:t>
            </a:r>
            <a:r>
              <a:rPr lang="ru-RU" sz="2800" b="1" dirty="0"/>
              <a:t>, </a:t>
            </a:r>
            <a:r>
              <a:rPr lang="ru-RU" sz="2800" b="1" dirty="0" err="1"/>
              <a:t>переважно</a:t>
            </a:r>
            <a:r>
              <a:rPr lang="ru-RU" sz="2800" b="1" dirty="0"/>
              <a:t> </a:t>
            </a:r>
            <a:r>
              <a:rPr lang="ru-RU" sz="2800" b="1" dirty="0" err="1"/>
              <a:t>дощове</a:t>
            </a:r>
            <a:r>
              <a:rPr lang="ru-RU" sz="2800" b="1" dirty="0"/>
              <a:t>, </a:t>
            </a:r>
            <a:r>
              <a:rPr lang="ru-RU" sz="2800" b="1" dirty="0" err="1"/>
              <a:t>живлення</a:t>
            </a:r>
            <a:r>
              <a:rPr lang="ru-RU" sz="2800" b="1" dirty="0"/>
              <a:t>. </a:t>
            </a:r>
            <a:r>
              <a:rPr lang="ru-RU" sz="2800" b="1" dirty="0" err="1"/>
              <a:t>Решта</a:t>
            </a:r>
            <a:r>
              <a:rPr lang="ru-RU" sz="2800" b="1" dirty="0"/>
              <a:t> </a:t>
            </a:r>
            <a:r>
              <a:rPr lang="ru-RU" sz="2800" b="1" dirty="0" err="1"/>
              <a:t>річок</a:t>
            </a:r>
            <a:r>
              <a:rPr lang="ru-RU" sz="2800" b="1" dirty="0"/>
              <a:t>, </a:t>
            </a:r>
            <a:r>
              <a:rPr lang="ru-RU" sz="2800" b="1" dirty="0" err="1"/>
              <a:t>окрім</a:t>
            </a:r>
            <a:r>
              <a:rPr lang="ru-RU" sz="2800" b="1" dirty="0"/>
              <a:t> </a:t>
            </a:r>
            <a:r>
              <a:rPr lang="ru-RU" sz="2800" b="1" dirty="0" err="1"/>
              <a:t>Дністра</a:t>
            </a:r>
            <a:r>
              <a:rPr lang="ru-RU" sz="2800" b="1" dirty="0"/>
              <a:t> і Прута, </a:t>
            </a:r>
            <a:r>
              <a:rPr lang="ru-RU" sz="2800" b="1" dirty="0" err="1"/>
              <a:t>які</a:t>
            </a:r>
            <a:r>
              <a:rPr lang="ru-RU" sz="2800" b="1" dirty="0"/>
              <a:t> </a:t>
            </a:r>
            <a:r>
              <a:rPr lang="ru-RU" sz="2800" b="1" dirty="0" err="1"/>
              <a:t>беруть</a:t>
            </a:r>
            <a:r>
              <a:rPr lang="ru-RU" sz="2800" b="1" dirty="0"/>
              <a:t> початок у Карпатах, </a:t>
            </a:r>
            <a:r>
              <a:rPr lang="ru-RU" sz="2800" b="1" dirty="0" err="1"/>
              <a:t>влітку</a:t>
            </a:r>
            <a:r>
              <a:rPr lang="ru-RU" sz="2800" b="1" dirty="0"/>
              <a:t> сильно </a:t>
            </a:r>
            <a:r>
              <a:rPr lang="ru-RU" sz="2800" b="1" dirty="0" err="1"/>
              <a:t>міліють</a:t>
            </a:r>
            <a:r>
              <a:rPr lang="ru-RU" sz="2800" b="1" dirty="0"/>
              <a:t> і </a:t>
            </a:r>
            <a:r>
              <a:rPr lang="ru-RU" sz="2800" b="1" dirty="0" err="1"/>
              <a:t>навіть</a:t>
            </a:r>
            <a:r>
              <a:rPr lang="ru-RU" sz="2800" b="1" dirty="0"/>
              <a:t> </a:t>
            </a:r>
            <a:r>
              <a:rPr lang="ru-RU" sz="2800" b="1" dirty="0" err="1"/>
              <a:t>пересихають</a:t>
            </a:r>
            <a:r>
              <a:rPr lang="ru-RU" sz="2800" b="1" dirty="0"/>
              <a:t>. Великих озер у </a:t>
            </a:r>
            <a:r>
              <a:rPr lang="ru-RU" sz="2800" b="1" dirty="0" err="1"/>
              <a:t>країні</a:t>
            </a:r>
            <a:r>
              <a:rPr lang="ru-RU" sz="2800" b="1" dirty="0"/>
              <a:t> </a:t>
            </a:r>
            <a:r>
              <a:rPr lang="ru-RU" sz="2800" b="1" dirty="0" err="1"/>
              <a:t>немає</a:t>
            </a:r>
            <a:r>
              <a:rPr lang="ru-RU" sz="2800" b="1" dirty="0"/>
              <a:t>. </a:t>
            </a:r>
            <a:r>
              <a:rPr lang="ru-RU" sz="2800" b="1" dirty="0" err="1"/>
              <a:t>Споруджено</a:t>
            </a:r>
            <a:r>
              <a:rPr lang="ru-RU" sz="2800" b="1" dirty="0"/>
              <a:t> </a:t>
            </a:r>
            <a:r>
              <a:rPr lang="ru-RU" sz="2800" b="1" dirty="0" err="1"/>
              <a:t>багато</a:t>
            </a:r>
            <a:r>
              <a:rPr lang="ru-RU" sz="2800" b="1" dirty="0"/>
              <a:t> </a:t>
            </a:r>
            <a:r>
              <a:rPr lang="ru-RU" sz="2800" b="1" dirty="0" err="1"/>
              <a:t>водосховищ</a:t>
            </a:r>
            <a:r>
              <a:rPr lang="ru-RU" sz="2800" b="1" dirty="0"/>
              <a:t> і </a:t>
            </a:r>
            <a:r>
              <a:rPr lang="ru-RU" sz="2800" b="1" dirty="0" err="1"/>
              <a:t>ставів</a:t>
            </a:r>
            <a:r>
              <a:rPr lang="ru-RU" sz="2800" b="1" dirty="0"/>
              <a:t>. </a:t>
            </a:r>
            <a:r>
              <a:rPr lang="ru-RU" sz="2800" b="1" dirty="0" err="1"/>
              <a:t>Дністер</a:t>
            </a:r>
            <a:r>
              <a:rPr lang="ru-RU" sz="2800" b="1" dirty="0"/>
              <a:t> і Прут </a:t>
            </a:r>
            <a:r>
              <a:rPr lang="ru-RU" sz="2800" b="1" dirty="0" err="1"/>
              <a:t>використовуються</a:t>
            </a:r>
            <a:r>
              <a:rPr lang="ru-RU" sz="2800" b="1" dirty="0"/>
              <a:t> для </a:t>
            </a:r>
            <a:r>
              <a:rPr lang="ru-RU" sz="2800" b="1" dirty="0" err="1"/>
              <a:t>судноплавства</a:t>
            </a:r>
            <a:r>
              <a:rPr lang="ru-RU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43957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Клімат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Клімат</a:t>
            </a:r>
            <a:r>
              <a:rPr lang="ru-RU" dirty="0"/>
              <a:t> </a:t>
            </a:r>
            <a:r>
              <a:rPr lang="ru-RU" dirty="0" err="1" smtClean="0"/>
              <a:t>Молдови</a:t>
            </a:r>
            <a:r>
              <a:rPr lang="ru-RU" dirty="0"/>
              <a:t> </a:t>
            </a:r>
            <a:r>
              <a:rPr lang="ru-RU" dirty="0" err="1" smtClean="0"/>
              <a:t>помірно</a:t>
            </a:r>
            <a:r>
              <a:rPr lang="ru-RU" dirty="0" smtClean="0"/>
              <a:t>- </a:t>
            </a:r>
            <a:r>
              <a:rPr lang="ru-RU" dirty="0" err="1"/>
              <a:t>континентальний</a:t>
            </a:r>
            <a:r>
              <a:rPr lang="ru-RU" dirty="0"/>
              <a:t>. </a:t>
            </a:r>
            <a:r>
              <a:rPr lang="ru-RU" dirty="0" err="1"/>
              <a:t>Середні</a:t>
            </a:r>
            <a:r>
              <a:rPr lang="ru-RU" dirty="0"/>
              <a:t> </a:t>
            </a:r>
            <a:r>
              <a:rPr lang="ru-RU" dirty="0" err="1"/>
              <a:t>температури</a:t>
            </a:r>
            <a:r>
              <a:rPr lang="ru-RU" dirty="0"/>
              <a:t> </a:t>
            </a:r>
            <a:r>
              <a:rPr lang="ru-RU" dirty="0" err="1"/>
              <a:t>січня</a:t>
            </a:r>
            <a:r>
              <a:rPr lang="ru-RU" dirty="0"/>
              <a:t> на </a:t>
            </a:r>
            <a:r>
              <a:rPr lang="ru-RU" dirty="0" err="1"/>
              <a:t>півночі</a:t>
            </a:r>
            <a:r>
              <a:rPr lang="ru-RU" dirty="0"/>
              <a:t> −5°</a:t>
            </a:r>
            <a:r>
              <a:rPr lang="en-US" dirty="0"/>
              <a:t>C, </a:t>
            </a:r>
            <a:r>
              <a:rPr lang="ru-RU" dirty="0"/>
              <a:t>на </a:t>
            </a:r>
            <a:r>
              <a:rPr lang="ru-RU" dirty="0" err="1"/>
              <a:t>півдні</a:t>
            </a:r>
            <a:r>
              <a:rPr lang="ru-RU" dirty="0"/>
              <a:t> −3 °</a:t>
            </a:r>
            <a:r>
              <a:rPr lang="en-US" dirty="0"/>
              <a:t>C, </a:t>
            </a:r>
            <a:r>
              <a:rPr lang="ru-RU" dirty="0" err="1"/>
              <a:t>липня</a:t>
            </a:r>
            <a:r>
              <a:rPr lang="ru-RU" dirty="0"/>
              <a:t> </a:t>
            </a:r>
            <a:r>
              <a:rPr lang="ru-RU" dirty="0" err="1"/>
              <a:t>відповідно</a:t>
            </a:r>
            <a:r>
              <a:rPr lang="ru-RU" dirty="0"/>
              <a:t> 19 і 22 °</a:t>
            </a:r>
            <a:r>
              <a:rPr lang="en-US" dirty="0"/>
              <a:t>C. </a:t>
            </a:r>
            <a:r>
              <a:rPr lang="ru-RU" dirty="0" err="1"/>
              <a:t>Опадів</a:t>
            </a:r>
            <a:r>
              <a:rPr lang="ru-RU" dirty="0"/>
              <a:t> </a:t>
            </a:r>
            <a:r>
              <a:rPr lang="ru-RU" dirty="0" err="1"/>
              <a:t>від</a:t>
            </a:r>
            <a:r>
              <a:rPr lang="ru-RU" dirty="0"/>
              <a:t> 400 мм на </a:t>
            </a:r>
            <a:r>
              <a:rPr lang="ru-RU" dirty="0" err="1"/>
              <a:t>півдні</a:t>
            </a:r>
            <a:r>
              <a:rPr lang="ru-RU" dirty="0"/>
              <a:t> до 560 мм на </a:t>
            </a:r>
            <a:r>
              <a:rPr lang="ru-RU" dirty="0" err="1"/>
              <a:t>півночі</a:t>
            </a:r>
            <a:r>
              <a:rPr lang="ru-RU" dirty="0"/>
              <a:t> на </a:t>
            </a:r>
            <a:r>
              <a:rPr lang="ru-RU" dirty="0" err="1"/>
              <a:t>рік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929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75000"/>
            </a:schemeClr>
          </a:fgClr>
          <a:bgClr>
            <a:schemeClr val="accent1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074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риродно-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ресурсний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потенціал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4186808" cy="547260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Найбагатші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природно-ресурсного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Молдови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ґрунтові</a:t>
            </a:r>
            <a:r>
              <a:rPr lang="ru-RU" dirty="0"/>
              <a:t> й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основою для </a:t>
            </a:r>
            <a:r>
              <a:rPr lang="ru-RU" dirty="0" err="1"/>
              <a:t>розвитку</a:t>
            </a:r>
            <a:r>
              <a:rPr lang="ru-RU" dirty="0"/>
              <a:t> потужного </a:t>
            </a:r>
            <a:r>
              <a:rPr lang="ru-RU" dirty="0" err="1"/>
              <a:t>агропромислового</a:t>
            </a:r>
            <a:r>
              <a:rPr lang="ru-RU" dirty="0"/>
              <a:t> комплексу.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відчуває</a:t>
            </a:r>
            <a:r>
              <a:rPr lang="ru-RU" dirty="0"/>
              <a:t> брак </a:t>
            </a:r>
            <a:r>
              <a:rPr lang="ru-RU" dirty="0" err="1"/>
              <a:t>водних</a:t>
            </a:r>
            <a:r>
              <a:rPr lang="ru-RU" dirty="0"/>
              <a:t> і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 </a:t>
            </a:r>
            <a:r>
              <a:rPr lang="ru-RU" dirty="0" err="1"/>
              <a:t>Недостатньою</a:t>
            </a:r>
            <a:r>
              <a:rPr lang="ru-RU" dirty="0"/>
              <a:t> є й </a:t>
            </a:r>
            <a:r>
              <a:rPr lang="ru-RU" dirty="0" err="1"/>
              <a:t>мінерально-сировинна</a:t>
            </a:r>
            <a:r>
              <a:rPr lang="ru-RU" dirty="0"/>
              <a:t> база. Вона </a:t>
            </a:r>
            <a:r>
              <a:rPr lang="ru-RU" dirty="0" err="1"/>
              <a:t>обмежується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будівельними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 та </a:t>
            </a:r>
            <a:r>
              <a:rPr lang="ru-RU" dirty="0" err="1" smtClean="0"/>
              <a:t>незначними</a:t>
            </a:r>
            <a:r>
              <a:rPr lang="ru-RU" dirty="0" smtClean="0"/>
              <a:t> </a:t>
            </a:r>
            <a:r>
              <a:rPr lang="ru-RU" dirty="0" err="1"/>
              <a:t>родовищами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й газу на </a:t>
            </a:r>
            <a:r>
              <a:rPr lang="ru-RU" dirty="0" err="1"/>
              <a:t>півдні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</a:t>
            </a: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значними</a:t>
            </a:r>
            <a:r>
              <a:rPr lang="ru-RU" dirty="0"/>
              <a:t> є </a:t>
            </a:r>
            <a:r>
              <a:rPr lang="ru-RU" dirty="0" err="1"/>
              <a:t>рекреаційні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але </a:t>
            </a:r>
            <a:r>
              <a:rPr lang="ru-RU" dirty="0" err="1"/>
              <a:t>використовуються</a:t>
            </a:r>
            <a:r>
              <a:rPr lang="ru-RU" dirty="0"/>
              <a:t> вони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недостатньо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442" y="1268760"/>
            <a:ext cx="4265960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36453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75000"/>
            </a:schemeClr>
          </a:fgClr>
          <a:bgClr>
            <a:schemeClr val="accent1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Населення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4608512" cy="4929411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 У Молдові проживає 4,5 млн. осіб (1995 </a:t>
            </a:r>
            <a:r>
              <a:rPr lang="en-US" dirty="0"/>
              <a:t>p.), </a:t>
            </a:r>
            <a:r>
              <a:rPr lang="uk-UA" dirty="0"/>
              <a:t>із них молдаван — 65%, українців — 14, росіян — 13, гагаузів — 3,5%. Релігія — православ'я.</a:t>
            </a:r>
          </a:p>
          <a:p>
            <a:r>
              <a:rPr lang="uk-UA" dirty="0"/>
              <a:t>  Густота населення — 124 осіб/км</a:t>
            </a:r>
            <a:r>
              <a:rPr lang="uk-UA" baseline="30000" dirty="0"/>
              <a:t>2</a:t>
            </a:r>
            <a:r>
              <a:rPr lang="uk-UA" dirty="0"/>
              <a:t>. Найбільше заселені придністровські райони, менше — південні. Майже половина населення проживає в містах. Найбільші з них, окрім Кишинева, — Тирасполь (182 тис.), </a:t>
            </a:r>
            <a:r>
              <a:rPr lang="uk-UA" dirty="0" err="1"/>
              <a:t>Бельці</a:t>
            </a:r>
            <a:r>
              <a:rPr lang="uk-UA" dirty="0"/>
              <a:t> (159 тис.), Бендери (130 тис. жителів).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399928"/>
            <a:ext cx="4175102" cy="3901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2177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Господарство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  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Молдова </a:t>
            </a:r>
            <a:r>
              <a:rPr lang="uk-UA" dirty="0"/>
              <a:t>— індустріально-аграрна країна. Провідна галузь промисловості — харчова. Комплекс галузей важкої, легкої промисловості, розвинене багатогалузеве сільське господарство.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154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75000"/>
            </a:schemeClr>
          </a:fgClr>
          <a:bgClr>
            <a:schemeClr val="accent1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Промисловість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 </a:t>
            </a:r>
            <a:r>
              <a:rPr lang="ru-RU" dirty="0" err="1"/>
              <a:t>Машинобудівні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</a:t>
            </a:r>
            <a:r>
              <a:rPr lang="ru-RU" dirty="0" err="1"/>
              <a:t>електронно-обчислювальні</a:t>
            </a:r>
            <a:r>
              <a:rPr lang="ru-RU" dirty="0"/>
              <a:t> </a:t>
            </a:r>
            <a:r>
              <a:rPr lang="ru-RU" dirty="0" err="1"/>
              <a:t>машини</a:t>
            </a:r>
            <a:r>
              <a:rPr lang="ru-RU" dirty="0"/>
              <a:t>, </a:t>
            </a:r>
            <a:r>
              <a:rPr lang="ru-RU" dirty="0" err="1"/>
              <a:t>електродвигуни</a:t>
            </a:r>
            <a:r>
              <a:rPr lang="ru-RU" dirty="0"/>
              <a:t>, </a:t>
            </a:r>
            <a:r>
              <a:rPr lang="ru-RU" dirty="0" err="1"/>
              <a:t>низьковольтну</a:t>
            </a:r>
            <a:r>
              <a:rPr lang="ru-RU" dirty="0"/>
              <a:t> </a:t>
            </a:r>
            <a:r>
              <a:rPr lang="ru-RU" dirty="0" err="1"/>
              <a:t>апаратуру</a:t>
            </a:r>
            <a:r>
              <a:rPr lang="ru-RU" dirty="0"/>
              <a:t>, </a:t>
            </a:r>
            <a:r>
              <a:rPr lang="ru-RU" dirty="0" err="1"/>
              <a:t>електроапаратуру</a:t>
            </a:r>
            <a:r>
              <a:rPr lang="ru-RU" dirty="0"/>
              <a:t> (</a:t>
            </a:r>
            <a:r>
              <a:rPr lang="ru-RU" dirty="0" err="1"/>
              <a:t>Кишинів</a:t>
            </a:r>
            <a:r>
              <a:rPr lang="ru-RU" dirty="0"/>
              <a:t>, Тирасполь, </a:t>
            </a:r>
            <a:r>
              <a:rPr lang="ru-RU" dirty="0" err="1"/>
              <a:t>Бельці</a:t>
            </a:r>
            <a:r>
              <a:rPr lang="ru-RU" dirty="0"/>
              <a:t>, </a:t>
            </a:r>
            <a:r>
              <a:rPr lang="ru-RU" dirty="0" err="1"/>
              <a:t>Бендери</a:t>
            </a:r>
            <a:r>
              <a:rPr lang="ru-RU" dirty="0"/>
              <a:t>). </a:t>
            </a:r>
            <a:r>
              <a:rPr lang="ru-RU" dirty="0" err="1"/>
              <a:t>Машинобудівна</a:t>
            </a:r>
            <a:r>
              <a:rPr lang="ru-RU" dirty="0"/>
              <a:t>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випускає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технологічне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та </a:t>
            </a:r>
            <a:r>
              <a:rPr lang="ru-RU" dirty="0" err="1"/>
              <a:t>машини</a:t>
            </a:r>
            <a:r>
              <a:rPr lang="ru-RU" dirty="0"/>
              <a:t> для </a:t>
            </a:r>
            <a:r>
              <a:rPr lang="ru-RU" dirty="0" err="1"/>
              <a:t>харчової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,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товари</a:t>
            </a:r>
            <a:r>
              <a:rPr lang="ru-RU" dirty="0"/>
              <a:t> широкого </a:t>
            </a:r>
            <a:r>
              <a:rPr lang="ru-RU" dirty="0" err="1"/>
              <a:t>вжитку</a:t>
            </a:r>
            <a:r>
              <a:rPr lang="ru-RU" dirty="0"/>
              <a:t>.  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 представлена </a:t>
            </a:r>
            <a:r>
              <a:rPr lang="ru-RU" dirty="0" err="1"/>
              <a:t>підприємствами</a:t>
            </a:r>
            <a:r>
              <a:rPr lang="ru-RU" dirty="0"/>
              <a:t> </a:t>
            </a:r>
            <a:r>
              <a:rPr lang="ru-RU" dirty="0" err="1"/>
              <a:t>штучної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, </a:t>
            </a:r>
            <a:r>
              <a:rPr lang="ru-RU" dirty="0" err="1"/>
              <a:t>гумотехнічних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, </a:t>
            </a:r>
            <a:r>
              <a:rPr lang="ru-RU" dirty="0" err="1"/>
              <a:t>лакофарбовим</a:t>
            </a:r>
            <a:r>
              <a:rPr lang="ru-RU" dirty="0"/>
              <a:t> </a:t>
            </a:r>
            <a:r>
              <a:rPr lang="ru-RU" dirty="0" err="1"/>
              <a:t>виробництвом</a:t>
            </a:r>
            <a:r>
              <a:rPr lang="ru-RU" dirty="0"/>
              <a:t> у </a:t>
            </a:r>
            <a:r>
              <a:rPr lang="ru-RU" dirty="0" err="1"/>
              <a:t>Кишиневі</a:t>
            </a:r>
            <a:r>
              <a:rPr lang="ru-RU" dirty="0"/>
              <a:t>, </a:t>
            </a:r>
            <a:r>
              <a:rPr lang="ru-RU" dirty="0" err="1"/>
              <a:t>хімічним</a:t>
            </a:r>
            <a:r>
              <a:rPr lang="ru-RU" dirty="0"/>
              <a:t> заводом у </a:t>
            </a:r>
            <a:r>
              <a:rPr lang="ru-RU" dirty="0" err="1"/>
              <a:t>Тирасполі</a:t>
            </a:r>
            <a:r>
              <a:rPr lang="ru-RU" dirty="0"/>
              <a:t> та </a:t>
            </a:r>
            <a:r>
              <a:rPr lang="ru-RU" dirty="0" err="1"/>
              <a:t>біохімічними</a:t>
            </a:r>
            <a:r>
              <a:rPr lang="ru-RU" dirty="0"/>
              <a:t> заводами в </a:t>
            </a:r>
            <a:r>
              <a:rPr lang="ru-RU" dirty="0" err="1"/>
              <a:t>Бельцях</a:t>
            </a:r>
            <a:r>
              <a:rPr lang="ru-RU" dirty="0"/>
              <a:t>, Бендерах та Унгенах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Текстильна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 представлена </a:t>
            </a:r>
            <a:r>
              <a:rPr lang="ru-RU" dirty="0" err="1"/>
              <a:t>бавовняним</a:t>
            </a:r>
            <a:r>
              <a:rPr lang="ru-RU" dirty="0"/>
              <a:t> </a:t>
            </a:r>
            <a:r>
              <a:rPr lang="ru-RU" dirty="0" err="1"/>
              <a:t>комбінатом</a:t>
            </a:r>
            <a:r>
              <a:rPr lang="ru-RU" dirty="0"/>
              <a:t> у </a:t>
            </a:r>
            <a:r>
              <a:rPr lang="ru-RU" dirty="0" err="1"/>
              <a:t>Тирасполі</a:t>
            </a:r>
            <a:r>
              <a:rPr lang="ru-RU" dirty="0"/>
              <a:t>, текстильно-</a:t>
            </a:r>
            <a:r>
              <a:rPr lang="ru-RU" dirty="0" err="1"/>
              <a:t>ткацькими</a:t>
            </a:r>
            <a:r>
              <a:rPr lang="ru-RU" dirty="0"/>
              <a:t> фабриками в Бендерах, </a:t>
            </a:r>
            <a:r>
              <a:rPr lang="ru-RU" dirty="0" err="1"/>
              <a:t>Бельцях</a:t>
            </a:r>
            <a:r>
              <a:rPr lang="ru-RU" dirty="0"/>
              <a:t>, </a:t>
            </a:r>
            <a:r>
              <a:rPr lang="ru-RU" dirty="0" err="1"/>
              <a:t>Оргеєві</a:t>
            </a:r>
            <a:r>
              <a:rPr lang="ru-RU" dirty="0"/>
              <a:t>. У Бендерах </a:t>
            </a:r>
            <a:r>
              <a:rPr lang="ru-RU" dirty="0" err="1"/>
              <a:t>побудовано</a:t>
            </a:r>
            <a:r>
              <a:rPr lang="ru-RU" dirty="0"/>
              <a:t> </a:t>
            </a:r>
            <a:r>
              <a:rPr lang="ru-RU" dirty="0" err="1"/>
              <a:t>шовковий</a:t>
            </a:r>
            <a:r>
              <a:rPr lang="ru-RU" dirty="0"/>
              <a:t> </a:t>
            </a:r>
            <a:r>
              <a:rPr lang="ru-RU" dirty="0" err="1"/>
              <a:t>комбінат</a:t>
            </a:r>
            <a:r>
              <a:rPr lang="ru-RU" dirty="0"/>
              <a:t>. </a:t>
            </a:r>
            <a:r>
              <a:rPr lang="ru-RU" dirty="0" err="1"/>
              <a:t>Трикотажне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зосереджене</a:t>
            </a:r>
            <a:r>
              <a:rPr lang="ru-RU" dirty="0"/>
              <a:t> в </a:t>
            </a:r>
            <a:r>
              <a:rPr lang="ru-RU" dirty="0" err="1"/>
              <a:t>Кишиневі</a:t>
            </a:r>
            <a:r>
              <a:rPr lang="ru-RU" dirty="0"/>
              <a:t>, </a:t>
            </a:r>
            <a:r>
              <a:rPr lang="ru-RU" dirty="0" err="1"/>
              <a:t>Рибниці</a:t>
            </a:r>
            <a:r>
              <a:rPr lang="ru-RU" dirty="0"/>
              <a:t>, Сороках.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5597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174</Words>
  <Application>Microsoft Office PowerPoint</Application>
  <PresentationFormat>Экран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Молдова</vt:lpstr>
      <vt:lpstr>Презентация PowerPoint</vt:lpstr>
      <vt:lpstr>Рельєф. </vt:lpstr>
      <vt:lpstr> Гідрографія </vt:lpstr>
      <vt:lpstr>Клімат </vt:lpstr>
      <vt:lpstr>Природно-ресурсний потенціал</vt:lpstr>
      <vt:lpstr>Населення</vt:lpstr>
      <vt:lpstr>Господарство</vt:lpstr>
      <vt:lpstr>Промисловість</vt:lpstr>
      <vt:lpstr>Сільське господарство</vt:lpstr>
      <vt:lpstr>Транспорт</vt:lpstr>
      <vt:lpstr>Зовнішні економічні зв'язки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Молдова</dc:title>
  <dc:creator>Пользователь</dc:creator>
  <cp:lastModifiedBy>Пользователь</cp:lastModifiedBy>
  <cp:revision>7</cp:revision>
  <dcterms:created xsi:type="dcterms:W3CDTF">2013-12-24T16:39:05Z</dcterms:created>
  <dcterms:modified xsi:type="dcterms:W3CDTF">2013-12-24T17:47:41Z</dcterms:modified>
</cp:coreProperties>
</file>