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3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5ADC53-7B9F-4D21-AE57-A47D243AECB7}" type="datetimeFigureOut">
              <a:rPr lang="ru-RU" smtClean="0"/>
              <a:t>10.02.2015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7EC549-2BB7-4331-A74C-571574C601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2289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7EC549-2BB7-4331-A74C-571574C60100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4769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CDAA8-F75C-4F78-8558-CC029E5898D4}" type="datetimeFigureOut">
              <a:rPr lang="ru-RU" smtClean="0"/>
              <a:t>10.02.2015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5AABB-BECF-4A35-9473-A6298D5C3A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2443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CDAA8-F75C-4F78-8558-CC029E5898D4}" type="datetimeFigureOut">
              <a:rPr lang="ru-RU" smtClean="0"/>
              <a:t>10.02.2015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5AABB-BECF-4A35-9473-A6298D5C3A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0644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CDAA8-F75C-4F78-8558-CC029E5898D4}" type="datetimeFigureOut">
              <a:rPr lang="ru-RU" smtClean="0"/>
              <a:t>10.02.2015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5AABB-BECF-4A35-9473-A6298D5C3A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49078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CDAA8-F75C-4F78-8558-CC029E5898D4}" type="datetimeFigureOut">
              <a:rPr lang="ru-RU" smtClean="0"/>
              <a:t>10.02.2015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5AABB-BECF-4A35-9473-A6298D5C3A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5285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CDAA8-F75C-4F78-8558-CC029E5898D4}" type="datetimeFigureOut">
              <a:rPr lang="ru-RU" smtClean="0"/>
              <a:t>10.02.2015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5AABB-BECF-4A35-9473-A6298D5C3A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89223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CDAA8-F75C-4F78-8558-CC029E5898D4}" type="datetimeFigureOut">
              <a:rPr lang="ru-RU" smtClean="0"/>
              <a:t>10.02.2015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5AABB-BECF-4A35-9473-A6298D5C3A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6422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CDAA8-F75C-4F78-8558-CC029E5898D4}" type="datetimeFigureOut">
              <a:rPr lang="ru-RU" smtClean="0"/>
              <a:t>10.02.2015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5AABB-BECF-4A35-9473-A6298D5C3A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962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CDAA8-F75C-4F78-8558-CC029E5898D4}" type="datetimeFigureOut">
              <a:rPr lang="ru-RU" smtClean="0"/>
              <a:t>10.02.2015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5AABB-BECF-4A35-9473-A6298D5C3A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706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CDAA8-F75C-4F78-8558-CC029E5898D4}" type="datetimeFigureOut">
              <a:rPr lang="ru-RU" smtClean="0"/>
              <a:t>10.02.2015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5AABB-BECF-4A35-9473-A6298D5C3A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2665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CDAA8-F75C-4F78-8558-CC029E5898D4}" type="datetimeFigureOut">
              <a:rPr lang="ru-RU" smtClean="0"/>
              <a:t>10.02.2015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5AABB-BECF-4A35-9473-A6298D5C3A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038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CDAA8-F75C-4F78-8558-CC029E5898D4}" type="datetimeFigureOut">
              <a:rPr lang="ru-RU" smtClean="0"/>
              <a:t>10.02.2015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5AABB-BECF-4A35-9473-A6298D5C3A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1986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CDAA8-F75C-4F78-8558-CC029E5898D4}" type="datetimeFigureOut">
              <a:rPr lang="ru-RU" smtClean="0"/>
              <a:t>10.02.2015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5AABB-BECF-4A35-9473-A6298D5C3A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606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CDAA8-F75C-4F78-8558-CC029E5898D4}" type="datetimeFigureOut">
              <a:rPr lang="ru-RU" smtClean="0"/>
              <a:t>10.02.2015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5AABB-BECF-4A35-9473-A6298D5C3A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40706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899CDAA8-F75C-4F78-8558-CC029E5898D4}" type="datetimeFigureOut">
              <a:rPr lang="ru-RU" smtClean="0"/>
              <a:t>10.02.2015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A495AABB-BECF-4A35-9473-A6298D5C3A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0730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899CDAA8-F75C-4F78-8558-CC029E5898D4}" type="datetimeFigureOut">
              <a:rPr lang="ru-RU" smtClean="0"/>
              <a:t>10.02.2015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A495AABB-BECF-4A35-9473-A6298D5C3A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74561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5" r:id="rId12"/>
    <p:sldLayoutId id="2147483796" r:id="rId13"/>
    <p:sldLayoutId id="2147483797" r:id="rId14"/>
  </p:sldLayoutIdLst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 smtClean="0"/>
              <a:t>Національний природний парк «Подільські Товтри»</a:t>
            </a: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4924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267200" cy="32004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0"/>
            <a:ext cx="4954180" cy="32004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7093" r="3811"/>
          <a:stretch/>
        </p:blipFill>
        <p:spPr>
          <a:xfrm>
            <a:off x="9221380" y="0"/>
            <a:ext cx="2970620" cy="32004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200401"/>
            <a:ext cx="6079114" cy="36576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9114" y="3200401"/>
            <a:ext cx="6112886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779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343701" cy="35833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r="10913"/>
          <a:stretch/>
        </p:blipFill>
        <p:spPr>
          <a:xfrm>
            <a:off x="3343701" y="0"/>
            <a:ext cx="4790365" cy="35848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3522" t="337" r="8163" b="7754"/>
          <a:stretch/>
        </p:blipFill>
        <p:spPr>
          <a:xfrm>
            <a:off x="8134067" y="0"/>
            <a:ext cx="4057934" cy="358333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3583333"/>
            <a:ext cx="4953596" cy="327466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3597" y="3581818"/>
            <a:ext cx="2457137" cy="327618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10734" y="3581818"/>
            <a:ext cx="2542708" cy="327618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53441" y="3581818"/>
            <a:ext cx="2238559" cy="3276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215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9290" y="3608830"/>
            <a:ext cx="5422710" cy="32491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9290" y="1"/>
            <a:ext cx="5422710" cy="36151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859" y="1856096"/>
            <a:ext cx="6806149" cy="500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748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1613" y="-21351"/>
            <a:ext cx="3730388" cy="19054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74459"/>
            <a:ext cx="3848669" cy="28835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8669" y="3971954"/>
            <a:ext cx="4612943" cy="28860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1612" y="1884149"/>
            <a:ext cx="3730388" cy="49738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8461612" cy="3971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663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/>
              <a:t>За </a:t>
            </a:r>
            <a:r>
              <a:rPr lang="ru-RU" sz="3600" dirty="0" err="1"/>
              <a:t>площею</a:t>
            </a:r>
            <a:r>
              <a:rPr lang="ru-RU" sz="3600" dirty="0"/>
              <a:t> </a:t>
            </a:r>
            <a:r>
              <a:rPr lang="ru-RU" sz="3600" dirty="0" err="1"/>
              <a:t>національний</a:t>
            </a:r>
            <a:r>
              <a:rPr lang="ru-RU" sz="3600" dirty="0"/>
              <a:t> парк "</a:t>
            </a:r>
            <a:r>
              <a:rPr lang="ru-RU" sz="3600" dirty="0" err="1"/>
              <a:t>Подільські</a:t>
            </a:r>
            <a:r>
              <a:rPr lang="ru-RU" sz="3600" dirty="0"/>
              <a:t> </a:t>
            </a:r>
            <a:r>
              <a:rPr lang="ru-RU" sz="3600" dirty="0" err="1"/>
              <a:t>Товтри</a:t>
            </a:r>
            <a:r>
              <a:rPr lang="ru-RU" sz="3600" dirty="0"/>
              <a:t>" є </a:t>
            </a:r>
            <a:r>
              <a:rPr lang="ru-RU" sz="3600" dirty="0" err="1"/>
              <a:t>найбільшим</a:t>
            </a:r>
            <a:r>
              <a:rPr lang="ru-RU" sz="3600" dirty="0"/>
              <a:t> у </a:t>
            </a:r>
            <a:r>
              <a:rPr lang="ru-RU" sz="3600" dirty="0" err="1" smtClean="0"/>
              <a:t>Європі</a:t>
            </a:r>
            <a:endParaRPr lang="ru-RU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898167"/>
            <a:ext cx="6810233" cy="49598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3179" r="8331"/>
          <a:stretch/>
        </p:blipFill>
        <p:spPr>
          <a:xfrm>
            <a:off x="6810233" y="1898167"/>
            <a:ext cx="5381768" cy="495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420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Розташування і площа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err="1"/>
              <a:t>Розташування</a:t>
            </a:r>
            <a:r>
              <a:rPr lang="ru-RU" b="1" dirty="0"/>
              <a:t>:</a:t>
            </a:r>
            <a:r>
              <a:rPr lang="ru-RU" dirty="0"/>
              <a:t> </a:t>
            </a:r>
            <a:r>
              <a:rPr lang="ru-RU" dirty="0" err="1"/>
              <a:t>Хмельницька</a:t>
            </a:r>
            <a:r>
              <a:rPr lang="ru-RU" dirty="0"/>
              <a:t> область </a:t>
            </a:r>
            <a:r>
              <a:rPr lang="ru-RU" dirty="0" err="1"/>
              <a:t>Кам'янець-Подільський</a:t>
            </a:r>
            <a:r>
              <a:rPr lang="ru-RU" dirty="0"/>
              <a:t>, </a:t>
            </a:r>
            <a:r>
              <a:rPr lang="ru-RU" dirty="0" err="1"/>
              <a:t>Чемеровецький</a:t>
            </a:r>
            <a:r>
              <a:rPr lang="ru-RU" dirty="0"/>
              <a:t>, </a:t>
            </a:r>
            <a:r>
              <a:rPr lang="ru-RU" dirty="0" err="1"/>
              <a:t>Городоцький</a:t>
            </a:r>
            <a:r>
              <a:rPr lang="ru-RU" dirty="0"/>
              <a:t> </a:t>
            </a:r>
            <a:r>
              <a:rPr lang="ru-RU" dirty="0" err="1" smtClean="0"/>
              <a:t>райони</a:t>
            </a:r>
            <a:endParaRPr lang="ru-RU" dirty="0" smtClean="0"/>
          </a:p>
          <a:p>
            <a:r>
              <a:rPr lang="ru-RU" b="1" dirty="0" err="1" smtClean="0"/>
              <a:t>Площа</a:t>
            </a:r>
            <a:r>
              <a:rPr lang="ru-RU" b="1" dirty="0"/>
              <a:t>:</a:t>
            </a:r>
            <a:r>
              <a:rPr lang="ru-RU" dirty="0"/>
              <a:t> 261316,0 га</a:t>
            </a:r>
          </a:p>
        </p:txBody>
      </p:sp>
    </p:spTree>
    <p:extLst>
      <p:ext uri="{BB962C8B-B14F-4D97-AF65-F5344CB8AC3E}">
        <p14:creationId xmlns:p14="http://schemas.microsoft.com/office/powerpoint/2010/main" val="1475895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2800" dirty="0" smtClean="0"/>
              <a:t>26 серпня 2008 року Національний природний парк «Подільські Товтри» увійшов до сімки чудес України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err="1" smtClean="0"/>
              <a:t>Згідно</a:t>
            </a:r>
            <a:r>
              <a:rPr lang="ru-RU" dirty="0" smtClean="0"/>
              <a:t> </a:t>
            </a:r>
            <a:r>
              <a:rPr lang="ru-RU" dirty="0"/>
              <a:t>з </a:t>
            </a:r>
            <a:r>
              <a:rPr lang="ru-RU" dirty="0" err="1"/>
              <a:t>функціональним</a:t>
            </a:r>
            <a:r>
              <a:rPr lang="ru-RU" dirty="0"/>
              <a:t> </a:t>
            </a:r>
            <a:r>
              <a:rPr lang="ru-RU" dirty="0" err="1"/>
              <a:t>зонуванням</a:t>
            </a:r>
            <a:r>
              <a:rPr lang="ru-RU" dirty="0"/>
              <a:t> </a:t>
            </a:r>
            <a:r>
              <a:rPr lang="ru-RU" dirty="0" err="1"/>
              <a:t>територія</a:t>
            </a:r>
            <a:r>
              <a:rPr lang="ru-RU" dirty="0"/>
              <a:t> парку </a:t>
            </a:r>
            <a:r>
              <a:rPr lang="ru-RU" dirty="0" err="1"/>
              <a:t>розподілена</a:t>
            </a:r>
            <a:r>
              <a:rPr lang="ru-RU" dirty="0"/>
              <a:t> на </a:t>
            </a:r>
            <a:r>
              <a:rPr lang="ru-RU" dirty="0" err="1"/>
              <a:t>заповідну</a:t>
            </a:r>
            <a:r>
              <a:rPr lang="ru-RU" dirty="0"/>
              <a:t> зону, </a:t>
            </a:r>
            <a:r>
              <a:rPr lang="ru-RU" dirty="0" err="1"/>
              <a:t>площею</a:t>
            </a:r>
            <a:r>
              <a:rPr lang="ru-RU" dirty="0"/>
              <a:t> 1603,8 га, зону </a:t>
            </a:r>
            <a:r>
              <a:rPr lang="ru-RU" dirty="0" err="1"/>
              <a:t>регульованої</a:t>
            </a:r>
            <a:r>
              <a:rPr lang="ru-RU" dirty="0"/>
              <a:t> </a:t>
            </a:r>
            <a:r>
              <a:rPr lang="ru-RU" dirty="0" err="1"/>
              <a:t>рекреації</a:t>
            </a:r>
            <a:r>
              <a:rPr lang="ru-RU" dirty="0"/>
              <a:t> - 11452,2 га, зону </a:t>
            </a:r>
            <a:r>
              <a:rPr lang="ru-RU" dirty="0" err="1"/>
              <a:t>стаціонарної</a:t>
            </a:r>
            <a:r>
              <a:rPr lang="ru-RU" dirty="0"/>
              <a:t> </a:t>
            </a:r>
            <a:r>
              <a:rPr lang="ru-RU" dirty="0" err="1"/>
              <a:t>рекреації</a:t>
            </a:r>
            <a:r>
              <a:rPr lang="ru-RU" dirty="0"/>
              <a:t> - 173,5 га та </a:t>
            </a:r>
            <a:r>
              <a:rPr lang="ru-RU" dirty="0" err="1"/>
              <a:t>господарську</a:t>
            </a:r>
            <a:r>
              <a:rPr lang="ru-RU" dirty="0"/>
              <a:t> зону, </a:t>
            </a:r>
            <a:r>
              <a:rPr lang="ru-RU" dirty="0" err="1"/>
              <a:t>площею</a:t>
            </a:r>
            <a:r>
              <a:rPr lang="ru-RU" dirty="0"/>
              <a:t> 248086,5 га. В </a:t>
            </a:r>
            <a:r>
              <a:rPr lang="ru-RU" dirty="0" err="1"/>
              <a:t>установі</a:t>
            </a:r>
            <a:r>
              <a:rPr lang="ru-RU" dirty="0"/>
              <a:t> </a:t>
            </a:r>
            <a:r>
              <a:rPr lang="ru-RU" dirty="0" err="1"/>
              <a:t>працюють</a:t>
            </a:r>
            <a:r>
              <a:rPr lang="ru-RU" dirty="0"/>
              <a:t> 57 </a:t>
            </a:r>
            <a:r>
              <a:rPr lang="ru-RU" dirty="0" err="1"/>
              <a:t>чоловік</a:t>
            </a:r>
            <a:r>
              <a:rPr lang="ru-RU" dirty="0"/>
              <a:t>, з них у </a:t>
            </a:r>
            <a:r>
              <a:rPr lang="ru-RU" dirty="0" err="1"/>
              <a:t>науковому</a:t>
            </a:r>
            <a:r>
              <a:rPr lang="ru-RU" dirty="0"/>
              <a:t> </a:t>
            </a:r>
            <a:r>
              <a:rPr lang="ru-RU" dirty="0" err="1"/>
              <a:t>підрозділі</a:t>
            </a:r>
            <a:r>
              <a:rPr lang="ru-RU" dirty="0"/>
              <a:t> - 10, у </a:t>
            </a:r>
            <a:r>
              <a:rPr lang="ru-RU" dirty="0" err="1"/>
              <a:t>службі</a:t>
            </a:r>
            <a:r>
              <a:rPr lang="ru-RU" dirty="0"/>
              <a:t> </a:t>
            </a:r>
            <a:r>
              <a:rPr lang="ru-RU" dirty="0" err="1"/>
              <a:t>охорони</a:t>
            </a:r>
            <a:r>
              <a:rPr lang="ru-RU" dirty="0"/>
              <a:t> - 29 </a:t>
            </a:r>
            <a:r>
              <a:rPr lang="ru-RU" dirty="0" err="1"/>
              <a:t>осіб</a:t>
            </a:r>
            <a:r>
              <a:rPr lang="ru-RU" dirty="0"/>
              <a:t>.</a:t>
            </a:r>
          </a:p>
          <a:p>
            <a:r>
              <a:rPr lang="ru-RU" dirty="0"/>
              <a:t>До складу </a:t>
            </a:r>
            <a:r>
              <a:rPr lang="ru-RU" dirty="0" err="1"/>
              <a:t>національного</a:t>
            </a:r>
            <a:r>
              <a:rPr lang="ru-RU" dirty="0"/>
              <a:t> природного парку "</a:t>
            </a:r>
            <a:r>
              <a:rPr lang="ru-RU" dirty="0" err="1"/>
              <a:t>Подільські</a:t>
            </a:r>
            <a:r>
              <a:rPr lang="ru-RU" dirty="0"/>
              <a:t> </a:t>
            </a:r>
            <a:r>
              <a:rPr lang="ru-RU" dirty="0" err="1"/>
              <a:t>Товтри</a:t>
            </a:r>
            <a:r>
              <a:rPr lang="ru-RU" dirty="0"/>
              <a:t>" </a:t>
            </a:r>
            <a:r>
              <a:rPr lang="ru-RU" dirty="0" err="1"/>
              <a:t>увійшли</a:t>
            </a:r>
            <a:r>
              <a:rPr lang="ru-RU" dirty="0"/>
              <a:t> </a:t>
            </a:r>
            <a:r>
              <a:rPr lang="ru-RU" dirty="0" err="1"/>
              <a:t>більше</a:t>
            </a:r>
            <a:r>
              <a:rPr lang="ru-RU" dirty="0"/>
              <a:t> 130 </a:t>
            </a:r>
            <a:r>
              <a:rPr lang="ru-RU" dirty="0" err="1"/>
              <a:t>територій</a:t>
            </a:r>
            <a:r>
              <a:rPr lang="ru-RU" dirty="0"/>
              <a:t> та </a:t>
            </a:r>
            <a:r>
              <a:rPr lang="ru-RU" dirty="0" err="1"/>
              <a:t>об'єктів</a:t>
            </a:r>
            <a:r>
              <a:rPr lang="ru-RU" dirty="0"/>
              <a:t> природно-</a:t>
            </a:r>
            <a:r>
              <a:rPr lang="ru-RU" dirty="0" err="1"/>
              <a:t>заповідного</a:t>
            </a:r>
            <a:r>
              <a:rPr lang="ru-RU" dirty="0"/>
              <a:t> фонду, з них 23 - </a:t>
            </a:r>
            <a:r>
              <a:rPr lang="ru-RU" dirty="0" err="1"/>
              <a:t>загальнодержавного</a:t>
            </a:r>
            <a:r>
              <a:rPr lang="ru-RU" dirty="0"/>
              <a:t> </a:t>
            </a:r>
            <a:r>
              <a:rPr lang="ru-RU" dirty="0" err="1"/>
              <a:t>значення</a:t>
            </a:r>
            <a:r>
              <a:rPr lang="ru-RU" dirty="0"/>
              <a:t>: 15 </a:t>
            </a:r>
            <a:r>
              <a:rPr lang="ru-RU" dirty="0" err="1"/>
              <a:t>заказників</a:t>
            </a:r>
            <a:r>
              <a:rPr lang="ru-RU" dirty="0"/>
              <a:t> (8 </a:t>
            </a:r>
            <a:r>
              <a:rPr lang="ru-RU" dirty="0" err="1"/>
              <a:t>ландшафтних</a:t>
            </a:r>
            <a:r>
              <a:rPr lang="ru-RU" dirty="0"/>
              <a:t> та 7 </a:t>
            </a:r>
            <a:r>
              <a:rPr lang="ru-RU" dirty="0" err="1"/>
              <a:t>ботанічних</a:t>
            </a:r>
            <a:r>
              <a:rPr lang="ru-RU" dirty="0"/>
              <a:t>), 4 </a:t>
            </a:r>
            <a:r>
              <a:rPr lang="ru-RU" dirty="0" err="1"/>
              <a:t>геологічні</a:t>
            </a:r>
            <a:r>
              <a:rPr lang="ru-RU" dirty="0"/>
              <a:t> </a:t>
            </a:r>
            <a:r>
              <a:rPr lang="ru-RU" dirty="0" err="1"/>
              <a:t>пам'ятки</a:t>
            </a:r>
            <a:r>
              <a:rPr lang="ru-RU" dirty="0"/>
              <a:t> </a:t>
            </a:r>
            <a:r>
              <a:rPr lang="ru-RU" dirty="0" err="1"/>
              <a:t>природи</a:t>
            </a:r>
            <a:r>
              <a:rPr lang="ru-RU" dirty="0"/>
              <a:t>, </a:t>
            </a:r>
            <a:r>
              <a:rPr lang="ru-RU" dirty="0" err="1"/>
              <a:t>серед</a:t>
            </a:r>
            <a:r>
              <a:rPr lang="ru-RU" dirty="0"/>
              <a:t> них "</a:t>
            </a:r>
            <a:r>
              <a:rPr lang="ru-RU" dirty="0" err="1"/>
              <a:t>Китайгородське</a:t>
            </a:r>
            <a:r>
              <a:rPr lang="ru-RU" dirty="0"/>
              <a:t> </a:t>
            </a:r>
            <a:r>
              <a:rPr lang="ru-RU" dirty="0" err="1"/>
              <a:t>відслонення</a:t>
            </a:r>
            <a:r>
              <a:rPr lang="ru-RU" dirty="0" smtClean="0"/>
              <a:t>", </a:t>
            </a:r>
            <a:r>
              <a:rPr lang="ru-RU" dirty="0" err="1"/>
              <a:t>печера</a:t>
            </a:r>
            <a:r>
              <a:rPr lang="ru-RU" dirty="0"/>
              <a:t> "Атлантида</a:t>
            </a:r>
            <a:r>
              <a:rPr lang="ru-RU" dirty="0" smtClean="0"/>
              <a:t>", </a:t>
            </a:r>
            <a:r>
              <a:rPr lang="ru-RU" dirty="0"/>
              <a:t>1 </a:t>
            </a:r>
            <a:r>
              <a:rPr lang="ru-RU" dirty="0" err="1"/>
              <a:t>ботанічний</a:t>
            </a:r>
            <a:r>
              <a:rPr lang="ru-RU" dirty="0"/>
              <a:t> сад - у м. </a:t>
            </a:r>
            <a:r>
              <a:rPr lang="ru-RU" dirty="0" err="1"/>
              <a:t>Кам'янець-Подільському</a:t>
            </a:r>
            <a:r>
              <a:rPr lang="ru-RU" dirty="0"/>
              <a:t> та 3 парки-</a:t>
            </a:r>
            <a:r>
              <a:rPr lang="ru-RU" dirty="0" err="1"/>
              <a:t>пам'ятки</a:t>
            </a:r>
            <a:r>
              <a:rPr lang="ru-RU" dirty="0"/>
              <a:t> садово-паркового </a:t>
            </a:r>
            <a:r>
              <a:rPr lang="ru-RU" dirty="0" err="1"/>
              <a:t>мистецтва</a:t>
            </a:r>
            <a:r>
              <a:rPr lang="ru-RU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9366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Основні ознаки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Довжина 250 км</a:t>
            </a:r>
          </a:p>
          <a:p>
            <a:r>
              <a:rPr lang="uk-UA" dirty="0" smtClean="0"/>
              <a:t>Ширина 5-6 км</a:t>
            </a:r>
          </a:p>
          <a:p>
            <a:r>
              <a:rPr lang="uk-UA" dirty="0" smtClean="0"/>
              <a:t>Абсолютна висота 400-436 м</a:t>
            </a:r>
          </a:p>
          <a:p>
            <a:r>
              <a:rPr lang="ru-RU" dirty="0" err="1"/>
              <a:t>Товтри</a:t>
            </a:r>
            <a:r>
              <a:rPr lang="ru-RU" dirty="0"/>
              <a:t> </a:t>
            </a:r>
            <a:r>
              <a:rPr lang="ru-RU" dirty="0" err="1"/>
              <a:t>являють</a:t>
            </a:r>
            <a:r>
              <a:rPr lang="ru-RU" dirty="0"/>
              <a:t> собою </a:t>
            </a:r>
            <a:r>
              <a:rPr lang="ru-RU" dirty="0" err="1"/>
              <a:t>бар'єрний</a:t>
            </a:r>
            <a:r>
              <a:rPr lang="ru-RU" dirty="0"/>
              <a:t> риф </a:t>
            </a:r>
            <a:r>
              <a:rPr lang="ru-RU" dirty="0" err="1"/>
              <a:t>міоценового</a:t>
            </a:r>
            <a:r>
              <a:rPr lang="ru-RU" dirty="0"/>
              <a:t> моря, </a:t>
            </a:r>
            <a:r>
              <a:rPr lang="ru-RU" dirty="0" err="1"/>
              <a:t>складений</a:t>
            </a:r>
            <a:r>
              <a:rPr lang="ru-RU" dirty="0"/>
              <a:t> </a:t>
            </a:r>
            <a:r>
              <a:rPr lang="ru-RU" dirty="0" err="1"/>
              <a:t>мшанковими</a:t>
            </a:r>
            <a:r>
              <a:rPr lang="ru-RU" dirty="0"/>
              <a:t>, </a:t>
            </a:r>
            <a:r>
              <a:rPr lang="ru-RU" dirty="0" err="1"/>
              <a:t>мембранопоровими</a:t>
            </a:r>
            <a:r>
              <a:rPr lang="ru-RU" dirty="0"/>
              <a:t> та </a:t>
            </a:r>
            <a:r>
              <a:rPr lang="ru-RU" dirty="0" err="1"/>
              <a:t>черепашковими</a:t>
            </a:r>
            <a:r>
              <a:rPr lang="ru-RU" dirty="0"/>
              <a:t> </a:t>
            </a:r>
            <a:r>
              <a:rPr lang="ru-RU" dirty="0" err="1" smtClean="0"/>
              <a:t>вапняками</a:t>
            </a:r>
            <a:endParaRPr lang="uk-UA" dirty="0"/>
          </a:p>
          <a:p>
            <a:r>
              <a:rPr lang="ru-RU" dirty="0" err="1"/>
              <a:t>Рослинний</a:t>
            </a:r>
            <a:r>
              <a:rPr lang="ru-RU" dirty="0"/>
              <a:t> </a:t>
            </a:r>
            <a:r>
              <a:rPr lang="ru-RU" dirty="0" err="1"/>
              <a:t>покрив</a:t>
            </a:r>
            <a:r>
              <a:rPr lang="ru-RU" dirty="0"/>
              <a:t> </a:t>
            </a:r>
            <a:r>
              <a:rPr lang="ru-RU" dirty="0" err="1"/>
              <a:t>національного</a:t>
            </a:r>
            <a:r>
              <a:rPr lang="ru-RU" dirty="0"/>
              <a:t> природного парку </a:t>
            </a:r>
            <a:r>
              <a:rPr lang="ru-RU" dirty="0" err="1"/>
              <a:t>формують</a:t>
            </a:r>
            <a:r>
              <a:rPr lang="ru-RU" dirty="0"/>
              <a:t> </a:t>
            </a:r>
            <a:r>
              <a:rPr lang="ru-RU" dirty="0" err="1"/>
              <a:t>діброви</a:t>
            </a:r>
            <a:r>
              <a:rPr lang="ru-RU" dirty="0"/>
              <a:t>, у </a:t>
            </a:r>
            <a:r>
              <a:rPr lang="ru-RU" dirty="0" err="1"/>
              <a:t>складі</a:t>
            </a:r>
            <a:r>
              <a:rPr lang="ru-RU" dirty="0"/>
              <a:t> </a:t>
            </a:r>
            <a:r>
              <a:rPr lang="ru-RU" dirty="0" err="1"/>
              <a:t>яких</a:t>
            </a:r>
            <a:r>
              <a:rPr lang="ru-RU" dirty="0"/>
              <a:t> </a:t>
            </a:r>
            <a:r>
              <a:rPr lang="ru-RU" dirty="0" err="1"/>
              <a:t>переважають</a:t>
            </a:r>
            <a:r>
              <a:rPr lang="ru-RU" dirty="0"/>
              <a:t> </a:t>
            </a:r>
            <a:r>
              <a:rPr lang="ru-RU" dirty="0" err="1"/>
              <a:t>дубові</a:t>
            </a:r>
            <a:r>
              <a:rPr lang="ru-RU" dirty="0"/>
              <a:t>, грабово-</a:t>
            </a:r>
            <a:r>
              <a:rPr lang="ru-RU" dirty="0" err="1"/>
              <a:t>дубові</a:t>
            </a:r>
            <a:r>
              <a:rPr lang="ru-RU" dirty="0"/>
              <a:t>, грабово-дубово-</a:t>
            </a:r>
            <a:r>
              <a:rPr lang="ru-RU" dirty="0" err="1"/>
              <a:t>ясеневі</a:t>
            </a:r>
            <a:r>
              <a:rPr lang="ru-RU" dirty="0"/>
              <a:t> </a:t>
            </a:r>
            <a:r>
              <a:rPr lang="ru-RU" dirty="0" err="1"/>
              <a:t>фітоценози</a:t>
            </a:r>
            <a:r>
              <a:rPr lang="ru-RU" dirty="0"/>
              <a:t>. Тут </a:t>
            </a:r>
            <a:r>
              <a:rPr lang="ru-RU" dirty="0" err="1"/>
              <a:t>поширені</a:t>
            </a:r>
            <a:r>
              <a:rPr lang="ru-RU" dirty="0"/>
              <a:t> </a:t>
            </a:r>
            <a:r>
              <a:rPr lang="ru-RU" dirty="0" err="1"/>
              <a:t>також</a:t>
            </a:r>
            <a:r>
              <a:rPr lang="ru-RU" dirty="0"/>
              <a:t> і </a:t>
            </a:r>
            <a:r>
              <a:rPr lang="ru-RU" dirty="0" err="1"/>
              <a:t>букові</a:t>
            </a:r>
            <a:r>
              <a:rPr lang="ru-RU" dirty="0"/>
              <a:t> </a:t>
            </a:r>
            <a:r>
              <a:rPr lang="ru-RU" dirty="0" err="1"/>
              <a:t>ліси</a:t>
            </a:r>
            <a:r>
              <a:rPr lang="ru-RU" dirty="0"/>
              <a:t>. </a:t>
            </a:r>
            <a:r>
              <a:rPr lang="ru-RU" dirty="0" err="1"/>
              <a:t>Своєрідними</a:t>
            </a:r>
            <a:r>
              <a:rPr lang="ru-RU" dirty="0"/>
              <a:t> є </a:t>
            </a:r>
            <a:r>
              <a:rPr lang="ru-RU" dirty="0" err="1"/>
              <a:t>степові</a:t>
            </a:r>
            <a:r>
              <a:rPr lang="ru-RU" dirty="0"/>
              <a:t> </a:t>
            </a:r>
            <a:r>
              <a:rPr lang="ru-RU" dirty="0" err="1"/>
              <a:t>рослинні</a:t>
            </a:r>
            <a:r>
              <a:rPr lang="ru-RU" dirty="0"/>
              <a:t> </a:t>
            </a:r>
            <a:r>
              <a:rPr lang="ru-RU" dirty="0" err="1"/>
              <a:t>угруповання</a:t>
            </a:r>
            <a:r>
              <a:rPr lang="ru-RU" dirty="0"/>
              <a:t>, в тому </a:t>
            </a:r>
            <a:r>
              <a:rPr lang="ru-RU" dirty="0" err="1"/>
              <a:t>числі</a:t>
            </a:r>
            <a:r>
              <a:rPr lang="ru-RU" dirty="0"/>
              <a:t> - </a:t>
            </a:r>
            <a:r>
              <a:rPr lang="ru-RU" dirty="0" err="1"/>
              <a:t>ковилові</a:t>
            </a:r>
            <a:r>
              <a:rPr lang="ru-RU" dirty="0"/>
              <a:t>, а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лучна</a:t>
            </a:r>
            <a:r>
              <a:rPr lang="ru-RU" dirty="0"/>
              <a:t> </a:t>
            </a:r>
            <a:r>
              <a:rPr lang="ru-RU" dirty="0" err="1"/>
              <a:t>рослинність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3583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Флора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/>
              <a:t>Флора "</a:t>
            </a:r>
            <a:r>
              <a:rPr lang="ru-RU" dirty="0" err="1"/>
              <a:t>Подільських</a:t>
            </a:r>
            <a:r>
              <a:rPr lang="ru-RU" dirty="0"/>
              <a:t> </a:t>
            </a:r>
            <a:r>
              <a:rPr lang="ru-RU" dirty="0" err="1"/>
              <a:t>Товтр</a:t>
            </a:r>
            <a:r>
              <a:rPr lang="ru-RU" dirty="0"/>
              <a:t>" </a:t>
            </a:r>
            <a:r>
              <a:rPr lang="ru-RU" dirty="0" err="1"/>
              <a:t>нараховує</a:t>
            </a:r>
            <a:r>
              <a:rPr lang="ru-RU" dirty="0"/>
              <a:t> </a:t>
            </a:r>
            <a:r>
              <a:rPr lang="ru-RU" dirty="0" err="1"/>
              <a:t>більше</a:t>
            </a:r>
            <a:r>
              <a:rPr lang="ru-RU" dirty="0"/>
              <a:t> 1700 </a:t>
            </a:r>
            <a:r>
              <a:rPr lang="ru-RU" dirty="0" err="1"/>
              <a:t>видів</a:t>
            </a:r>
            <a:r>
              <a:rPr lang="ru-RU" dirty="0"/>
              <a:t> </a:t>
            </a:r>
            <a:r>
              <a:rPr lang="ru-RU" dirty="0" err="1"/>
              <a:t>рослин</a:t>
            </a:r>
            <a:r>
              <a:rPr lang="ru-RU" dirty="0"/>
              <a:t>, них </a:t>
            </a:r>
            <a:r>
              <a:rPr lang="ru-RU" dirty="0" err="1"/>
              <a:t>судинних</a:t>
            </a:r>
            <a:r>
              <a:rPr lang="ru-RU" dirty="0"/>
              <a:t> - 1390 </a:t>
            </a:r>
            <a:r>
              <a:rPr lang="ru-RU" dirty="0" err="1"/>
              <a:t>видів</a:t>
            </a:r>
            <a:r>
              <a:rPr lang="ru-RU" dirty="0"/>
              <a:t>, </a:t>
            </a:r>
            <a:r>
              <a:rPr lang="ru-RU" dirty="0" err="1"/>
              <a:t>мохоподібних</a:t>
            </a:r>
            <a:r>
              <a:rPr lang="ru-RU" dirty="0"/>
              <a:t> - 52, </a:t>
            </a:r>
            <a:r>
              <a:rPr lang="ru-RU" dirty="0" err="1"/>
              <a:t>водоростей</a:t>
            </a:r>
            <a:r>
              <a:rPr lang="ru-RU" dirty="0"/>
              <a:t> - 217, </a:t>
            </a:r>
            <a:r>
              <a:rPr lang="ru-RU" dirty="0" err="1"/>
              <a:t>лишайників</a:t>
            </a:r>
            <a:r>
              <a:rPr lang="ru-RU" dirty="0"/>
              <a:t> - 59 </a:t>
            </a:r>
            <a:r>
              <a:rPr lang="ru-RU" dirty="0" err="1"/>
              <a:t>видів</a:t>
            </a:r>
            <a:r>
              <a:rPr lang="ru-RU" dirty="0"/>
              <a:t>. На </a:t>
            </a:r>
            <a:r>
              <a:rPr lang="ru-RU" dirty="0" err="1"/>
              <a:t>території</a:t>
            </a:r>
            <a:r>
              <a:rPr lang="ru-RU" dirty="0"/>
              <a:t> парку </a:t>
            </a:r>
            <a:r>
              <a:rPr lang="ru-RU" dirty="0" err="1"/>
              <a:t>визначено</a:t>
            </a:r>
            <a:r>
              <a:rPr lang="ru-RU" dirty="0"/>
              <a:t> 47 </a:t>
            </a:r>
            <a:r>
              <a:rPr lang="ru-RU" dirty="0" err="1"/>
              <a:t>видів</a:t>
            </a:r>
            <a:r>
              <a:rPr lang="ru-RU" dirty="0"/>
              <a:t> </a:t>
            </a:r>
            <a:r>
              <a:rPr lang="ru-RU" dirty="0" err="1"/>
              <a:t>справжніх</a:t>
            </a:r>
            <a:r>
              <a:rPr lang="ru-RU" dirty="0"/>
              <a:t> </a:t>
            </a:r>
            <a:r>
              <a:rPr lang="ru-RU" dirty="0" err="1"/>
              <a:t>грибів</a:t>
            </a:r>
            <a:r>
              <a:rPr lang="ru-RU" dirty="0" smtClean="0"/>
              <a:t>.</a:t>
            </a:r>
          </a:p>
          <a:p>
            <a:r>
              <a:rPr lang="ru-RU" dirty="0"/>
              <a:t>У </a:t>
            </a:r>
            <a:r>
              <a:rPr lang="ru-RU" dirty="0" err="1"/>
              <a:t>флорі</a:t>
            </a:r>
            <a:r>
              <a:rPr lang="ru-RU" dirty="0"/>
              <a:t> парку </a:t>
            </a:r>
            <a:r>
              <a:rPr lang="ru-RU" dirty="0" err="1"/>
              <a:t>нараховується</a:t>
            </a:r>
            <a:r>
              <a:rPr lang="ru-RU" dirty="0"/>
              <a:t> </a:t>
            </a:r>
            <a:r>
              <a:rPr lang="ru-RU" dirty="0" err="1"/>
              <a:t>близько</a:t>
            </a:r>
            <a:r>
              <a:rPr lang="ru-RU" dirty="0"/>
              <a:t> 300 </a:t>
            </a:r>
            <a:r>
              <a:rPr lang="ru-RU" dirty="0" err="1"/>
              <a:t>видів</a:t>
            </a:r>
            <a:r>
              <a:rPr lang="ru-RU" dirty="0"/>
              <a:t> </a:t>
            </a:r>
            <a:r>
              <a:rPr lang="ru-RU" dirty="0" err="1"/>
              <a:t>рослин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є </a:t>
            </a:r>
            <a:r>
              <a:rPr lang="ru-RU" dirty="0" err="1"/>
              <a:t>ендемічними</a:t>
            </a:r>
            <a:r>
              <a:rPr lang="ru-RU" dirty="0"/>
              <a:t> та </a:t>
            </a:r>
            <a:r>
              <a:rPr lang="ru-RU" dirty="0" err="1"/>
              <a:t>субендемічними</a:t>
            </a:r>
            <a:r>
              <a:rPr lang="ru-RU" dirty="0"/>
              <a:t> </a:t>
            </a:r>
            <a:r>
              <a:rPr lang="ru-RU" dirty="0" err="1"/>
              <a:t>подільськими</a:t>
            </a:r>
            <a:r>
              <a:rPr lang="ru-RU" dirty="0"/>
              <a:t> видами, </a:t>
            </a:r>
            <a:r>
              <a:rPr lang="ru-RU" dirty="0" err="1"/>
              <a:t>реліктовими</a:t>
            </a:r>
            <a:r>
              <a:rPr lang="ru-RU" dirty="0"/>
              <a:t> та просто </a:t>
            </a:r>
            <a:r>
              <a:rPr lang="ru-RU" dirty="0" err="1"/>
              <a:t>рідкісними</a:t>
            </a:r>
            <a:r>
              <a:rPr lang="ru-RU" dirty="0"/>
              <a:t> </a:t>
            </a:r>
            <a:r>
              <a:rPr lang="ru-RU" dirty="0" err="1"/>
              <a:t>рослинами</a:t>
            </a:r>
            <a:r>
              <a:rPr lang="ru-RU" dirty="0"/>
              <a:t>. </a:t>
            </a:r>
            <a:r>
              <a:rPr lang="ru-RU" dirty="0" err="1"/>
              <a:t>Серед</a:t>
            </a:r>
            <a:r>
              <a:rPr lang="ru-RU" dirty="0"/>
              <a:t> </a:t>
            </a:r>
            <a:r>
              <a:rPr lang="ru-RU" dirty="0" err="1"/>
              <a:t>подільських</a:t>
            </a:r>
            <a:r>
              <a:rPr lang="ru-RU" dirty="0"/>
              <a:t> та </a:t>
            </a:r>
            <a:r>
              <a:rPr lang="ru-RU" dirty="0" err="1"/>
              <a:t>волино-подільських</a:t>
            </a:r>
            <a:r>
              <a:rPr lang="ru-RU" dirty="0"/>
              <a:t> </a:t>
            </a:r>
            <a:r>
              <a:rPr lang="ru-RU" dirty="0" err="1"/>
              <a:t>ендеміків</a:t>
            </a:r>
            <a:r>
              <a:rPr lang="ru-RU" dirty="0"/>
              <a:t> </a:t>
            </a:r>
            <a:r>
              <a:rPr lang="ru-RU" dirty="0" err="1"/>
              <a:t>зустрічається</a:t>
            </a:r>
            <a:r>
              <a:rPr lang="ru-RU" dirty="0"/>
              <a:t> </a:t>
            </a:r>
            <a:r>
              <a:rPr lang="ru-RU" dirty="0" err="1"/>
              <a:t>волошка</a:t>
            </a:r>
            <a:r>
              <a:rPr lang="ru-RU" dirty="0"/>
              <a:t> </a:t>
            </a:r>
            <a:r>
              <a:rPr lang="ru-RU" dirty="0" err="1"/>
              <a:t>тернопільська</a:t>
            </a:r>
            <a:r>
              <a:rPr lang="ru-RU" dirty="0"/>
              <a:t>, молочай </a:t>
            </a:r>
            <a:r>
              <a:rPr lang="ru-RU" dirty="0" err="1"/>
              <a:t>волинський</a:t>
            </a:r>
            <a:r>
              <a:rPr lang="ru-RU" dirty="0"/>
              <a:t>, а </a:t>
            </a:r>
            <a:r>
              <a:rPr lang="ru-RU" dirty="0" err="1"/>
              <a:t>серед</a:t>
            </a:r>
            <a:r>
              <a:rPr lang="ru-RU" dirty="0"/>
              <a:t> </a:t>
            </a:r>
            <a:r>
              <a:rPr lang="ru-RU" dirty="0" err="1"/>
              <a:t>реліктових</a:t>
            </a:r>
            <a:r>
              <a:rPr lang="ru-RU" dirty="0"/>
              <a:t> </a:t>
            </a:r>
            <a:r>
              <a:rPr lang="ru-RU" dirty="0" err="1"/>
              <a:t>видів</a:t>
            </a:r>
            <a:r>
              <a:rPr lang="ru-RU" dirty="0"/>
              <a:t> - </a:t>
            </a:r>
            <a:r>
              <a:rPr lang="ru-RU" dirty="0" err="1"/>
              <a:t>змієголовник</a:t>
            </a:r>
            <a:r>
              <a:rPr lang="ru-RU" dirty="0"/>
              <a:t> </a:t>
            </a:r>
            <a:r>
              <a:rPr lang="ru-RU" dirty="0" err="1"/>
              <a:t>австрійський</a:t>
            </a:r>
            <a:r>
              <a:rPr lang="ru-RU" dirty="0"/>
              <a:t>, </a:t>
            </a:r>
            <a:r>
              <a:rPr lang="ru-RU" dirty="0" err="1"/>
              <a:t>берека</a:t>
            </a:r>
            <a:r>
              <a:rPr lang="ru-RU" dirty="0"/>
              <a:t>, </a:t>
            </a:r>
            <a:r>
              <a:rPr lang="ru-RU" dirty="0" err="1"/>
              <a:t>лунарія</a:t>
            </a:r>
            <a:r>
              <a:rPr lang="ru-RU" dirty="0"/>
              <a:t> </a:t>
            </a:r>
            <a:r>
              <a:rPr lang="ru-RU" dirty="0" err="1"/>
              <a:t>оживаюча</a:t>
            </a:r>
            <a:r>
              <a:rPr lang="ru-RU" dirty="0"/>
              <a:t> </a:t>
            </a:r>
            <a:r>
              <a:rPr lang="ru-RU" dirty="0" err="1"/>
              <a:t>тощо</a:t>
            </a:r>
            <a:r>
              <a:rPr lang="ru-RU" dirty="0" smtClean="0"/>
              <a:t>.</a:t>
            </a:r>
          </a:p>
          <a:p>
            <a:r>
              <a:rPr lang="ru-RU" dirty="0" err="1"/>
              <a:t>Із</a:t>
            </a:r>
            <a:r>
              <a:rPr lang="ru-RU" dirty="0"/>
              <a:t> "</a:t>
            </a:r>
            <a:r>
              <a:rPr lang="ru-RU" dirty="0" err="1"/>
              <a:t>червонокнижних</a:t>
            </a:r>
            <a:r>
              <a:rPr lang="ru-RU" dirty="0"/>
              <a:t>" </a:t>
            </a:r>
            <a:r>
              <a:rPr lang="ru-RU" dirty="0" err="1"/>
              <a:t>видів</a:t>
            </a:r>
            <a:r>
              <a:rPr lang="ru-RU" dirty="0"/>
              <a:t> тут </a:t>
            </a:r>
            <a:r>
              <a:rPr lang="ru-RU" dirty="0" err="1"/>
              <a:t>охороняються</a:t>
            </a:r>
            <a:r>
              <a:rPr lang="ru-RU" dirty="0"/>
              <a:t> </a:t>
            </a:r>
            <a:r>
              <a:rPr lang="ru-RU" dirty="0" err="1"/>
              <a:t>аконіт</a:t>
            </a:r>
            <a:r>
              <a:rPr lang="ru-RU" dirty="0"/>
              <a:t> </a:t>
            </a:r>
            <a:r>
              <a:rPr lang="ru-RU" dirty="0" err="1"/>
              <a:t>Бессера</a:t>
            </a:r>
            <a:r>
              <a:rPr lang="ru-RU" dirty="0"/>
              <a:t>, </a:t>
            </a:r>
            <a:r>
              <a:rPr lang="ru-RU" dirty="0" err="1"/>
              <a:t>карагана</a:t>
            </a:r>
            <a:r>
              <a:rPr lang="ru-RU" dirty="0"/>
              <a:t> </a:t>
            </a:r>
            <a:r>
              <a:rPr lang="ru-RU" dirty="0" err="1"/>
              <a:t>скіфська</a:t>
            </a:r>
            <a:r>
              <a:rPr lang="ru-RU" dirty="0"/>
              <a:t>, </a:t>
            </a:r>
            <a:r>
              <a:rPr lang="ru-RU" dirty="0" err="1"/>
              <a:t>зіновать</a:t>
            </a:r>
            <a:r>
              <a:rPr lang="ru-RU" dirty="0"/>
              <a:t> </a:t>
            </a:r>
            <a:r>
              <a:rPr lang="ru-RU" dirty="0" err="1"/>
              <a:t>подільська</a:t>
            </a:r>
            <a:r>
              <a:rPr lang="ru-RU" dirty="0"/>
              <a:t>, </a:t>
            </a:r>
            <a:r>
              <a:rPr lang="ru-RU" dirty="0" err="1"/>
              <a:t>пізньоцвіт</a:t>
            </a:r>
            <a:r>
              <a:rPr lang="ru-RU" dirty="0"/>
              <a:t> </a:t>
            </a:r>
            <a:r>
              <a:rPr lang="ru-RU" dirty="0" err="1"/>
              <a:t>осінній</a:t>
            </a:r>
            <a:r>
              <a:rPr lang="ru-RU" dirty="0"/>
              <a:t>, шафран </a:t>
            </a:r>
            <a:r>
              <a:rPr lang="ru-RU" dirty="0" err="1"/>
              <a:t>Гейфелів</a:t>
            </a:r>
            <a:r>
              <a:rPr lang="ru-RU" dirty="0"/>
              <a:t>, </a:t>
            </a:r>
            <a:r>
              <a:rPr lang="ru-RU" dirty="0" err="1"/>
              <a:t>бруслина</a:t>
            </a:r>
            <a:r>
              <a:rPr lang="ru-RU" dirty="0"/>
              <a:t> </a:t>
            </a:r>
            <a:r>
              <a:rPr lang="ru-RU" dirty="0" err="1"/>
              <a:t>карликова</a:t>
            </a:r>
            <a:r>
              <a:rPr lang="ru-RU" dirty="0"/>
              <a:t>, рябчик </a:t>
            </a:r>
            <a:r>
              <a:rPr lang="ru-RU" dirty="0" err="1"/>
              <a:t>гірський</a:t>
            </a:r>
            <a:r>
              <a:rPr lang="ru-RU" dirty="0"/>
              <a:t>, три </a:t>
            </a:r>
            <a:r>
              <a:rPr lang="ru-RU" dirty="0" err="1"/>
              <a:t>види</a:t>
            </a:r>
            <a:r>
              <a:rPr lang="ru-RU" dirty="0"/>
              <a:t> </a:t>
            </a:r>
            <a:r>
              <a:rPr lang="ru-RU" dirty="0" err="1"/>
              <a:t>ковили</a:t>
            </a:r>
            <a:r>
              <a:rPr lang="ru-RU" dirty="0"/>
              <a:t>: волосиста, </a:t>
            </a:r>
            <a:r>
              <a:rPr lang="ru-RU" dirty="0" err="1"/>
              <a:t>Граффа</a:t>
            </a:r>
            <a:r>
              <a:rPr lang="ru-RU" dirty="0"/>
              <a:t> та </a:t>
            </a:r>
            <a:r>
              <a:rPr lang="ru-RU" dirty="0" err="1"/>
              <a:t>пірчаста</a:t>
            </a:r>
            <a:r>
              <a:rPr lang="ru-RU" dirty="0"/>
              <a:t> та 15 </a:t>
            </a:r>
            <a:r>
              <a:rPr lang="ru-RU" dirty="0" err="1"/>
              <a:t>видів</a:t>
            </a:r>
            <a:r>
              <a:rPr lang="ru-RU" dirty="0"/>
              <a:t> </a:t>
            </a:r>
            <a:r>
              <a:rPr lang="ru-RU" dirty="0" err="1"/>
              <a:t>орхідних</a:t>
            </a:r>
            <a:r>
              <a:rPr lang="ru-RU" dirty="0"/>
              <a:t>: </a:t>
            </a:r>
            <a:r>
              <a:rPr lang="ru-RU" dirty="0" err="1"/>
              <a:t>булатка</a:t>
            </a:r>
            <a:r>
              <a:rPr lang="ru-RU" dirty="0"/>
              <a:t> </a:t>
            </a:r>
            <a:r>
              <a:rPr lang="ru-RU" dirty="0" err="1"/>
              <a:t>великоквіткова</a:t>
            </a:r>
            <a:r>
              <a:rPr lang="ru-RU" dirty="0"/>
              <a:t>, </a:t>
            </a:r>
            <a:r>
              <a:rPr lang="ru-RU" dirty="0" err="1"/>
              <a:t>довголиста</a:t>
            </a:r>
            <a:r>
              <a:rPr lang="ru-RU" dirty="0"/>
              <a:t> та </a:t>
            </a:r>
            <a:r>
              <a:rPr lang="ru-RU" dirty="0" err="1"/>
              <a:t>червона</a:t>
            </a:r>
            <a:r>
              <a:rPr lang="ru-RU" dirty="0"/>
              <a:t>, </a:t>
            </a:r>
            <a:r>
              <a:rPr lang="ru-RU" dirty="0" err="1"/>
              <a:t>зозулині</a:t>
            </a:r>
            <a:r>
              <a:rPr lang="ru-RU" dirty="0"/>
              <a:t> черевички </a:t>
            </a:r>
            <a:r>
              <a:rPr lang="ru-RU" dirty="0" err="1"/>
              <a:t>справжні</a:t>
            </a:r>
            <a:r>
              <a:rPr lang="ru-RU" dirty="0"/>
              <a:t>, </a:t>
            </a:r>
            <a:r>
              <a:rPr lang="ru-RU" dirty="0" err="1"/>
              <a:t>пальчатокорінник</a:t>
            </a:r>
            <a:r>
              <a:rPr lang="ru-RU" dirty="0"/>
              <a:t> </a:t>
            </a:r>
            <a:r>
              <a:rPr lang="ru-RU" dirty="0" err="1"/>
              <a:t>плямистий</a:t>
            </a:r>
            <a:r>
              <a:rPr lang="ru-RU" dirty="0"/>
              <a:t> та </a:t>
            </a:r>
            <a:r>
              <a:rPr lang="ru-RU" dirty="0" err="1"/>
              <a:t>травневий</a:t>
            </a:r>
            <a:r>
              <a:rPr lang="ru-RU" dirty="0"/>
              <a:t>, </a:t>
            </a:r>
            <a:r>
              <a:rPr lang="ru-RU" dirty="0" err="1"/>
              <a:t>коручка</a:t>
            </a:r>
            <a:r>
              <a:rPr lang="ru-RU" dirty="0"/>
              <a:t> темно-</a:t>
            </a:r>
            <a:r>
              <a:rPr lang="ru-RU" dirty="0" err="1"/>
              <a:t>червона</a:t>
            </a:r>
            <a:r>
              <a:rPr lang="ru-RU" dirty="0"/>
              <a:t>, </a:t>
            </a:r>
            <a:r>
              <a:rPr lang="ru-RU" dirty="0" err="1"/>
              <a:t>чемериковидна</a:t>
            </a:r>
            <a:r>
              <a:rPr lang="ru-RU" dirty="0"/>
              <a:t> та </a:t>
            </a:r>
            <a:r>
              <a:rPr lang="ru-RU" dirty="0" err="1"/>
              <a:t>пурпурова</a:t>
            </a:r>
            <a:r>
              <a:rPr lang="ru-RU" dirty="0"/>
              <a:t>, </a:t>
            </a:r>
            <a:r>
              <a:rPr lang="ru-RU" dirty="0" err="1"/>
              <a:t>зозулині</a:t>
            </a:r>
            <a:r>
              <a:rPr lang="ru-RU" dirty="0"/>
              <a:t> </a:t>
            </a:r>
            <a:r>
              <a:rPr lang="ru-RU" dirty="0" err="1"/>
              <a:t>сльози</a:t>
            </a:r>
            <a:r>
              <a:rPr lang="ru-RU" dirty="0"/>
              <a:t> </a:t>
            </a:r>
            <a:r>
              <a:rPr lang="ru-RU" dirty="0" err="1"/>
              <a:t>яйцевидні</a:t>
            </a:r>
            <a:r>
              <a:rPr lang="ru-RU" dirty="0"/>
              <a:t>, </a:t>
            </a:r>
            <a:r>
              <a:rPr lang="ru-RU" dirty="0" err="1"/>
              <a:t>гніздівка</a:t>
            </a:r>
            <a:r>
              <a:rPr lang="ru-RU" dirty="0"/>
              <a:t> </a:t>
            </a:r>
            <a:r>
              <a:rPr lang="ru-RU" dirty="0" err="1"/>
              <a:t>звичайна</a:t>
            </a:r>
            <a:r>
              <a:rPr lang="ru-RU" dirty="0"/>
              <a:t>, </a:t>
            </a:r>
            <a:r>
              <a:rPr lang="ru-RU" dirty="0" err="1"/>
              <a:t>зозулинець</a:t>
            </a:r>
            <a:r>
              <a:rPr lang="ru-RU" dirty="0"/>
              <a:t> </a:t>
            </a:r>
            <a:r>
              <a:rPr lang="ru-RU" dirty="0" err="1"/>
              <a:t>шоломоносний</a:t>
            </a:r>
            <a:r>
              <a:rPr lang="ru-RU" dirty="0"/>
              <a:t> та </a:t>
            </a:r>
            <a:r>
              <a:rPr lang="ru-RU" dirty="0" err="1"/>
              <a:t>салеповий</a:t>
            </a:r>
            <a:r>
              <a:rPr lang="ru-RU" dirty="0"/>
              <a:t>, </a:t>
            </a:r>
            <a:r>
              <a:rPr lang="ru-RU" dirty="0" err="1"/>
              <a:t>любка</a:t>
            </a:r>
            <a:r>
              <a:rPr lang="ru-RU" dirty="0"/>
              <a:t> </a:t>
            </a:r>
            <a:r>
              <a:rPr lang="ru-RU" dirty="0" err="1"/>
              <a:t>дволиста</a:t>
            </a:r>
            <a:r>
              <a:rPr lang="ru-RU" dirty="0"/>
              <a:t> та </a:t>
            </a:r>
            <a:r>
              <a:rPr lang="ru-RU" dirty="0" err="1"/>
              <a:t>зеленоквіткова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64997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2415654" cy="36144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5655" y="1"/>
            <a:ext cx="4817658" cy="36132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3312" y="0"/>
            <a:ext cx="4958687" cy="36067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3606704"/>
            <a:ext cx="2169994" cy="326202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t="2386" r="8501" b="500"/>
          <a:stretch/>
        </p:blipFill>
        <p:spPr>
          <a:xfrm>
            <a:off x="2169995" y="3606704"/>
            <a:ext cx="3860100" cy="326202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30095" y="3606704"/>
            <a:ext cx="2218106" cy="325129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1385" y="3613245"/>
            <a:ext cx="3930615" cy="3244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782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925508" cy="32754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5508" y="0"/>
            <a:ext cx="4368617" cy="32764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4125" y="0"/>
            <a:ext cx="2897875" cy="44096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277130"/>
            <a:ext cx="2799895" cy="358087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99895" y="3276297"/>
            <a:ext cx="2631632" cy="358253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27" y="3275463"/>
            <a:ext cx="3873860" cy="358725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94124" y="4409601"/>
            <a:ext cx="2897875" cy="24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12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Фауна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Фауна </a:t>
            </a:r>
            <a:r>
              <a:rPr lang="ru-RU" dirty="0" err="1"/>
              <a:t>налічує</a:t>
            </a:r>
            <a:r>
              <a:rPr lang="ru-RU" dirty="0"/>
              <a:t> 71 вид </a:t>
            </a:r>
            <a:r>
              <a:rPr lang="ru-RU" dirty="0" err="1"/>
              <a:t>ссавців</a:t>
            </a:r>
            <a:r>
              <a:rPr lang="ru-RU" dirty="0"/>
              <a:t>, 223 - </a:t>
            </a:r>
            <a:r>
              <a:rPr lang="ru-RU" dirty="0" err="1"/>
              <a:t>птахів</a:t>
            </a:r>
            <a:r>
              <a:rPr lang="ru-RU" dirty="0"/>
              <a:t>, 10 </a:t>
            </a:r>
            <a:r>
              <a:rPr lang="en-US" dirty="0" smtClean="0"/>
              <a:t>- </a:t>
            </a:r>
            <a:r>
              <a:rPr lang="ru-RU" dirty="0" err="1"/>
              <a:t>плазунів</a:t>
            </a:r>
            <a:r>
              <a:rPr lang="ru-RU" dirty="0"/>
              <a:t>, 11 - </a:t>
            </a:r>
            <a:r>
              <a:rPr lang="ru-RU" dirty="0" err="1"/>
              <a:t>земноводних</a:t>
            </a:r>
            <a:r>
              <a:rPr lang="ru-RU" dirty="0"/>
              <a:t>, 50 - </a:t>
            </a:r>
            <a:r>
              <a:rPr lang="ru-RU" dirty="0" err="1"/>
              <a:t>риб</a:t>
            </a:r>
            <a:r>
              <a:rPr lang="ru-RU" dirty="0"/>
              <a:t>, 1 - </a:t>
            </a:r>
            <a:r>
              <a:rPr lang="ru-RU" dirty="0" err="1"/>
              <a:t>круглоротих</a:t>
            </a:r>
            <a:r>
              <a:rPr lang="ru-RU" dirty="0"/>
              <a:t>, </a:t>
            </a:r>
            <a:r>
              <a:rPr lang="ru-RU" dirty="0" err="1"/>
              <a:t>біля</a:t>
            </a:r>
            <a:r>
              <a:rPr lang="ru-RU" dirty="0"/>
              <a:t> 700 </a:t>
            </a:r>
            <a:r>
              <a:rPr lang="ru-RU" dirty="0" err="1"/>
              <a:t>видів</a:t>
            </a:r>
            <a:r>
              <a:rPr lang="ru-RU" dirty="0"/>
              <a:t> комах та </a:t>
            </a:r>
            <a:r>
              <a:rPr lang="ru-RU" dirty="0" err="1"/>
              <a:t>багато</a:t>
            </a:r>
            <a:r>
              <a:rPr lang="ru-RU" dirty="0"/>
              <a:t> </a:t>
            </a:r>
            <a:r>
              <a:rPr lang="ru-RU" dirty="0" err="1"/>
              <a:t>видів</a:t>
            </a:r>
            <a:r>
              <a:rPr lang="ru-RU" dirty="0"/>
              <a:t> </a:t>
            </a:r>
            <a:r>
              <a:rPr lang="ru-RU" dirty="0" err="1"/>
              <a:t>інших</a:t>
            </a:r>
            <a:r>
              <a:rPr lang="ru-RU" dirty="0"/>
              <a:t> </a:t>
            </a:r>
            <a:r>
              <a:rPr lang="ru-RU" dirty="0" err="1"/>
              <a:t>безхребетних</a:t>
            </a:r>
            <a:r>
              <a:rPr lang="ru-RU" dirty="0"/>
              <a:t> </a:t>
            </a:r>
            <a:r>
              <a:rPr lang="ru-RU" dirty="0" err="1"/>
              <a:t>тварин</a:t>
            </a:r>
            <a:r>
              <a:rPr lang="ru-RU" dirty="0"/>
              <a:t>, </a:t>
            </a:r>
            <a:r>
              <a:rPr lang="ru-RU" dirty="0" err="1"/>
              <a:t>інвентаризація</a:t>
            </a:r>
            <a:r>
              <a:rPr lang="ru-RU" dirty="0"/>
              <a:t> </a:t>
            </a:r>
            <a:r>
              <a:rPr lang="ru-RU" dirty="0" err="1"/>
              <a:t>яких</a:t>
            </a:r>
            <a:r>
              <a:rPr lang="ru-RU" dirty="0"/>
              <a:t> </a:t>
            </a:r>
            <a:r>
              <a:rPr lang="ru-RU" dirty="0" err="1"/>
              <a:t>поки</a:t>
            </a:r>
            <a:r>
              <a:rPr lang="ru-RU" dirty="0"/>
              <a:t> </a:t>
            </a:r>
            <a:r>
              <a:rPr lang="ru-RU" dirty="0" err="1"/>
              <a:t>що</a:t>
            </a:r>
            <a:r>
              <a:rPr lang="ru-RU" dirty="0"/>
              <a:t> не </a:t>
            </a:r>
            <a:r>
              <a:rPr lang="ru-RU" dirty="0" err="1"/>
              <a:t>закінчена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dirty="0" smtClean="0"/>
              <a:t>На </a:t>
            </a:r>
            <a:r>
              <a:rPr lang="ru-RU" dirty="0" err="1"/>
              <a:t>території</a:t>
            </a:r>
            <a:r>
              <a:rPr lang="ru-RU" dirty="0"/>
              <a:t> парку </a:t>
            </a:r>
            <a:r>
              <a:rPr lang="ru-RU" dirty="0" err="1"/>
              <a:t>охороняються</a:t>
            </a:r>
            <a:r>
              <a:rPr lang="ru-RU" dirty="0"/>
              <a:t> 33 </a:t>
            </a:r>
            <a:r>
              <a:rPr lang="ru-RU" dirty="0" err="1"/>
              <a:t>види</a:t>
            </a:r>
            <a:r>
              <a:rPr lang="ru-RU" dirty="0"/>
              <a:t> </a:t>
            </a:r>
            <a:r>
              <a:rPr lang="ru-RU" dirty="0" err="1"/>
              <a:t>тварин</a:t>
            </a:r>
            <a:r>
              <a:rPr lang="ru-RU" dirty="0"/>
              <a:t>, </a:t>
            </a:r>
            <a:r>
              <a:rPr lang="ru-RU" dirty="0" err="1"/>
              <a:t>занесених</a:t>
            </a:r>
            <a:r>
              <a:rPr lang="ru-RU" dirty="0"/>
              <a:t> до </a:t>
            </a:r>
            <a:r>
              <a:rPr lang="ru-RU" dirty="0" err="1"/>
              <a:t>Європейського</a:t>
            </a:r>
            <a:r>
              <a:rPr lang="ru-RU" dirty="0"/>
              <a:t> </a:t>
            </a:r>
            <a:r>
              <a:rPr lang="ru-RU" dirty="0" err="1"/>
              <a:t>червоного</a:t>
            </a:r>
            <a:r>
              <a:rPr lang="ru-RU" dirty="0"/>
              <a:t> списку, 98 </a:t>
            </a:r>
            <a:r>
              <a:rPr lang="ru-RU" dirty="0" err="1"/>
              <a:t>видів</a:t>
            </a:r>
            <a:r>
              <a:rPr lang="ru-RU" dirty="0"/>
              <a:t>, </a:t>
            </a:r>
            <a:r>
              <a:rPr lang="ru-RU" dirty="0" err="1"/>
              <a:t>занесених</a:t>
            </a:r>
            <a:r>
              <a:rPr lang="ru-RU" dirty="0"/>
              <a:t> до </a:t>
            </a:r>
            <a:r>
              <a:rPr lang="ru-RU" dirty="0" err="1"/>
              <a:t>Червоної</a:t>
            </a:r>
            <a:r>
              <a:rPr lang="ru-RU" dirty="0"/>
              <a:t> книги </a:t>
            </a:r>
            <a:r>
              <a:rPr lang="ru-RU" dirty="0" err="1"/>
              <a:t>України</a:t>
            </a:r>
            <a:r>
              <a:rPr lang="ru-RU" dirty="0"/>
              <a:t>, 184 </a:t>
            </a:r>
            <a:r>
              <a:rPr lang="ru-RU" dirty="0" err="1"/>
              <a:t>види</a:t>
            </a:r>
            <a:r>
              <a:rPr lang="ru-RU" dirty="0"/>
              <a:t> </a:t>
            </a:r>
            <a:r>
              <a:rPr lang="ru-RU" dirty="0" err="1"/>
              <a:t>тварин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підлягають</a:t>
            </a:r>
            <a:r>
              <a:rPr lang="ru-RU" dirty="0"/>
              <a:t> </a:t>
            </a:r>
            <a:r>
              <a:rPr lang="ru-RU" dirty="0" err="1"/>
              <a:t>особливій</a:t>
            </a:r>
            <a:r>
              <a:rPr lang="ru-RU" dirty="0"/>
              <a:t> </a:t>
            </a:r>
            <a:r>
              <a:rPr lang="ru-RU" dirty="0" err="1"/>
              <a:t>охороні</a:t>
            </a:r>
            <a:r>
              <a:rPr lang="ru-RU" dirty="0"/>
              <a:t> </a:t>
            </a:r>
            <a:r>
              <a:rPr lang="ru-RU" dirty="0" err="1"/>
              <a:t>згідно</a:t>
            </a:r>
            <a:r>
              <a:rPr lang="ru-RU" dirty="0"/>
              <a:t> з </a:t>
            </a:r>
            <a:r>
              <a:rPr lang="ru-RU" dirty="0" err="1"/>
              <a:t>Бернською</a:t>
            </a:r>
            <a:r>
              <a:rPr lang="ru-RU" dirty="0"/>
              <a:t> </a:t>
            </a:r>
            <a:r>
              <a:rPr lang="ru-RU" dirty="0" err="1"/>
              <a:t>конвенцією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33202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4447646" cy="29206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7647" y="0"/>
            <a:ext cx="4327863" cy="29193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5509" y="-1"/>
            <a:ext cx="3428917" cy="291934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917948"/>
            <a:ext cx="3362178" cy="394005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2178" y="2916546"/>
            <a:ext cx="4178105" cy="394145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40283" y="2916546"/>
            <a:ext cx="4664143" cy="3941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879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Цитаты">
  <a:themeElements>
    <a:clrScheme name="Цитаты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9ECD33"/>
      </a:accent1>
      <a:accent2>
        <a:srgbClr val="E19933"/>
      </a:accent2>
      <a:accent3>
        <a:srgbClr val="DC5D3D"/>
      </a:accent3>
      <a:accent4>
        <a:srgbClr val="A967CB"/>
      </a:accent4>
      <a:accent5>
        <a:srgbClr val="5EA5DD"/>
      </a:accent5>
      <a:accent6>
        <a:srgbClr val="44BEA9"/>
      </a:accent6>
      <a:hlink>
        <a:srgbClr val="8F8F8F"/>
      </a:hlink>
      <a:folHlink>
        <a:srgbClr val="A5A5A5"/>
      </a:folHlink>
    </a:clrScheme>
    <a:fontScheme name="Цитаты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Цитаты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98D1675B-7325-48AD-994B-0DEF3379A98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TM03457503[[fn=Допускает цитирование]]</Template>
  <TotalTime>61</TotalTime>
  <Words>403</Words>
  <Application>Microsoft Office PowerPoint</Application>
  <PresentationFormat>Широкоэкранный</PresentationFormat>
  <Paragraphs>22</Paragraphs>
  <Slides>14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Calibri</vt:lpstr>
      <vt:lpstr>Century Gothic</vt:lpstr>
      <vt:lpstr>Wingdings 2</vt:lpstr>
      <vt:lpstr>Цитаты</vt:lpstr>
      <vt:lpstr>Національний природний парк «Подільські Товтри»</vt:lpstr>
      <vt:lpstr>Розташування і площа</vt:lpstr>
      <vt:lpstr>26 серпня 2008 року Національний природний парк «Подільські Товтри» увійшов до сімки чудес України</vt:lpstr>
      <vt:lpstr>Основні ознаки</vt:lpstr>
      <vt:lpstr>Флора</vt:lpstr>
      <vt:lpstr>Презентация PowerPoint</vt:lpstr>
      <vt:lpstr>Презентация PowerPoint</vt:lpstr>
      <vt:lpstr>Фауна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 площею національний парк "Подільські Товтри" є найбільшим у Європі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Національний природний парк «Подільські Товтри»</dc:title>
  <dc:creator>Анастасия Темченко</dc:creator>
  <cp:lastModifiedBy>Анастасия Темченко</cp:lastModifiedBy>
  <cp:revision>8</cp:revision>
  <dcterms:created xsi:type="dcterms:W3CDTF">2015-02-08T15:18:48Z</dcterms:created>
  <dcterms:modified xsi:type="dcterms:W3CDTF">2015-02-10T19:30:34Z</dcterms:modified>
</cp:coreProperties>
</file>