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9" r:id="rId4"/>
    <p:sldId id="260" r:id="rId5"/>
    <p:sldId id="292" r:id="rId6"/>
    <p:sldId id="293" r:id="rId7"/>
    <p:sldId id="294" r:id="rId8"/>
    <p:sldId id="290" r:id="rId9"/>
    <p:sldId id="291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13" r:id="rId23"/>
    <p:sldId id="308" r:id="rId24"/>
    <p:sldId id="310" r:id="rId25"/>
    <p:sldId id="311" r:id="rId26"/>
    <p:sldId id="312" r:id="rId27"/>
    <p:sldId id="307" r:id="rId28"/>
    <p:sldId id="2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5F4FE"/>
    <a:srgbClr val="DDDDDD"/>
    <a:srgbClr val="EEEDFD"/>
    <a:srgbClr val="E6E4F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04" autoAdjust="0"/>
    <p:restoredTop sz="94660" autoAdjust="0"/>
  </p:normalViewPr>
  <p:slideViewPr>
    <p:cSldViewPr>
      <p:cViewPr>
        <p:scale>
          <a:sx n="120" d="100"/>
          <a:sy n="120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1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3457B6-1304-4A9A-BBDE-03208014F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6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1339C-B19A-41F3-A899-54AC5556F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53975"/>
            <a:ext cx="7392988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084888" y="6450013"/>
            <a:ext cx="2897187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>
            <a:lvl1pPr>
              <a:defRPr/>
            </a:lvl1pPr>
          </a:lstStyle>
          <a:p>
            <a:fld id="{9F83174E-AE4B-43AE-AE69-71AC11B4B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8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337449-ECCD-44F6-8914-1ABD97A9A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2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59993E-637D-4152-A0AE-46891D50A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76A0AF-7B01-4F21-B58D-5438BB5B7C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1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1F2157-E142-4C36-94C6-20412AA0B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2D5F45-AC60-4D1F-8B80-4627A3DEE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FFAC36-5A49-4953-A1A8-9BF91804C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A07FF9-4611-4811-8A9F-DE7CA24525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119326-9D26-425C-88CA-7BB7BCFF4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fld id="{CB5DEBC4-DB44-40C6-AD82-981A65491F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hf sldNum="0" hdr="0" dt="0"/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E%D0%BB%D1%96%D0%B2%D1%96%D1%8F" TargetMode="External"/><Relationship Id="rId2" Type="http://schemas.openxmlformats.org/officeDocument/2006/relationships/hyperlink" Target="http://geosite.com.ua/index/0-299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zoover.com.ua/%D0%B1%D0%BE%D0%BB%D1%96%D0%B2%D1%96%D1%8F/%D0%B2%D0%B8%D0%B7%D0%BD%D0%B0%D1%87%D0%BD%D1%96-%D0%BC%D1%96%D1%81%D1%86%D1%8F" TargetMode="External"/><Relationship Id="rId4" Type="http://schemas.openxmlformats.org/officeDocument/2006/relationships/hyperlink" Target="http://vsviti.com.ua/2012/10/vyznachni-pamyatky-boliviji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Болівія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733256"/>
            <a:ext cx="2910136" cy="792088"/>
          </a:xfrm>
        </p:spPr>
        <p:txBody>
          <a:bodyPr/>
          <a:lstStyle/>
          <a:p>
            <a:pPr algn="l"/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 </a:t>
            </a:r>
          </a:p>
          <a:p>
            <a:pPr algn="l"/>
            <a:r>
              <a:rPr lang="uk-UA" dirty="0" err="1" smtClean="0"/>
              <a:t>Відняк</a:t>
            </a:r>
            <a:r>
              <a:rPr lang="uk-UA" dirty="0" smtClean="0"/>
              <a:t> Людмила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40768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Болівія</a:t>
            </a:r>
            <a:r>
              <a:rPr lang="ru-RU" sz="2000" dirty="0" smtClean="0"/>
              <a:t> одна з </a:t>
            </a:r>
            <a:r>
              <a:rPr lang="ru-RU" sz="2000" dirty="0" err="1" smtClean="0"/>
              <a:t>небагатьох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Америки, де </a:t>
            </a:r>
            <a:r>
              <a:rPr lang="ru-RU" sz="2000" dirty="0" err="1" smtClean="0"/>
              <a:t>індіанці</a:t>
            </a:r>
            <a:r>
              <a:rPr lang="ru-RU" sz="2000" dirty="0" smtClean="0"/>
              <a:t>, в основному кечуа та </a:t>
            </a:r>
            <a:r>
              <a:rPr lang="ru-RU" sz="2000" dirty="0" err="1" smtClean="0"/>
              <a:t>аймара</a:t>
            </a:r>
            <a:r>
              <a:rPr lang="ru-RU" sz="2000" dirty="0" smtClean="0"/>
              <a:t>, </a:t>
            </a:r>
            <a:r>
              <a:rPr lang="ru-RU" sz="2000" dirty="0" err="1" smtClean="0"/>
              <a:t>складають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половину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. Другою за </a:t>
            </a:r>
            <a:r>
              <a:rPr lang="ru-RU" sz="2000" dirty="0" err="1" smtClean="0"/>
              <a:t>чисельністю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групою</a:t>
            </a:r>
            <a:r>
              <a:rPr lang="ru-RU" sz="2000" dirty="0" smtClean="0"/>
              <a:t> є </a:t>
            </a:r>
            <a:r>
              <a:rPr lang="ru-RU" sz="2000" dirty="0" err="1" smtClean="0"/>
              <a:t>власне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болівійці</a:t>
            </a:r>
            <a:r>
              <a:rPr lang="ru-RU" sz="2000" dirty="0" smtClean="0"/>
              <a:t> — </a:t>
            </a:r>
            <a:r>
              <a:rPr lang="ru-RU" sz="2000" dirty="0" err="1" smtClean="0"/>
              <a:t>метиси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креоли</a:t>
            </a:r>
            <a:r>
              <a:rPr lang="ru-RU" sz="2000" dirty="0" smtClean="0"/>
              <a:t>.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сконцентровано</a:t>
            </a:r>
            <a:r>
              <a:rPr lang="ru-RU" sz="2000" dirty="0" smtClean="0"/>
              <a:t> в </a:t>
            </a:r>
            <a:r>
              <a:rPr lang="ru-RU" sz="2000" dirty="0" err="1" smtClean="0"/>
              <a:t>гірських</a:t>
            </a:r>
            <a:r>
              <a:rPr lang="ru-RU" sz="2000" dirty="0" smtClean="0"/>
              <a:t> районах. 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48" y="3776534"/>
            <a:ext cx="4181904" cy="2788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2659" y="2608575"/>
            <a:ext cx="629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Державна</a:t>
            </a:r>
            <a:r>
              <a:rPr lang="ru-RU" sz="2000" dirty="0" smtClean="0"/>
              <a:t> і </a:t>
            </a:r>
            <a:r>
              <a:rPr lang="ru-RU" sz="2000" dirty="0" err="1" smtClean="0"/>
              <a:t>літературна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i="1" dirty="0" err="1" smtClean="0"/>
              <a:t>іспанська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віруючих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болівійців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переважають</a:t>
            </a:r>
            <a:r>
              <a:rPr lang="ru-RU" sz="2000" dirty="0" smtClean="0"/>
              <a:t> </a:t>
            </a:r>
            <a:r>
              <a:rPr lang="ru-RU" sz="2000" i="1" dirty="0" smtClean="0"/>
              <a:t>католики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2652"/>
            <a:ext cx="2742658" cy="3952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58" y="3608529"/>
            <a:ext cx="2222890" cy="29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4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451" y="1484784"/>
            <a:ext cx="67147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500" i="1" dirty="0" smtClean="0"/>
              <a:t>Болівія</a:t>
            </a:r>
            <a:r>
              <a:rPr lang="uk-UA" sz="2500" dirty="0" smtClean="0"/>
              <a:t> – промислово-аграрна країна з розвинутою гірничодобувною галуззю. </a:t>
            </a:r>
          </a:p>
          <a:p>
            <a:r>
              <a:rPr lang="uk-UA" sz="2500" b="1" dirty="0" smtClean="0"/>
              <a:t>Галузі економіки</a:t>
            </a:r>
            <a:r>
              <a:rPr lang="uk-UA" sz="2500" dirty="0" smtClean="0"/>
              <a:t>: гірнича, металургійна, нафтова, харчова, тютюнова, легка промисловість, розвинуте ремесло. </a:t>
            </a:r>
          </a:p>
          <a:p>
            <a:r>
              <a:rPr lang="uk-UA" sz="2500" b="1" dirty="0" smtClean="0"/>
              <a:t>Основний транспорт </a:t>
            </a:r>
            <a:r>
              <a:rPr lang="uk-UA" sz="2500" dirty="0" smtClean="0"/>
              <a:t>– залізничний, автомобільний, суднохідний (по о. Тітікака). Залізниці зв'язують промислові міста і центри видобутку корисних копалин з тихоокеанськими портами, а також із залізничними системами Бразилії і Аргентини. </a:t>
            </a:r>
            <a:endParaRPr lang="uk-UA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65184"/>
            <a:ext cx="3094597" cy="2327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70589"/>
            <a:ext cx="2302509" cy="30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0700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Промисловий</a:t>
            </a:r>
            <a:r>
              <a:rPr lang="ru-RU" sz="2000" dirty="0" smtClean="0"/>
              <a:t> сектор </a:t>
            </a:r>
            <a:r>
              <a:rPr lang="ru-RU" sz="2000" dirty="0" err="1" smtClean="0"/>
              <a:t>зріс</a:t>
            </a:r>
            <a:r>
              <a:rPr lang="ru-RU" sz="2000" dirty="0" smtClean="0"/>
              <a:t>, </a:t>
            </a:r>
            <a:r>
              <a:rPr lang="ru-RU" sz="2000" dirty="0" err="1" smtClean="0"/>
              <a:t>починаючи</a:t>
            </a:r>
            <a:r>
              <a:rPr lang="ru-RU" sz="2000" dirty="0" smtClean="0"/>
              <a:t> з 1950-х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, але </a:t>
            </a:r>
            <a:r>
              <a:rPr lang="ru-RU" sz="2000" dirty="0" err="1" smtClean="0"/>
              <a:t>залишається</a:t>
            </a:r>
            <a:r>
              <a:rPr lang="ru-RU" sz="2000" dirty="0" smtClean="0"/>
              <a:t> невеликим. </a:t>
            </a:r>
            <a:r>
              <a:rPr lang="uk-UA" sz="2000" dirty="0" smtClean="0"/>
              <a:t>Гірнича промисловість в національній економіці — одна з основних галузей, хоча питома вага її зменшується. Видобуток руд являє собою традиційну галузь болівійської індустрії. 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54" y="2596418"/>
            <a:ext cx="2925146" cy="4276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91825"/>
            <a:ext cx="3851920" cy="2881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80" y="3971947"/>
            <a:ext cx="2158495" cy="2920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2" y="2568269"/>
            <a:ext cx="6107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 структурі сучасної гірничої  промисловості 40% припадає на  експорт. Перше місце займає видобуток руд олова, потім видобуток нафти і газу, сурми і вольфраму, поліметалів.</a:t>
            </a:r>
          </a:p>
        </p:txBody>
      </p:sp>
    </p:spTree>
    <p:extLst>
      <p:ext uri="{BB962C8B-B14F-4D97-AF65-F5344CB8AC3E}">
        <p14:creationId xmlns:p14="http://schemas.microsoft.com/office/powerpoint/2010/main" val="27875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59187"/>
            <a:ext cx="89289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Приблизно</a:t>
            </a:r>
            <a:r>
              <a:rPr lang="ru-RU" dirty="0" smtClean="0"/>
              <a:t> половина </a:t>
            </a:r>
            <a:r>
              <a:rPr lang="ru-RU" dirty="0" err="1" smtClean="0"/>
              <a:t>працюючого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задіяно</a:t>
            </a:r>
            <a:r>
              <a:rPr lang="ru-RU" dirty="0" smtClean="0"/>
              <a:t> у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 (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невелику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мисливців</a:t>
            </a:r>
            <a:r>
              <a:rPr lang="ru-RU" dirty="0" smtClean="0"/>
              <a:t>, </a:t>
            </a:r>
            <a:r>
              <a:rPr lang="ru-RU" dirty="0" err="1" smtClean="0"/>
              <a:t>лісників</a:t>
            </a:r>
            <a:r>
              <a:rPr lang="ru-RU" dirty="0" smtClean="0"/>
              <a:t> та </a:t>
            </a:r>
            <a:r>
              <a:rPr lang="ru-RU" dirty="0" err="1" smtClean="0"/>
              <a:t>рибалок</a:t>
            </a:r>
            <a:r>
              <a:rPr lang="ru-RU" dirty="0" smtClean="0"/>
              <a:t>).</a:t>
            </a:r>
          </a:p>
          <a:p>
            <a:r>
              <a:rPr lang="uk-UA" dirty="0" smtClean="0"/>
              <a:t>Картопля та </a:t>
            </a:r>
            <a:r>
              <a:rPr lang="en-US" dirty="0" err="1" smtClean="0"/>
              <a:t>oca</a:t>
            </a:r>
            <a:r>
              <a:rPr lang="en-US" dirty="0" smtClean="0"/>
              <a:t> (</a:t>
            </a:r>
            <a:r>
              <a:rPr lang="uk-UA" dirty="0" smtClean="0"/>
              <a:t>також їстівний овоч) є основними культурами на північному </a:t>
            </a:r>
            <a:r>
              <a:rPr lang="uk-UA" dirty="0" err="1" smtClean="0"/>
              <a:t>Альтіплано</a:t>
            </a:r>
            <a:r>
              <a:rPr lang="uk-UA" dirty="0" smtClean="0"/>
              <a:t>, де споживають їх, як правило, в сушеному вигляді. </a:t>
            </a:r>
            <a:r>
              <a:rPr lang="uk-UA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Кіноа</a:t>
            </a:r>
            <a:r>
              <a:rPr lang="uk-UA" dirty="0" smtClean="0"/>
              <a:t> - важлива зернова культура, що визріває на висоті Анд, досить високо поживна. В Болівії виняткові за якістю кава, какао, цитрусові, банани, авокадо, ананаси, манго, </a:t>
            </a:r>
            <a:r>
              <a:rPr lang="uk-UA" dirty="0" err="1" smtClean="0"/>
              <a:t>папая</a:t>
            </a:r>
            <a:r>
              <a:rPr lang="uk-UA" dirty="0" smtClean="0"/>
              <a:t>, дині, чилійські перці, солодка картопля та маніоки.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81" y="3398762"/>
            <a:ext cx="4127917" cy="3509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2360" y="6523113"/>
            <a:ext cx="13316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Кіноа</a:t>
            </a:r>
            <a:endParaRPr lang="uk-UA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27" y="4869160"/>
            <a:ext cx="2024977" cy="1996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38" y="3356992"/>
            <a:ext cx="2100267" cy="157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1"/>
            <a:ext cx="1512248" cy="19043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" y="3573016"/>
            <a:ext cx="1679949" cy="25199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0" y="5210876"/>
            <a:ext cx="2195736" cy="16551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876"/>
            <a:ext cx="1211117" cy="16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торгівля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68760"/>
            <a:ext cx="89289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Експорт</a:t>
            </a:r>
            <a:r>
              <a:rPr lang="uk-UA" sz="2200" dirty="0" smtClean="0"/>
              <a:t> металів (головним чином олова, але також цинку, срібла та вольфраму) традиційно домінувало в торгівлі Болівії. З крахом світового ринку олова у 1980-х роках, природний газ став домінувати в експорті. Корисні копалини і природний газ складають разом понад 80 % законної експортної торгівлі Болівії. Сільськогосподарський експорт включає в себе: каву, цукор та деревину, разом з невеликою кількістю дикого каучуку, бразильських горіхів та шкір.</a:t>
            </a:r>
          </a:p>
          <a:p>
            <a:r>
              <a:rPr lang="uk-UA" sz="2200" dirty="0" smtClean="0"/>
              <a:t>Основну частину </a:t>
            </a:r>
            <a:r>
              <a:rPr lang="uk-UA" sz="2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імпорту</a:t>
            </a:r>
            <a:r>
              <a:rPr lang="uk-UA" sz="2200" dirty="0" smtClean="0"/>
              <a:t> складають промислові продукти: машини та обладнання для промисловості та транспорту. Сировина, споживчі товари, та харчові продукти — це інші важливі категорії імпорту. Найбільші торгівельні партнери — Аргентина та США, але значна торгівля також ведеться з іншими Південноамериканськими країнами, Великобританією, Німеччиною і Японією.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50276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Туризм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24744"/>
            <a:ext cx="892899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Туризм ще не дає суттєвого внеску в економіку. Нещодавно Болівію було внесено до популярного туру Південною Америкою, який привертає туристів із США, Європи та Японії.</a:t>
            </a:r>
          </a:p>
          <a:p>
            <a:r>
              <a:rPr lang="uk-UA" dirty="0" smtClean="0"/>
              <a:t>Найбільшу зацікавленість іноземних туристів викликають озеро Тітікака та його околиці (зокрема, рибальство); руїни інкських споруд на острові Сонця; </a:t>
            </a:r>
            <a:r>
              <a:rPr lang="uk-UA" dirty="0" err="1" smtClean="0"/>
              <a:t>доінкські</a:t>
            </a:r>
            <a:r>
              <a:rPr lang="uk-UA" dirty="0" smtClean="0"/>
              <a:t> руїни в </a:t>
            </a:r>
            <a:r>
              <a:rPr lang="uk-UA" dirty="0" err="1" smtClean="0"/>
              <a:t>Тіауанако</a:t>
            </a:r>
            <a:r>
              <a:rPr lang="uk-UA" dirty="0" smtClean="0"/>
              <a:t>; індіанське життя в </a:t>
            </a:r>
            <a:r>
              <a:rPr lang="uk-UA" dirty="0" err="1" smtClean="0"/>
              <a:t>Альтіплано</a:t>
            </a:r>
            <a:r>
              <a:rPr lang="uk-UA" dirty="0" smtClean="0"/>
              <a:t>.</a:t>
            </a:r>
          </a:p>
          <a:p>
            <a:r>
              <a:rPr lang="uk-UA" dirty="0" smtClean="0"/>
              <a:t>Ще одна туристична траса пролягає через Кордильєри в джунглі </a:t>
            </a:r>
            <a:r>
              <a:rPr lang="uk-UA" dirty="0" err="1" smtClean="0"/>
              <a:t>Юнгаса</a:t>
            </a:r>
            <a:r>
              <a:rPr lang="uk-UA" dirty="0" smtClean="0"/>
              <a:t>. Цей маршрут є дуже популярним, бо протягом кількох годин можна побачити дивовижні краєвиди та відчути кліматичні контрасти Анд.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772368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544" y="6496637"/>
            <a:ext cx="33123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Національний парк </a:t>
            </a:r>
            <a:r>
              <a:rPr lang="uk-UA" dirty="0" err="1" smtClean="0"/>
              <a:t>Амборо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3783259"/>
            <a:ext cx="4079006" cy="27420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39184" y="6473279"/>
            <a:ext cx="187262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Ісіборо-Секуре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702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631"/>
            <a:ext cx="8496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Ла-Пас</a:t>
            </a:r>
            <a:r>
              <a:rPr lang="uk-UA" dirty="0" smtClean="0"/>
              <a:t> — місто в Болівії, а також адміністративний центр департаменту Ла-Пас. Знаходиться на висоті 3 690 м над рівнем моря.</a:t>
            </a:r>
          </a:p>
          <a:p>
            <a:r>
              <a:rPr lang="uk-UA" dirty="0" smtClean="0"/>
              <a:t>Населення становить 321 тис. осіб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97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5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87484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Тітікака</a:t>
            </a:r>
            <a:r>
              <a:rPr lang="ru-RU" dirty="0" smtClean="0">
                <a:solidFill>
                  <a:schemeClr val="bg1"/>
                </a:solidFill>
              </a:rPr>
              <a:t>́ — озеро на </a:t>
            </a:r>
            <a:r>
              <a:rPr lang="ru-RU" dirty="0" err="1" smtClean="0">
                <a:solidFill>
                  <a:schemeClr val="bg1"/>
                </a:solidFill>
              </a:rPr>
              <a:t>кордоні</a:t>
            </a:r>
            <a:r>
              <a:rPr lang="ru-RU" dirty="0" smtClean="0">
                <a:solidFill>
                  <a:schemeClr val="bg1"/>
                </a:solidFill>
              </a:rPr>
              <a:t> Перу та </a:t>
            </a:r>
            <a:r>
              <a:rPr lang="ru-RU" dirty="0" err="1" smtClean="0">
                <a:solidFill>
                  <a:schemeClr val="bg1"/>
                </a:solidFill>
              </a:rPr>
              <a:t>Болівії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Площа</a:t>
            </a:r>
            <a:r>
              <a:rPr lang="ru-RU" dirty="0" smtClean="0">
                <a:solidFill>
                  <a:schemeClr val="bg1"/>
                </a:solidFill>
              </a:rPr>
              <a:t> озера  — 8287 км², </a:t>
            </a:r>
            <a:r>
              <a:rPr lang="ru-RU" dirty="0" err="1" smtClean="0">
                <a:solidFill>
                  <a:schemeClr val="bg1"/>
                </a:solidFill>
              </a:rPr>
              <a:t>висота</a:t>
            </a:r>
            <a:r>
              <a:rPr lang="ru-RU" dirty="0" smtClean="0">
                <a:solidFill>
                  <a:schemeClr val="bg1"/>
                </a:solidFill>
              </a:rPr>
              <a:t> — 3811 м над </a:t>
            </a:r>
            <a:r>
              <a:rPr lang="ru-RU" dirty="0" err="1" smtClean="0">
                <a:solidFill>
                  <a:schemeClr val="bg1"/>
                </a:solidFill>
              </a:rPr>
              <a:t>рівнем</a:t>
            </a:r>
            <a:r>
              <a:rPr lang="ru-RU" dirty="0" smtClean="0">
                <a:solidFill>
                  <a:schemeClr val="bg1"/>
                </a:solidFill>
              </a:rPr>
              <a:t> моря,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найбільшим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комерційно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судноплавним</a:t>
            </a:r>
            <a:r>
              <a:rPr lang="ru-RU" dirty="0" smtClean="0">
                <a:solidFill>
                  <a:schemeClr val="bg1"/>
                </a:solidFill>
              </a:rPr>
              <a:t> озером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. За </a:t>
            </a:r>
            <a:r>
              <a:rPr lang="ru-RU" dirty="0" err="1" smtClean="0">
                <a:solidFill>
                  <a:schemeClr val="bg1"/>
                </a:solidFill>
              </a:rPr>
              <a:t>об'ємом</a:t>
            </a:r>
            <a:r>
              <a:rPr lang="ru-RU" dirty="0" smtClean="0">
                <a:solidFill>
                  <a:schemeClr val="bg1"/>
                </a:solidFill>
              </a:rPr>
              <a:t> води, </a:t>
            </a:r>
            <a:r>
              <a:rPr lang="ru-RU" dirty="0" err="1" smtClean="0">
                <a:solidFill>
                  <a:schemeClr val="bg1"/>
                </a:solidFill>
              </a:rPr>
              <a:t>воно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найбільшим</a:t>
            </a:r>
            <a:r>
              <a:rPr lang="ru-RU" dirty="0" smtClean="0">
                <a:solidFill>
                  <a:schemeClr val="bg1"/>
                </a:solidFill>
              </a:rPr>
              <a:t> озером у </a:t>
            </a:r>
            <a:r>
              <a:rPr lang="ru-RU" dirty="0" err="1" smtClean="0">
                <a:solidFill>
                  <a:schemeClr val="bg1"/>
                </a:solidFill>
              </a:rPr>
              <a:t>Південній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Америці</a:t>
            </a:r>
            <a:r>
              <a:rPr lang="ru-RU" dirty="0" smtClean="0">
                <a:solidFill>
                  <a:schemeClr val="bg1"/>
                </a:solidFill>
              </a:rPr>
              <a:t>. На </a:t>
            </a:r>
            <a:r>
              <a:rPr lang="ru-RU" dirty="0" err="1" smtClean="0">
                <a:solidFill>
                  <a:schemeClr val="bg1"/>
                </a:solidFill>
              </a:rPr>
              <a:t>озері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рибальством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2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748" y="713762"/>
            <a:ext cx="475252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Загальні відомості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Державні символи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Державний устрій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Столиця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Географічне положення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Населення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Економіка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Промисловість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Сільське господарство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Зовнішня торгівля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Туризм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Джерела</a:t>
            </a:r>
          </a:p>
          <a:p>
            <a:pPr marL="342900" indent="-342900">
              <a:buFont typeface="Arial" pitchFamily="34" charset="0"/>
              <a:buChar char="•"/>
            </a:pPr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36712"/>
            <a:ext cx="3020800" cy="2302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79" y="4582091"/>
            <a:ext cx="3450297" cy="2297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47" y="3111360"/>
            <a:ext cx="2171629" cy="1605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" y="3721866"/>
            <a:ext cx="2390775" cy="191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2175999" cy="2894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23" y="4582091"/>
            <a:ext cx="1534014" cy="2301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51" y="5157192"/>
            <a:ext cx="2761472" cy="1725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7" y="5636390"/>
            <a:ext cx="1693228" cy="12435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93064"/>
            <a:ext cx="1197992" cy="1599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0" y="0"/>
            <a:ext cx="918102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7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7825"/>
          <a:stretch/>
        </p:blipFill>
        <p:spPr>
          <a:xfrm>
            <a:off x="1588" y="0"/>
            <a:ext cx="9142412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В Болівії є одне з чудес давньої цивілізації – стародавнє селище </a:t>
            </a:r>
            <a:r>
              <a:rPr lang="uk-UA" dirty="0" err="1" smtClean="0">
                <a:solidFill>
                  <a:srgbClr val="FFFF00"/>
                </a:solidFill>
              </a:rPr>
              <a:t>Тіауанаку</a:t>
            </a:r>
            <a:r>
              <a:rPr lang="uk-UA" dirty="0" smtClean="0">
                <a:solidFill>
                  <a:srgbClr val="FFFF00"/>
                </a:solidFill>
              </a:rPr>
              <a:t>, що знаходиться недалеко від озера Тітікака. </a:t>
            </a:r>
            <a:r>
              <a:rPr lang="uk-UA" sz="2400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Тіауанаку</a:t>
            </a:r>
            <a:r>
              <a:rPr lang="uk-UA" dirty="0" smtClean="0">
                <a:solidFill>
                  <a:srgbClr val="FFFF00"/>
                </a:solidFill>
              </a:rPr>
              <a:t> – наймогутніший релігійний центр </a:t>
            </a:r>
            <a:r>
              <a:rPr lang="uk-UA" dirty="0" err="1" smtClean="0">
                <a:solidFill>
                  <a:srgbClr val="FFFF00"/>
                </a:solidFill>
              </a:rPr>
              <a:t>передінкського</a:t>
            </a:r>
            <a:r>
              <a:rPr lang="uk-UA" dirty="0" smtClean="0">
                <a:solidFill>
                  <a:srgbClr val="FFFF00"/>
                </a:solidFill>
              </a:rPr>
              <a:t> періоду, побудований на висоті 3800 м високо в Андах.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8" y="6080456"/>
            <a:ext cx="9144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 Найвідоміша споруда селища - </a:t>
            </a:r>
            <a:r>
              <a:rPr lang="uk-UA" sz="2800" b="1" dirty="0" smtClean="0">
                <a:solidFill>
                  <a:schemeClr val="bg1"/>
                </a:solidFill>
              </a:rPr>
              <a:t>“Ворота Сонця” </a:t>
            </a:r>
            <a:r>
              <a:rPr lang="uk-UA" dirty="0" smtClean="0">
                <a:solidFill>
                  <a:srgbClr val="FFFF00"/>
                </a:solidFill>
              </a:rPr>
              <a:t>що знаходиться  у храмі </a:t>
            </a:r>
            <a:r>
              <a:rPr lang="uk-UA" dirty="0" err="1" smtClean="0">
                <a:solidFill>
                  <a:srgbClr val="FFFF00"/>
                </a:solidFill>
              </a:rPr>
              <a:t>Каласасайя</a:t>
            </a:r>
            <a:r>
              <a:rPr lang="uk-UA" dirty="0" smtClean="0">
                <a:solidFill>
                  <a:srgbClr val="FFFF00"/>
                </a:solidFill>
              </a:rPr>
              <a:t>. Вага </a:t>
            </a:r>
            <a:r>
              <a:rPr lang="uk-UA" dirty="0">
                <a:solidFill>
                  <a:srgbClr val="FFFF00"/>
                </a:solidFill>
              </a:rPr>
              <a:t>в</a:t>
            </a:r>
            <a:r>
              <a:rPr lang="uk-UA" dirty="0" smtClean="0">
                <a:solidFill>
                  <a:srgbClr val="FFFF00"/>
                </a:solidFill>
              </a:rPr>
              <a:t>оріт досягає 15 тон!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8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443837" cy="3332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212976"/>
            <a:ext cx="4896544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0"/>
            <a:ext cx="5292444" cy="3361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82" y="3361682"/>
            <a:ext cx="4499992" cy="35237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70" y="34482"/>
            <a:ext cx="397796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>
                <a:solidFill>
                  <a:srgbClr val="7030A0"/>
                </a:solidFill>
              </a:rPr>
              <a:t>Ла-пас</a:t>
            </a:r>
            <a:r>
              <a:rPr lang="uk-UA" dirty="0">
                <a:solidFill>
                  <a:schemeClr val="bg1"/>
                </a:solidFill>
              </a:rPr>
              <a:t> - політичний і комерційний центр Болівії, місцезнаходження урядових </a:t>
            </a:r>
            <a:r>
              <a:rPr lang="uk-UA" dirty="0" smtClean="0">
                <a:solidFill>
                  <a:schemeClr val="bg1"/>
                </a:solidFill>
              </a:rPr>
              <a:t>установ, сама </a:t>
            </a:r>
            <a:r>
              <a:rPr lang="uk-UA" dirty="0">
                <a:solidFill>
                  <a:schemeClr val="bg1"/>
                </a:solidFill>
              </a:rPr>
              <a:t>високогірна </a:t>
            </a:r>
            <a:r>
              <a:rPr lang="uk-UA" dirty="0" smtClean="0">
                <a:solidFill>
                  <a:schemeClr val="bg1"/>
                </a:solidFill>
              </a:rPr>
              <a:t>столиця світу </a:t>
            </a:r>
            <a:r>
              <a:rPr lang="uk-UA" dirty="0">
                <a:solidFill>
                  <a:schemeClr val="bg1"/>
                </a:solidFill>
              </a:rPr>
              <a:t>- центр міста лежить на висоті 3650 метрів над рівнем </a:t>
            </a:r>
            <a:r>
              <a:rPr lang="uk-UA" dirty="0" smtClean="0">
                <a:solidFill>
                  <a:schemeClr val="bg1"/>
                </a:solidFill>
              </a:rPr>
              <a:t>моря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1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-27384"/>
            <a:ext cx="9144000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27384"/>
            <a:ext cx="91440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Дорога смерті</a:t>
            </a:r>
            <a:r>
              <a:rPr lang="uk-UA" sz="2800" dirty="0" smtClean="0"/>
              <a:t> </a:t>
            </a:r>
            <a:r>
              <a:rPr lang="uk-UA" sz="28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Юнгас</a:t>
            </a:r>
            <a:r>
              <a:rPr lang="uk-UA" sz="2800" dirty="0" smtClean="0"/>
              <a:t> </a:t>
            </a:r>
            <a:r>
              <a:rPr lang="uk-UA" dirty="0" smtClean="0"/>
              <a:t>названа найнебезпечнішою дорогою у світі. Вона проходить від </a:t>
            </a:r>
            <a:r>
              <a:rPr lang="uk-UA" dirty="0" err="1" smtClean="0"/>
              <a:t>Лос-Юнгас</a:t>
            </a:r>
            <a:r>
              <a:rPr lang="uk-UA" dirty="0" smtClean="0"/>
              <a:t> до Ла-Пас. Вже 200 років місцеві жителі називають її дорогою смерті. </a:t>
            </a:r>
            <a:r>
              <a:rPr lang="ru-RU" dirty="0" smtClean="0"/>
              <a:t>Дорога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небезпечна</a:t>
            </a:r>
            <a:r>
              <a:rPr lang="ru-RU" dirty="0" smtClean="0"/>
              <a:t> для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подорожує</a:t>
            </a:r>
            <a:r>
              <a:rPr lang="ru-RU" dirty="0" smtClean="0"/>
              <a:t> машинами, але вона стала </a:t>
            </a:r>
            <a:r>
              <a:rPr lang="ru-RU" dirty="0" err="1" smtClean="0"/>
              <a:t>затребуваною</a:t>
            </a:r>
            <a:r>
              <a:rPr lang="ru-RU" dirty="0" smtClean="0"/>
              <a:t> </a:t>
            </a:r>
            <a:r>
              <a:rPr lang="ru-RU" dirty="0" err="1" smtClean="0"/>
              <a:t>пам’яткою</a:t>
            </a:r>
            <a:r>
              <a:rPr lang="ru-RU" dirty="0" smtClean="0"/>
              <a:t> для </a:t>
            </a:r>
            <a:r>
              <a:rPr lang="ru-RU" dirty="0" err="1" smtClean="0"/>
              <a:t>піших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і для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байкерів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 </a:t>
            </a:r>
            <a:r>
              <a:rPr lang="ru-RU" dirty="0" err="1" smtClean="0"/>
              <a:t>захваті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40 – </a:t>
            </a:r>
            <a:r>
              <a:rPr lang="ru-RU" dirty="0" err="1" smtClean="0"/>
              <a:t>кілометрового</a:t>
            </a:r>
            <a:r>
              <a:rPr lang="ru-RU" dirty="0" smtClean="0"/>
              <a:t> спускового </a:t>
            </a:r>
            <a:r>
              <a:rPr lang="ru-RU" dirty="0" err="1" smtClean="0"/>
              <a:t>ділянки</a:t>
            </a:r>
            <a:r>
              <a:rPr lang="ru-RU" dirty="0" smtClean="0"/>
              <a:t> дороги.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663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4"/>
          <a:stretch/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116632"/>
            <a:ext cx="91085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Солончак </a:t>
            </a:r>
            <a:r>
              <a:rPr lang="uk-UA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Уюні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/>
              <a:t>- це одне з найулюбленіших місць туристів усього світу. 400 квадратних миль </a:t>
            </a:r>
            <a:r>
              <a:rPr lang="uk-UA" dirty="0" err="1" smtClean="0"/>
              <a:t>солончака</a:t>
            </a:r>
            <a:r>
              <a:rPr lang="uk-UA" dirty="0" smtClean="0"/>
              <a:t> були сформовані з доісторичного озера. Це місце особливо видовищне після дощу, коли залиті водою соляні плити відображають, мов дзеркало, небо.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241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7854" cy="68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8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2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2809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http://geosite.com.ua/index/0-299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>
                <a:hlinkClick r:id="rId3"/>
              </a:rPr>
              <a:t>http://uk.wikipedia.org/wiki/%D0%91%D0%BE%D0%BB%D1%96%D0%B2%D1%96%D1%8F</a:t>
            </a:r>
            <a:endParaRPr lang="uk-UA" dirty="0" smtClean="0"/>
          </a:p>
          <a:p>
            <a:endParaRPr lang="uk-UA" dirty="0"/>
          </a:p>
          <a:p>
            <a:r>
              <a:rPr lang="en-US" dirty="0" smtClean="0">
                <a:hlinkClick r:id="rId4"/>
              </a:rPr>
              <a:t>http://vsviti.com.ua/2012/10/vyznachni-pamyatky-boliviji/</a:t>
            </a:r>
            <a:endParaRPr lang="uk-UA" dirty="0" smtClean="0"/>
          </a:p>
          <a:p>
            <a:endParaRPr lang="uk-UA" dirty="0"/>
          </a:p>
          <a:p>
            <a:r>
              <a:rPr lang="en-US" dirty="0" smtClean="0">
                <a:hlinkClick r:id="rId5"/>
              </a:rPr>
              <a:t>http://www.zoover.com.ua/%D0%B1%D0%BE%D0%BB%D1%96%D0%B2%D1%96%D1%8F/%D0%B2%D0%B8%D0%B7%D0%BD%D0%B0%D1%87%D0%BD%D1%96-%D0%BC%D1%96%D1%81%D1%86%D1%8F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170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2051050" y="2863850"/>
            <a:ext cx="5092700" cy="565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Дякую за увагу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 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33" y="1700808"/>
            <a:ext cx="3554477" cy="3554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002" y="1556792"/>
            <a:ext cx="55261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4"/>
                </a:solidFill>
              </a:rPr>
              <a:t>О</a:t>
            </a:r>
            <a:r>
              <a:rPr lang="vi-VN" sz="2400" b="1" dirty="0" smtClean="0">
                <a:solidFill>
                  <a:schemeClr val="accent4"/>
                </a:solidFill>
              </a:rPr>
              <a:t>фіційн</a:t>
            </a:r>
            <a:r>
              <a:rPr lang="uk-UA" sz="2400" b="1" dirty="0" smtClean="0">
                <a:solidFill>
                  <a:schemeClr val="accent4"/>
                </a:solidFill>
              </a:rPr>
              <a:t>а назва</a:t>
            </a:r>
            <a:r>
              <a:rPr lang="uk-UA" sz="2400" b="1" dirty="0">
                <a:solidFill>
                  <a:schemeClr val="accent4"/>
                </a:solidFill>
              </a:rPr>
              <a:t> </a:t>
            </a:r>
            <a:r>
              <a:rPr lang="uk-UA" sz="2400" dirty="0" smtClean="0"/>
              <a:t>- </a:t>
            </a:r>
            <a:r>
              <a:rPr lang="vi-VN" sz="2400" dirty="0" smtClean="0"/>
              <a:t>Багатонаціона́льна Держа́ва Болі́вія</a:t>
            </a:r>
            <a:endParaRPr lang="uk-UA" sz="2400" dirty="0"/>
          </a:p>
          <a:p>
            <a:r>
              <a:rPr lang="uk-UA" sz="2400" b="1" dirty="0" smtClean="0"/>
              <a:t>Місце знаходження - </a:t>
            </a:r>
            <a:r>
              <a:rPr lang="vi-VN" sz="2400" b="1" dirty="0" smtClean="0"/>
              <a:t> </a:t>
            </a:r>
            <a:r>
              <a:rPr lang="vi-VN" sz="2400" dirty="0" smtClean="0"/>
              <a:t>держава в центральній частині Південної Америки. </a:t>
            </a:r>
            <a:endParaRPr lang="uk-UA" sz="2400" dirty="0" smtClean="0"/>
          </a:p>
          <a:p>
            <a:r>
              <a:rPr lang="uk-UA" sz="2400" b="1" dirty="0" smtClean="0">
                <a:solidFill>
                  <a:schemeClr val="accent4"/>
                </a:solidFill>
              </a:rPr>
              <a:t>Площа</a:t>
            </a:r>
            <a:r>
              <a:rPr lang="uk-UA" sz="2400" dirty="0" smtClean="0"/>
              <a:t> - 1098,6 тис. </a:t>
            </a:r>
            <a:r>
              <a:rPr lang="uk-UA" sz="2400" dirty="0" err="1" smtClean="0"/>
              <a:t>км²</a:t>
            </a:r>
            <a:r>
              <a:rPr lang="uk-UA" sz="2400" dirty="0" smtClean="0"/>
              <a:t>.</a:t>
            </a:r>
          </a:p>
          <a:p>
            <a:r>
              <a:rPr lang="uk-UA" sz="2400" b="1" dirty="0" smtClean="0">
                <a:solidFill>
                  <a:schemeClr val="accent4"/>
                </a:solidFill>
              </a:rPr>
              <a:t>Населення</a:t>
            </a:r>
            <a:r>
              <a:rPr lang="uk-UA" sz="2400" dirty="0" smtClean="0"/>
              <a:t> - 7,95 </a:t>
            </a:r>
            <a:r>
              <a:rPr lang="uk-UA" sz="2400" dirty="0" err="1" smtClean="0"/>
              <a:t>млн</a:t>
            </a:r>
            <a:r>
              <a:rPr lang="uk-UA" sz="2400" dirty="0" smtClean="0"/>
              <a:t> чол. </a:t>
            </a:r>
          </a:p>
          <a:p>
            <a:r>
              <a:rPr lang="uk-UA" sz="2400" b="1" dirty="0" smtClean="0">
                <a:solidFill>
                  <a:schemeClr val="accent4"/>
                </a:solidFill>
              </a:rPr>
              <a:t>Офіційна столиця країни </a:t>
            </a:r>
            <a:r>
              <a:rPr lang="uk-UA" sz="2400" dirty="0" smtClean="0"/>
              <a:t>— Сукре, однак резиденція уряду перебуває в Ла-Пас.</a:t>
            </a:r>
          </a:p>
          <a:p>
            <a:r>
              <a:rPr lang="uk-UA" sz="2400" b="1" dirty="0" smtClean="0">
                <a:solidFill>
                  <a:schemeClr val="accent4"/>
                </a:solidFill>
              </a:rPr>
              <a:t>Офіційні мови </a:t>
            </a:r>
            <a:r>
              <a:rPr lang="uk-UA" sz="2400" dirty="0" smtClean="0"/>
              <a:t>— іспанська,  поширена мова </a:t>
            </a:r>
            <a:r>
              <a:rPr lang="uk-UA" sz="2400" dirty="0" err="1" smtClean="0"/>
              <a:t>гуарані</a:t>
            </a:r>
            <a:r>
              <a:rPr lang="uk-UA" sz="2400" dirty="0" smtClean="0"/>
              <a:t> (індіанська).</a:t>
            </a:r>
          </a:p>
          <a:p>
            <a:r>
              <a:rPr lang="uk-UA" sz="2400" b="1" dirty="0" smtClean="0">
                <a:solidFill>
                  <a:schemeClr val="accent4"/>
                </a:solidFill>
              </a:rPr>
              <a:t>Грошова одиниця </a:t>
            </a:r>
            <a:r>
              <a:rPr lang="uk-UA" sz="2400" dirty="0" smtClean="0"/>
              <a:t>— </a:t>
            </a:r>
            <a:r>
              <a:rPr lang="uk-UA" sz="2400" dirty="0" err="1" smtClean="0"/>
              <a:t>болівіано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33" y="5227762"/>
            <a:ext cx="2811475" cy="1312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Державні</a:t>
            </a:r>
            <a:r>
              <a:rPr lang="uk-UA" sz="1900" dirty="0" smtClean="0"/>
              <a:t> </a:t>
            </a:r>
            <a:r>
              <a:rPr lang="uk-UA" sz="2800" dirty="0" smtClean="0"/>
              <a:t>символи</a:t>
            </a:r>
            <a:endParaRPr lang="en-US" sz="1900" dirty="0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9403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" y="1866863"/>
            <a:ext cx="4655598" cy="3171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54981"/>
            <a:ext cx="3744416" cy="3383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911" y="5417652"/>
            <a:ext cx="43924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Прапор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417651"/>
            <a:ext cx="24482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Герб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Державний устрій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84542" y="1255176"/>
            <a:ext cx="48245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i="1" dirty="0" err="1" smtClean="0"/>
              <a:t>Болівія</a:t>
            </a:r>
            <a:r>
              <a:rPr lang="ru-RU" sz="2300" dirty="0" smtClean="0"/>
              <a:t> – </a:t>
            </a:r>
            <a:r>
              <a:rPr lang="ru-RU" sz="2300" dirty="0" err="1" smtClean="0"/>
              <a:t>унітарна</a:t>
            </a:r>
            <a:r>
              <a:rPr lang="ru-RU" sz="2300" dirty="0" smtClean="0"/>
              <a:t> держава. </a:t>
            </a:r>
          </a:p>
          <a:p>
            <a:r>
              <a:rPr lang="ru-RU" sz="2300" dirty="0" err="1" smtClean="0"/>
              <a:t>Діє</a:t>
            </a:r>
            <a:r>
              <a:rPr lang="ru-RU" sz="2300" dirty="0" smtClean="0"/>
              <a:t> </a:t>
            </a:r>
            <a:r>
              <a:rPr lang="ru-RU" sz="2300" dirty="0" err="1" smtClean="0"/>
              <a:t>конституція</a:t>
            </a:r>
            <a:r>
              <a:rPr lang="ru-RU" sz="2300" dirty="0" smtClean="0"/>
              <a:t>, </a:t>
            </a:r>
            <a:r>
              <a:rPr lang="ru-RU" sz="2300" dirty="0" err="1" smtClean="0"/>
              <a:t>схвалена</a:t>
            </a:r>
            <a:r>
              <a:rPr lang="ru-RU" sz="2300" dirty="0" smtClean="0"/>
              <a:t> на </a:t>
            </a:r>
            <a:r>
              <a:rPr lang="ru-RU" sz="2300" dirty="0" err="1" smtClean="0"/>
              <a:t>референдумі</a:t>
            </a:r>
            <a:r>
              <a:rPr lang="ru-RU" sz="2300" dirty="0" smtClean="0"/>
              <a:t> 25 </a:t>
            </a:r>
            <a:r>
              <a:rPr lang="ru-RU" sz="2300" dirty="0" err="1" smtClean="0"/>
              <a:t>січня</a:t>
            </a:r>
            <a:r>
              <a:rPr lang="ru-RU" sz="2300" dirty="0" smtClean="0"/>
              <a:t> 2009 року.</a:t>
            </a:r>
          </a:p>
          <a:p>
            <a:r>
              <a:rPr lang="ru-RU" sz="2300" dirty="0" smtClean="0"/>
              <a:t>Глава </a:t>
            </a:r>
            <a:r>
              <a:rPr lang="ru-RU" sz="2300" dirty="0" err="1" smtClean="0"/>
              <a:t>держави</a:t>
            </a:r>
            <a:r>
              <a:rPr lang="ru-RU" sz="2300" dirty="0" smtClean="0"/>
              <a:t> – президент, </a:t>
            </a:r>
            <a:r>
              <a:rPr lang="ru-RU" sz="2300" dirty="0" err="1" smtClean="0"/>
              <a:t>який</a:t>
            </a:r>
            <a:r>
              <a:rPr lang="ru-RU" sz="2300" dirty="0" smtClean="0"/>
              <a:t> </a:t>
            </a:r>
            <a:r>
              <a:rPr lang="ru-RU" sz="2300" dirty="0" err="1" smtClean="0"/>
              <a:t>обирається</a:t>
            </a:r>
            <a:r>
              <a:rPr lang="ru-RU" sz="2300" dirty="0" smtClean="0"/>
              <a:t> </a:t>
            </a:r>
            <a:r>
              <a:rPr lang="ru-RU" sz="2300" dirty="0" err="1" smtClean="0"/>
              <a:t>загальним</a:t>
            </a:r>
            <a:r>
              <a:rPr lang="ru-RU" sz="2300" dirty="0" smtClean="0"/>
              <a:t> прямим і </a:t>
            </a:r>
            <a:r>
              <a:rPr lang="ru-RU" sz="2300" dirty="0" err="1" smtClean="0"/>
              <a:t>таємним</a:t>
            </a:r>
            <a:r>
              <a:rPr lang="ru-RU" sz="2300" dirty="0" smtClean="0"/>
              <a:t> </a:t>
            </a:r>
            <a:r>
              <a:rPr lang="ru-RU" sz="2300" dirty="0" err="1" smtClean="0"/>
              <a:t>голосуванням</a:t>
            </a:r>
            <a:r>
              <a:rPr lang="ru-RU" sz="2300" dirty="0" smtClean="0"/>
              <a:t> </a:t>
            </a:r>
            <a:r>
              <a:rPr lang="ru-RU" sz="2300" dirty="0" err="1" smtClean="0"/>
              <a:t>строком</a:t>
            </a:r>
            <a:r>
              <a:rPr lang="ru-RU" sz="2300" dirty="0" smtClean="0"/>
              <a:t> на 5 </a:t>
            </a:r>
            <a:r>
              <a:rPr lang="ru-RU" sz="2300" dirty="0" err="1" smtClean="0"/>
              <a:t>років</a:t>
            </a:r>
            <a:r>
              <a:rPr lang="ru-RU" sz="2300" dirty="0" smtClean="0"/>
              <a:t>. </a:t>
            </a:r>
          </a:p>
          <a:p>
            <a:r>
              <a:rPr lang="ru-RU" sz="2300" b="1" dirty="0" smtClean="0"/>
              <a:t>Президент</a:t>
            </a:r>
            <a:r>
              <a:rPr lang="ru-RU" sz="2300" dirty="0" smtClean="0"/>
              <a:t> - Хуан </a:t>
            </a:r>
            <a:r>
              <a:rPr lang="ru-RU" sz="2300" dirty="0" err="1" smtClean="0"/>
              <a:t>Ево</a:t>
            </a:r>
            <a:r>
              <a:rPr lang="ru-RU" sz="2300" dirty="0" smtClean="0"/>
              <a:t> </a:t>
            </a:r>
            <a:r>
              <a:rPr lang="ru-RU" sz="2300" dirty="0" err="1" smtClean="0"/>
              <a:t>Моралес</a:t>
            </a:r>
            <a:r>
              <a:rPr lang="ru-RU" sz="2300" dirty="0" smtClean="0"/>
              <a:t>  </a:t>
            </a:r>
            <a:r>
              <a:rPr lang="ru-RU" sz="2300" dirty="0" err="1" smtClean="0"/>
              <a:t>Айма</a:t>
            </a:r>
            <a:r>
              <a:rPr lang="ru-RU" sz="2300" dirty="0" smtClean="0"/>
              <a:t>.</a:t>
            </a:r>
          </a:p>
          <a:p>
            <a:r>
              <a:rPr lang="ru-RU" sz="2300" i="1" dirty="0" err="1" smtClean="0"/>
              <a:t>Законодавча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влада</a:t>
            </a:r>
            <a:r>
              <a:rPr lang="ru-RU" sz="2300" i="1" dirty="0" smtClean="0"/>
              <a:t> </a:t>
            </a:r>
            <a:r>
              <a:rPr lang="ru-RU" sz="2300" dirty="0" err="1" smtClean="0"/>
              <a:t>здійснюється</a:t>
            </a:r>
            <a:r>
              <a:rPr lang="ru-RU" sz="2300" dirty="0" smtClean="0"/>
              <a:t>  </a:t>
            </a:r>
            <a:r>
              <a:rPr lang="ru-RU" sz="2300" dirty="0" err="1" smtClean="0"/>
              <a:t>Багатонаціональною</a:t>
            </a:r>
            <a:r>
              <a:rPr lang="ru-RU" sz="2300" dirty="0" smtClean="0"/>
              <a:t> </a:t>
            </a:r>
            <a:r>
              <a:rPr lang="ru-RU" sz="2300" dirty="0" err="1" smtClean="0"/>
              <a:t>законодавчою</a:t>
            </a:r>
            <a:r>
              <a:rPr lang="ru-RU" sz="2300" dirty="0" smtClean="0"/>
              <a:t> </a:t>
            </a:r>
            <a:r>
              <a:rPr lang="ru-RU" sz="2300" dirty="0" err="1" smtClean="0"/>
              <a:t>асамблеєю</a:t>
            </a:r>
            <a:r>
              <a:rPr lang="ru-RU" sz="2300" dirty="0" smtClean="0"/>
              <a:t>, яка </a:t>
            </a:r>
            <a:r>
              <a:rPr lang="ru-RU" sz="2300" dirty="0" err="1" smtClean="0"/>
              <a:t>складається</a:t>
            </a:r>
            <a:r>
              <a:rPr lang="ru-RU" sz="2300" dirty="0" smtClean="0"/>
              <a:t> з </a:t>
            </a:r>
            <a:r>
              <a:rPr lang="ru-RU" sz="2300" dirty="0" err="1" smtClean="0"/>
              <a:t>Палати</a:t>
            </a:r>
            <a:r>
              <a:rPr lang="ru-RU" sz="2300" dirty="0" smtClean="0"/>
              <a:t> </a:t>
            </a:r>
            <a:r>
              <a:rPr lang="ru-RU" sz="2300" dirty="0" err="1" smtClean="0"/>
              <a:t>депутатів</a:t>
            </a:r>
            <a:r>
              <a:rPr lang="ru-RU" sz="2300" dirty="0" smtClean="0"/>
              <a:t> і </a:t>
            </a:r>
            <a:r>
              <a:rPr lang="ru-RU" sz="2300" dirty="0" err="1" smtClean="0"/>
              <a:t>Палати</a:t>
            </a:r>
            <a:r>
              <a:rPr lang="ru-RU" sz="2300" dirty="0" smtClean="0"/>
              <a:t> </a:t>
            </a:r>
            <a:r>
              <a:rPr lang="ru-RU" sz="2300" dirty="0" err="1" smtClean="0"/>
              <a:t>сенаторів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60" y="1255176"/>
            <a:ext cx="3860236" cy="52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8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Столиця Сукре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22942"/>
            <a:ext cx="52200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FF"/>
                </a:solidFill>
              </a:rPr>
              <a:t>Сукре</a:t>
            </a:r>
            <a:r>
              <a:rPr lang="uk-UA" dirty="0" smtClean="0"/>
              <a:t> </a:t>
            </a:r>
            <a:r>
              <a:rPr lang="en-US" dirty="0" smtClean="0"/>
              <a:t>— </a:t>
            </a:r>
            <a:r>
              <a:rPr lang="uk-UA" dirty="0" smtClean="0"/>
              <a:t>місто з населенням 247 300 мешканців </a:t>
            </a:r>
            <a:r>
              <a:rPr lang="uk-UA" dirty="0" smtClean="0"/>
              <a:t> та </a:t>
            </a:r>
            <a:r>
              <a:rPr lang="uk-UA" dirty="0" smtClean="0"/>
              <a:t>конституційна столиця Болівії, місце розташування Верховного Суду країни і столиця департаменту </a:t>
            </a:r>
            <a:r>
              <a:rPr lang="uk-UA" dirty="0" err="1" smtClean="0"/>
              <a:t>Чукісака</a:t>
            </a:r>
            <a:r>
              <a:rPr lang="uk-UA" dirty="0" smtClean="0"/>
              <a:t>. Розташоване на південному сході країни на висоті 2750 м. Його відносно низька висота надає місту теплий клімат протягом всього року.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88081"/>
            <a:ext cx="4067944" cy="3034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64" y="3454377"/>
            <a:ext cx="4845144" cy="3428207"/>
          </a:xfrm>
          <a:prstGeom prst="rect">
            <a:avLst/>
          </a:prstGeom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54377"/>
            <a:ext cx="4611221" cy="345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6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78"/>
            <a:ext cx="9144000" cy="68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74564" y="1196752"/>
            <a:ext cx="557755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 характером рельєфу Болівія поділяється на південно-західну — гірську (</a:t>
            </a:r>
            <a:r>
              <a:rPr lang="uk-UA" dirty="0" err="1" smtClean="0"/>
              <a:t>бл</a:t>
            </a:r>
            <a:r>
              <a:rPr lang="uk-UA" dirty="0" smtClean="0"/>
              <a:t>. 1/3 площі країни) і північно-східну — переважно рівнинну частини. Гори Болівії належать до системи </a:t>
            </a:r>
            <a:r>
              <a:rPr lang="uk-UA" dirty="0" err="1" smtClean="0"/>
              <a:t>Андів</a:t>
            </a:r>
            <a:r>
              <a:rPr lang="uk-UA" dirty="0" smtClean="0"/>
              <a:t>. В горах багато згаслих і діючих вулканів.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1024"/>
            <a:ext cx="5118602" cy="4106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598859" cy="3549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9180" y="5013176"/>
            <a:ext cx="34563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межує</a:t>
            </a:r>
            <a:r>
              <a:rPr lang="ru-RU" dirty="0" smtClean="0"/>
              <a:t> з </a:t>
            </a:r>
            <a:r>
              <a:rPr lang="ru-RU" dirty="0" err="1" smtClean="0"/>
              <a:t>Бразилією</a:t>
            </a:r>
            <a:r>
              <a:rPr lang="ru-RU" dirty="0" smtClean="0"/>
              <a:t>, </a:t>
            </a:r>
            <a:r>
              <a:rPr lang="ru-RU" dirty="0" err="1" smtClean="0"/>
              <a:t>Парагваєм</a:t>
            </a:r>
            <a:r>
              <a:rPr lang="ru-RU" dirty="0" smtClean="0"/>
              <a:t>,  Аргентиною,  </a:t>
            </a:r>
            <a:r>
              <a:rPr lang="ru-RU" dirty="0" err="1" smtClean="0"/>
              <a:t>Чилі</a:t>
            </a:r>
            <a:r>
              <a:rPr lang="ru-RU" dirty="0" smtClean="0"/>
              <a:t> й Перу.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26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Гори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54"/>
            <a:ext cx="335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Гора Сахама 6780 м.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0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cdb2004c019l</Template>
  <TotalTime>280</TotalTime>
  <Words>1061</Words>
  <Application>Microsoft Office PowerPoint</Application>
  <PresentationFormat>Экран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cdb2004c019l</vt:lpstr>
      <vt:lpstr>Болівія</vt:lpstr>
      <vt:lpstr>План</vt:lpstr>
      <vt:lpstr>Загальні відомості </vt:lpstr>
      <vt:lpstr>Державні символи</vt:lpstr>
      <vt:lpstr>Державний устрій</vt:lpstr>
      <vt:lpstr>Столиця Сукре</vt:lpstr>
      <vt:lpstr>Презентация PowerPoint</vt:lpstr>
      <vt:lpstr>Географічне положення</vt:lpstr>
      <vt:lpstr>Гори</vt:lpstr>
      <vt:lpstr>Населення</vt:lpstr>
      <vt:lpstr>Економіка</vt:lpstr>
      <vt:lpstr>Промисловість</vt:lpstr>
      <vt:lpstr>Сільське господарство</vt:lpstr>
      <vt:lpstr>Зовнішня торгівля</vt:lpstr>
      <vt:lpstr>Туризм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Болівія</dc:title>
  <dc:creator>Люлмила</dc:creator>
  <cp:lastModifiedBy>Люлмила</cp:lastModifiedBy>
  <cp:revision>26</cp:revision>
  <dcterms:created xsi:type="dcterms:W3CDTF">2013-04-05T15:28:31Z</dcterms:created>
  <dcterms:modified xsi:type="dcterms:W3CDTF">2013-04-09T15:59:01Z</dcterms:modified>
</cp:coreProperties>
</file>