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3715eaaf79d88a254e95a4b68c68a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1112" y="33265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Китай 1945 – 2013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 </a:t>
            </a:r>
            <a:r>
              <a:rPr lang="ru-RU" sz="2000" b="1" dirty="0" err="1" smtClean="0"/>
              <a:t>листівки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хунвейбінів</a:t>
            </a:r>
            <a:r>
              <a:rPr lang="ru-RU" sz="2000" b="1" dirty="0" smtClean="0"/>
              <a:t> (1966)</a:t>
            </a:r>
            <a:endParaRPr lang="ru-RU" sz="2000" dirty="0" smtClean="0"/>
          </a:p>
          <a:p>
            <a:r>
              <a:rPr lang="ru-RU" dirty="0" smtClean="0"/>
              <a:t>           «В </a:t>
            </a:r>
            <a:r>
              <a:rPr lang="ru-RU" dirty="0" err="1" smtClean="0"/>
              <a:t>усіх</a:t>
            </a:r>
            <a:r>
              <a:rPr lang="ru-RU" dirty="0" smtClean="0"/>
              <a:t> театрах, </a:t>
            </a:r>
            <a:r>
              <a:rPr lang="ru-RU" dirty="0" err="1" smtClean="0"/>
              <a:t>кінотеатрах</a:t>
            </a:r>
            <a:r>
              <a:rPr lang="ru-RU" dirty="0" smtClean="0"/>
              <a:t>, </a:t>
            </a:r>
            <a:r>
              <a:rPr lang="ru-RU" dirty="0" err="1" smtClean="0"/>
              <a:t>книжкових</a:t>
            </a:r>
            <a:r>
              <a:rPr lang="ru-RU" dirty="0" smtClean="0"/>
              <a:t> </a:t>
            </a:r>
            <a:r>
              <a:rPr lang="ru-RU" dirty="0" err="1" smtClean="0"/>
              <a:t>крамницях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портрети</a:t>
            </a:r>
            <a:r>
              <a:rPr lang="ru-RU" dirty="0" smtClean="0"/>
              <a:t> Мао </a:t>
            </a:r>
            <a:r>
              <a:rPr lang="ru-RU" dirty="0" err="1" smtClean="0"/>
              <a:t>Цзедуна</a:t>
            </a:r>
            <a:r>
              <a:rPr lang="ru-RU" dirty="0" smtClean="0"/>
              <a:t>! 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звичаї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зникнути</a:t>
            </a:r>
            <a:r>
              <a:rPr lang="ru-RU" dirty="0" smtClean="0"/>
              <a:t>! Гасло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червоними</a:t>
            </a:r>
            <a:r>
              <a:rPr lang="ru-RU" dirty="0" smtClean="0"/>
              <a:t>, а не </a:t>
            </a:r>
            <a:r>
              <a:rPr lang="ru-RU" dirty="0" err="1" smtClean="0"/>
              <a:t>золотими</a:t>
            </a:r>
            <a:r>
              <a:rPr lang="ru-RU" dirty="0" smtClean="0"/>
              <a:t> </a:t>
            </a:r>
            <a:r>
              <a:rPr lang="ru-RU" dirty="0" err="1" smtClean="0"/>
              <a:t>літерами</a:t>
            </a:r>
            <a:r>
              <a:rPr lang="ru-RU" dirty="0" smtClean="0"/>
              <a:t>!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Мао </a:t>
            </a:r>
            <a:r>
              <a:rPr lang="ru-RU" dirty="0" err="1" smtClean="0"/>
              <a:t>Цзедуна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починати</a:t>
            </a:r>
            <a:r>
              <a:rPr lang="ru-RU" dirty="0" smtClean="0"/>
              <a:t> в </a:t>
            </a:r>
            <a:r>
              <a:rPr lang="ru-RU" dirty="0" err="1" smtClean="0"/>
              <a:t>дитячих</a:t>
            </a:r>
            <a:r>
              <a:rPr lang="ru-RU" dirty="0" smtClean="0"/>
              <a:t> садках! </a:t>
            </a:r>
            <a:r>
              <a:rPr lang="ru-RU" dirty="0" err="1" smtClean="0"/>
              <a:t>Інтелігенція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поїхати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в село!</a:t>
            </a:r>
          </a:p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харчуватися</a:t>
            </a:r>
            <a:r>
              <a:rPr lang="ru-RU" dirty="0" smtClean="0"/>
              <a:t> разом,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відновити</a:t>
            </a:r>
            <a:r>
              <a:rPr lang="ru-RU" dirty="0" smtClean="0"/>
              <a:t> мораль перших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комун</a:t>
            </a:r>
            <a:r>
              <a:rPr lang="ru-RU" dirty="0" smtClean="0"/>
              <a:t> 1958.Слід </a:t>
            </a:r>
            <a:r>
              <a:rPr lang="ru-RU" dirty="0" err="1" smtClean="0"/>
              <a:t>ліквідувати</a:t>
            </a:r>
            <a:r>
              <a:rPr lang="ru-RU" dirty="0" smtClean="0"/>
              <a:t> </a:t>
            </a:r>
            <a:r>
              <a:rPr lang="ru-RU" dirty="0" err="1" smtClean="0"/>
              <a:t>залізничні</a:t>
            </a:r>
            <a:r>
              <a:rPr lang="ru-RU" dirty="0" smtClean="0"/>
              <a:t> </a:t>
            </a:r>
            <a:r>
              <a:rPr lang="ru-RU" dirty="0" err="1" smtClean="0"/>
              <a:t>вагони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та </a:t>
            </a:r>
            <a:r>
              <a:rPr lang="ru-RU" dirty="0" err="1" smtClean="0"/>
              <a:t>салон-вагони</a:t>
            </a:r>
            <a:r>
              <a:rPr lang="ru-RU" dirty="0" smtClean="0"/>
              <a:t>! Не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фото,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рекламують</a:t>
            </a:r>
            <a:r>
              <a:rPr lang="ru-RU" dirty="0" smtClean="0"/>
              <a:t> так </a:t>
            </a:r>
            <a:r>
              <a:rPr lang="ru-RU" dirty="0" err="1" smtClean="0"/>
              <a:t>звану</a:t>
            </a:r>
            <a:r>
              <a:rPr lang="ru-RU" dirty="0" smtClean="0"/>
              <a:t> </a:t>
            </a:r>
            <a:r>
              <a:rPr lang="ru-RU" dirty="0" err="1" smtClean="0"/>
              <a:t>жіночу</a:t>
            </a:r>
            <a:r>
              <a:rPr lang="ru-RU" dirty="0" smtClean="0"/>
              <a:t> красу!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розправитися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старим </a:t>
            </a:r>
            <a:r>
              <a:rPr lang="ru-RU" dirty="0" err="1" smtClean="0"/>
              <a:t>живописом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зловживав</a:t>
            </a:r>
            <a:r>
              <a:rPr lang="ru-RU" dirty="0" smtClean="0"/>
              <a:t> </a:t>
            </a:r>
            <a:r>
              <a:rPr lang="ru-RU" dirty="0" err="1" smtClean="0"/>
              <a:t>неполітичною</a:t>
            </a:r>
            <a:r>
              <a:rPr lang="ru-RU" dirty="0" smtClean="0"/>
              <a:t> тематикою,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бамбукових</a:t>
            </a:r>
            <a:r>
              <a:rPr lang="ru-RU" dirty="0" smtClean="0"/>
              <a:t> дерев!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допустити</a:t>
            </a:r>
            <a:r>
              <a:rPr lang="ru-RU" dirty="0" smtClean="0"/>
              <a:t>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не </a:t>
            </a:r>
            <a:r>
              <a:rPr lang="ru-RU" dirty="0" err="1" smtClean="0"/>
              <a:t>відповідали</a:t>
            </a:r>
            <a:r>
              <a:rPr lang="ru-RU" dirty="0" smtClean="0"/>
              <a:t> </a:t>
            </a:r>
            <a:r>
              <a:rPr lang="ru-RU" dirty="0" err="1" smtClean="0"/>
              <a:t>ідеям</a:t>
            </a:r>
            <a:r>
              <a:rPr lang="ru-RU" dirty="0" smtClean="0"/>
              <a:t> Мао </a:t>
            </a:r>
            <a:r>
              <a:rPr lang="ru-RU" dirty="0" err="1" smtClean="0"/>
              <a:t>Цзедуна</a:t>
            </a:r>
            <a:r>
              <a:rPr lang="ru-RU" dirty="0" smtClean="0"/>
              <a:t>!»</a:t>
            </a:r>
          </a:p>
          <a:p>
            <a:endParaRPr lang="uk-UA" dirty="0"/>
          </a:p>
        </p:txBody>
      </p:sp>
      <p:pic>
        <p:nvPicPr>
          <p:cNvPr id="4" name="Содержимое 3" descr="3715eaaf79d88a254e95a4b68c68a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924944"/>
            <a:ext cx="5244075" cy="3933056"/>
          </a:xfrm>
        </p:spPr>
      </p:pic>
      <p:pic>
        <p:nvPicPr>
          <p:cNvPr id="6" name="Рисунок 5" descr="21120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924" y="2924944"/>
            <a:ext cx="5244075" cy="393305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715eaaf79d88a254e95a4b68c68a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319464" y="188640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Заняття</a:t>
            </a:r>
            <a:r>
              <a:rPr lang="ru-RU" dirty="0" smtClean="0"/>
              <a:t> у школах </a:t>
            </a:r>
            <a:r>
              <a:rPr lang="ru-RU" dirty="0" err="1" smtClean="0"/>
              <a:t>і</a:t>
            </a:r>
            <a:r>
              <a:rPr lang="ru-RU" dirty="0" smtClean="0"/>
              <a:t> вузах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припинені</a:t>
            </a:r>
            <a:r>
              <a:rPr lang="ru-RU" dirty="0" smtClean="0"/>
              <a:t>, </a:t>
            </a:r>
            <a:r>
              <a:rPr lang="ru-RU" dirty="0" err="1" smtClean="0"/>
              <a:t>почалось</a:t>
            </a:r>
            <a:r>
              <a:rPr lang="ru-RU" dirty="0" smtClean="0"/>
              <a:t>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,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комсомолу. У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хунвейбіни</a:t>
            </a:r>
            <a:r>
              <a:rPr lang="ru-RU" dirty="0" smtClean="0"/>
              <a:t> </a:t>
            </a:r>
            <a:r>
              <a:rPr lang="ru-RU" dirty="0" err="1" smtClean="0"/>
              <a:t>розгромили</a:t>
            </a:r>
            <a:r>
              <a:rPr lang="ru-RU" dirty="0" smtClean="0"/>
              <a:t> </a:t>
            </a:r>
            <a:r>
              <a:rPr lang="ru-RU" dirty="0" err="1" smtClean="0"/>
              <a:t>пекінський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За ним </a:t>
            </a:r>
            <a:r>
              <a:rPr lang="ru-RU" dirty="0" err="1" smtClean="0"/>
              <a:t>почались</a:t>
            </a:r>
            <a:r>
              <a:rPr lang="ru-RU" dirty="0" smtClean="0"/>
              <a:t> погроми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вузів</a:t>
            </a:r>
            <a:r>
              <a:rPr lang="ru-RU" dirty="0" smtClean="0"/>
              <a:t>. З особливою </a:t>
            </a:r>
            <a:r>
              <a:rPr lang="ru-RU" dirty="0" err="1" smtClean="0"/>
              <a:t>ненавистю</a:t>
            </a:r>
            <a:r>
              <a:rPr lang="ru-RU" dirty="0" smtClean="0"/>
              <a:t> </a:t>
            </a:r>
            <a:r>
              <a:rPr lang="ru-RU" dirty="0" err="1" smtClean="0"/>
              <a:t>хунвейбіни</a:t>
            </a:r>
            <a:r>
              <a:rPr lang="ru-RU" dirty="0" smtClean="0"/>
              <a:t> </a:t>
            </a:r>
            <a:r>
              <a:rPr lang="ru-RU" dirty="0" err="1" smtClean="0"/>
              <a:t>ставилися</a:t>
            </a:r>
            <a:r>
              <a:rPr lang="ru-RU" dirty="0" smtClean="0"/>
              <a:t> до </a:t>
            </a:r>
            <a:r>
              <a:rPr lang="ru-RU" dirty="0" err="1" smtClean="0"/>
              <a:t>вчителів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всяких </a:t>
            </a:r>
            <a:r>
              <a:rPr lang="ru-RU" dirty="0" err="1" smtClean="0"/>
              <a:t>інших</a:t>
            </a:r>
            <a:r>
              <a:rPr lang="ru-RU" dirty="0" smtClean="0"/>
              <a:t> «</a:t>
            </a:r>
            <a:r>
              <a:rPr lang="ru-RU" dirty="0" err="1" smtClean="0"/>
              <a:t>очкариків</a:t>
            </a:r>
            <a:r>
              <a:rPr lang="ru-RU" dirty="0" smtClean="0"/>
              <a:t>». </a:t>
            </a:r>
            <a:r>
              <a:rPr lang="ru-RU" dirty="0" err="1" smtClean="0"/>
              <a:t>Їх</a:t>
            </a:r>
            <a:r>
              <a:rPr lang="ru-RU" dirty="0" smtClean="0"/>
              <a:t> били, над ними </a:t>
            </a:r>
            <a:r>
              <a:rPr lang="ru-RU" dirty="0" err="1" smtClean="0"/>
              <a:t>знущалися</a:t>
            </a:r>
            <a:r>
              <a:rPr lang="ru-RU" dirty="0" smtClean="0"/>
              <a:t>. На </a:t>
            </a:r>
            <a:r>
              <a:rPr lang="ru-RU" dirty="0" err="1" smtClean="0"/>
              <a:t>вилицях</a:t>
            </a:r>
            <a:r>
              <a:rPr lang="ru-RU" dirty="0" smtClean="0"/>
              <a:t> </a:t>
            </a:r>
            <a:r>
              <a:rPr lang="ru-RU" dirty="0" err="1" smtClean="0"/>
              <a:t>влаштовувалися</a:t>
            </a:r>
            <a:r>
              <a:rPr lang="ru-RU" dirty="0" smtClean="0"/>
              <a:t> </a:t>
            </a:r>
            <a:r>
              <a:rPr lang="ru-RU" dirty="0" err="1" smtClean="0"/>
              <a:t>вогнища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буржуазних</a:t>
            </a:r>
            <a:r>
              <a:rPr lang="ru-RU" dirty="0" smtClean="0"/>
              <a:t> книг, </a:t>
            </a:r>
            <a:r>
              <a:rPr lang="ru-RU" dirty="0" err="1" smtClean="0"/>
              <a:t>платівок</a:t>
            </a:r>
            <a:r>
              <a:rPr lang="ru-RU" dirty="0" smtClean="0"/>
              <a:t>, </a:t>
            </a:r>
            <a:r>
              <a:rPr lang="ru-RU" dirty="0" err="1" smtClean="0"/>
              <a:t>модних</a:t>
            </a:r>
            <a:r>
              <a:rPr lang="ru-RU" dirty="0" smtClean="0"/>
              <a:t> речей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. </a:t>
            </a:r>
            <a:r>
              <a:rPr lang="ru-RU" dirty="0" err="1" smtClean="0"/>
              <a:t>Гнодмінним</a:t>
            </a:r>
            <a:r>
              <a:rPr lang="ru-RU" dirty="0" smtClean="0"/>
              <a:t> атрибутом </a:t>
            </a:r>
            <a:r>
              <a:rPr lang="ru-RU" dirty="0" err="1" smtClean="0"/>
              <a:t>хунвейбіна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маленька</a:t>
            </a:r>
            <a:r>
              <a:rPr lang="ru-RU" dirty="0" smtClean="0"/>
              <a:t> </a:t>
            </a:r>
            <a:r>
              <a:rPr lang="ru-RU" dirty="0" err="1" smtClean="0"/>
              <a:t>червоненька</a:t>
            </a:r>
            <a:r>
              <a:rPr lang="ru-RU" dirty="0" smtClean="0"/>
              <a:t> книжечка </a:t>
            </a:r>
            <a:r>
              <a:rPr lang="ru-RU" dirty="0" err="1" smtClean="0"/>
              <a:t>з</a:t>
            </a:r>
            <a:r>
              <a:rPr lang="ru-RU" dirty="0" smtClean="0"/>
              <a:t> цитатами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висловлювань</a:t>
            </a:r>
            <a:r>
              <a:rPr lang="ru-RU" dirty="0" smtClean="0"/>
              <a:t> Мао. В </a:t>
            </a:r>
            <a:r>
              <a:rPr lang="ru-RU" dirty="0" err="1" smtClean="0"/>
              <a:t>результаті</a:t>
            </a:r>
            <a:r>
              <a:rPr lang="ru-RU" dirty="0" smtClean="0"/>
              <a:t> 10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людей </a:t>
            </a:r>
            <a:r>
              <a:rPr lang="ru-RU" dirty="0" err="1" smtClean="0"/>
              <a:t>було</a:t>
            </a:r>
            <a:r>
              <a:rPr lang="ru-RU" dirty="0" smtClean="0"/>
              <a:t> направлено на </a:t>
            </a:r>
            <a:r>
              <a:rPr lang="ru-RU" dirty="0" err="1" smtClean="0"/>
              <a:t>перевиховання</a:t>
            </a:r>
            <a:r>
              <a:rPr lang="ru-RU" dirty="0" smtClean="0"/>
              <a:t> в села. </a:t>
            </a:r>
          </a:p>
          <a:p>
            <a:r>
              <a:rPr lang="ru-RU" dirty="0" smtClean="0"/>
              <a:t>            Так </a:t>
            </a:r>
            <a:r>
              <a:rPr lang="ru-RU" dirty="0" err="1" smtClean="0"/>
              <a:t>завершився</a:t>
            </a:r>
            <a:r>
              <a:rPr lang="ru-RU" dirty="0" smtClean="0"/>
              <a:t> </a:t>
            </a:r>
            <a:r>
              <a:rPr lang="ru-RU" dirty="0" err="1" smtClean="0"/>
              <a:t>трагічний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Китаю, жертвами </a:t>
            </a:r>
            <a:r>
              <a:rPr lang="ru-RU" dirty="0" err="1" smtClean="0"/>
              <a:t>якого</a:t>
            </a:r>
            <a:r>
              <a:rPr lang="ru-RU" dirty="0" smtClean="0"/>
              <a:t> стали 100 млн. </a:t>
            </a:r>
            <a:r>
              <a:rPr lang="ru-RU" dirty="0" err="1" smtClean="0"/>
              <a:t>чоловік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D.at.ua-3D-Way_in_China-00146_1280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9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Політика</a:t>
            </a:r>
            <a:r>
              <a:rPr lang="ru-RU" b="1" dirty="0" smtClean="0"/>
              <a:t> реформ у </a:t>
            </a:r>
            <a:r>
              <a:rPr lang="ru-RU" b="1" dirty="0" err="1" smtClean="0"/>
              <a:t>Китаї</a:t>
            </a:r>
            <a:endParaRPr lang="ru-RU" dirty="0" smtClean="0"/>
          </a:p>
          <a:p>
            <a:r>
              <a:rPr lang="ru-RU" dirty="0" smtClean="0"/>
              <a:t>            На </a:t>
            </a:r>
            <a:r>
              <a:rPr lang="ru-RU" dirty="0" err="1" smtClean="0"/>
              <a:t>Пленумі</a:t>
            </a:r>
            <a:r>
              <a:rPr lang="ru-RU" dirty="0" smtClean="0"/>
              <a:t> ЦК КПК у </a:t>
            </a:r>
            <a:r>
              <a:rPr lang="ru-RU" dirty="0" err="1" smtClean="0"/>
              <a:t>грудні</a:t>
            </a:r>
            <a:r>
              <a:rPr lang="ru-RU" dirty="0" smtClean="0"/>
              <a:t> 1978 р. </a:t>
            </a:r>
            <a:r>
              <a:rPr lang="ru-RU" dirty="0" err="1" smtClean="0"/>
              <a:t>було</a:t>
            </a:r>
            <a:r>
              <a:rPr lang="ru-RU" dirty="0" smtClean="0"/>
              <a:t> взято курс,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"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модернізацій</a:t>
            </a:r>
            <a:r>
              <a:rPr lang="ru-RU" dirty="0" smtClean="0"/>
              <a:t>": </a:t>
            </a:r>
            <a:r>
              <a:rPr lang="ru-RU" dirty="0" err="1" smtClean="0"/>
              <a:t>перебудову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переведення</a:t>
            </a:r>
            <a:r>
              <a:rPr lang="ru-RU" dirty="0" smtClean="0"/>
              <a:t> на </a:t>
            </a:r>
            <a:r>
              <a:rPr lang="ru-RU" dirty="0" err="1" smtClean="0"/>
              <a:t>нову</a:t>
            </a:r>
            <a:r>
              <a:rPr lang="ru-RU" dirty="0" smtClean="0"/>
              <a:t> базу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армії</a:t>
            </a:r>
            <a:r>
              <a:rPr lang="ru-RU" dirty="0" smtClean="0"/>
              <a:t>,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. </a:t>
            </a:r>
            <a:r>
              <a:rPr lang="ru-RU" dirty="0" err="1" smtClean="0"/>
              <a:t>Ідеологічною</a:t>
            </a:r>
            <a:r>
              <a:rPr lang="ru-RU" dirty="0" smtClean="0"/>
              <a:t> основою реформ стали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: </a:t>
            </a:r>
            <a:r>
              <a:rPr lang="ru-RU" dirty="0" err="1" smtClean="0"/>
              <a:t>соціалістичний</a:t>
            </a:r>
            <a:r>
              <a:rPr lang="ru-RU" dirty="0" smtClean="0"/>
              <a:t> шлях </a:t>
            </a:r>
            <a:r>
              <a:rPr lang="ru-RU" dirty="0" err="1" smtClean="0"/>
              <a:t>розвитку</a:t>
            </a:r>
            <a:r>
              <a:rPr lang="ru-RU" dirty="0" smtClean="0"/>
              <a:t>, демократична диктатура народу,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компартії</a:t>
            </a:r>
            <a:r>
              <a:rPr lang="ru-RU" dirty="0" smtClean="0"/>
              <a:t>, </a:t>
            </a:r>
            <a:r>
              <a:rPr lang="ru-RU" dirty="0" err="1" smtClean="0"/>
              <a:t>марксизм-ленінізм</a:t>
            </a:r>
            <a:r>
              <a:rPr lang="ru-RU" dirty="0" smtClean="0"/>
              <a:t> та </a:t>
            </a:r>
            <a:r>
              <a:rPr lang="ru-RU" dirty="0" err="1" smtClean="0"/>
              <a:t>ідеї</a:t>
            </a:r>
            <a:r>
              <a:rPr lang="ru-RU" dirty="0" smtClean="0"/>
              <a:t> Мао </a:t>
            </a:r>
            <a:r>
              <a:rPr lang="ru-RU" dirty="0" err="1" smtClean="0"/>
              <a:t>Цзедуна</a:t>
            </a:r>
            <a:r>
              <a:rPr lang="ru-RU" dirty="0" smtClean="0"/>
              <a:t>. </a:t>
            </a:r>
            <a:r>
              <a:rPr lang="ru-RU" dirty="0" err="1" smtClean="0"/>
              <a:t>Реформи</a:t>
            </a:r>
            <a:r>
              <a:rPr lang="ru-RU" dirty="0" smtClean="0"/>
              <a:t> </a:t>
            </a:r>
            <a:r>
              <a:rPr lang="ru-RU" dirty="0" err="1" smtClean="0"/>
              <a:t>розпочалися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112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  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 дали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8-10% на </a:t>
            </a:r>
            <a:r>
              <a:rPr lang="ru-RU" dirty="0" err="1" smtClean="0"/>
              <a:t>рік</a:t>
            </a:r>
            <a:r>
              <a:rPr lang="ru-RU" dirty="0" smtClean="0"/>
              <a:t>). Китай </a:t>
            </a:r>
            <a:r>
              <a:rPr lang="ru-RU" dirty="0" err="1" smtClean="0"/>
              <a:t>утримує</a:t>
            </a:r>
            <a:r>
              <a:rPr lang="ru-RU" dirty="0" smtClean="0"/>
              <a:t> </a:t>
            </a:r>
            <a:r>
              <a:rPr lang="ru-RU" dirty="0" err="1" smtClean="0"/>
              <a:t>першість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цементу,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бавовни</a:t>
            </a:r>
            <a:r>
              <a:rPr lang="ru-RU" dirty="0" smtClean="0"/>
              <a:t>, зерна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м`яса</a:t>
            </a:r>
            <a:r>
              <a:rPr lang="ru-RU" dirty="0" smtClean="0"/>
              <a:t>. На </a:t>
            </a:r>
            <a:r>
              <a:rPr lang="ru-RU" dirty="0" err="1" smtClean="0"/>
              <a:t>споживчому</a:t>
            </a:r>
            <a:r>
              <a:rPr lang="ru-RU" dirty="0" smtClean="0"/>
              <a:t> ринку </a:t>
            </a:r>
            <a:r>
              <a:rPr lang="ru-RU" dirty="0" err="1" smtClean="0"/>
              <a:t>з’явилась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відсутніми</a:t>
            </a:r>
            <a:r>
              <a:rPr lang="ru-RU" dirty="0" smtClean="0"/>
              <a:t>. Китай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експортерів</a:t>
            </a:r>
            <a:r>
              <a:rPr lang="ru-RU" dirty="0" smtClean="0"/>
              <a:t>. </a:t>
            </a:r>
          </a:p>
          <a:p>
            <a:pPr algn="just"/>
            <a:r>
              <a:rPr lang="ru-RU" dirty="0" smtClean="0"/>
              <a:t>З </a:t>
            </a:r>
            <a:r>
              <a:rPr lang="ru-RU" dirty="0" err="1" smtClean="0"/>
              <a:t>інтерв`ю</a:t>
            </a:r>
            <a:r>
              <a:rPr lang="ru-RU" dirty="0" smtClean="0"/>
              <a:t> </a:t>
            </a:r>
            <a:r>
              <a:rPr lang="ru-RU" dirty="0" err="1" smtClean="0"/>
              <a:t>Ден</a:t>
            </a:r>
            <a:r>
              <a:rPr lang="ru-RU" dirty="0" smtClean="0"/>
              <a:t> </a:t>
            </a:r>
            <a:r>
              <a:rPr lang="ru-RU" dirty="0" err="1" smtClean="0"/>
              <a:t>Сяопіна</a:t>
            </a:r>
            <a:r>
              <a:rPr lang="ru-RU" dirty="0" smtClean="0"/>
              <a:t> (6 </a:t>
            </a:r>
            <a:r>
              <a:rPr lang="ru-RU" dirty="0" err="1" smtClean="0"/>
              <a:t>жовтня</a:t>
            </a:r>
            <a:r>
              <a:rPr lang="ru-RU" dirty="0" smtClean="0"/>
              <a:t> 1984 р.)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zvezda_pek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 дали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8-10% на </a:t>
            </a:r>
            <a:r>
              <a:rPr lang="ru-RU" dirty="0" err="1" smtClean="0"/>
              <a:t>рік</a:t>
            </a:r>
            <a:r>
              <a:rPr lang="ru-RU" dirty="0" smtClean="0"/>
              <a:t>). Китай </a:t>
            </a:r>
            <a:r>
              <a:rPr lang="ru-RU" dirty="0" err="1" smtClean="0"/>
              <a:t>утримує</a:t>
            </a:r>
            <a:r>
              <a:rPr lang="ru-RU" dirty="0" smtClean="0"/>
              <a:t> </a:t>
            </a:r>
            <a:r>
              <a:rPr lang="ru-RU" dirty="0" err="1" smtClean="0"/>
              <a:t>першість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цементу,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бавовни</a:t>
            </a:r>
            <a:r>
              <a:rPr lang="ru-RU" dirty="0" smtClean="0"/>
              <a:t>, зерна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м`яса</a:t>
            </a:r>
            <a:r>
              <a:rPr lang="ru-RU" dirty="0" smtClean="0"/>
              <a:t>. На </a:t>
            </a:r>
            <a:r>
              <a:rPr lang="ru-RU" dirty="0" err="1" smtClean="0"/>
              <a:t>споживчому</a:t>
            </a:r>
            <a:r>
              <a:rPr lang="ru-RU" dirty="0" smtClean="0"/>
              <a:t> ринку </a:t>
            </a:r>
            <a:r>
              <a:rPr lang="ru-RU" dirty="0" err="1" smtClean="0"/>
              <a:t>з’явилась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відсутніми</a:t>
            </a:r>
            <a:r>
              <a:rPr lang="ru-RU" dirty="0" smtClean="0"/>
              <a:t>. Китай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експортерів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інтерв`ю</a:t>
            </a:r>
            <a:r>
              <a:rPr lang="ru-RU" dirty="0" smtClean="0"/>
              <a:t> </a:t>
            </a:r>
            <a:r>
              <a:rPr lang="ru-RU" dirty="0" err="1" smtClean="0"/>
              <a:t>Ден</a:t>
            </a:r>
            <a:r>
              <a:rPr lang="ru-RU" dirty="0" smtClean="0"/>
              <a:t> </a:t>
            </a:r>
            <a:r>
              <a:rPr lang="ru-RU" dirty="0" err="1" smtClean="0"/>
              <a:t>Сяопіна</a:t>
            </a:r>
            <a:r>
              <a:rPr lang="ru-RU" dirty="0" smtClean="0"/>
              <a:t> (6 </a:t>
            </a:r>
            <a:r>
              <a:rPr lang="ru-RU" dirty="0" err="1" smtClean="0"/>
              <a:t>жовтня</a:t>
            </a:r>
            <a:r>
              <a:rPr lang="ru-RU" dirty="0" smtClean="0"/>
              <a:t> 1984 р.)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915816" y="332656"/>
            <a:ext cx="5832648" cy="56886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Підсумки</a:t>
            </a: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3200" dirty="0" smtClean="0">
                <a:latin typeface="Calibri" pitchFamily="34" charset="0"/>
                <a:cs typeface="Calibri" pitchFamily="34" charset="0"/>
              </a:rPr>
              <a:t>            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Завершення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Другої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світової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війни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не принесло мир на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територію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Китаю. У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країні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новою силою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спалахнула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громадянська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війна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, яка завершилась на початку 50-х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завершилась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перемогою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комуністів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проте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призвела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відділення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Тайваню, де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зберіг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владу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Гоміндан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Комуністи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перемігши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на континентальному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Китаї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вдались до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комуністичних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перетворень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Поступовість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не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влаштувала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керівництво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чолі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Мао, вони почали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форсувати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процеси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. 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Експерименти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побудови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комунізму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(«Великий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стрибок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», «Культурна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революція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») дорого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коштувало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країні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сотні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мільйонів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загиблих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майже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повне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розорення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країни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. З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кінця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70-х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керівництво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Китаю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зрозумівши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попередні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помилки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взялось до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радикальних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економічних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реформ,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які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дали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феноменальний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результат.</a:t>
            </a:r>
          </a:p>
          <a:p>
            <a:pPr algn="l"/>
            <a:endParaRPr lang="uk-UA" dirty="0"/>
          </a:p>
        </p:txBody>
      </p:sp>
      <p:pic>
        <p:nvPicPr>
          <p:cNvPr id="5" name="Рисунок 4" descr="3715eaaf79d88a254e95a4b68c68a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979712" cy="1484784"/>
          </a:xfrm>
          <a:prstGeom prst="rect">
            <a:avLst/>
          </a:prstGeom>
        </p:spPr>
      </p:pic>
      <p:pic>
        <p:nvPicPr>
          <p:cNvPr id="6" name="Рисунок 5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2075723" cy="1556792"/>
          </a:xfrm>
          <a:prstGeom prst="rect">
            <a:avLst/>
          </a:prstGeom>
        </p:spPr>
      </p:pic>
      <p:pic>
        <p:nvPicPr>
          <p:cNvPr id="7" name="Рисунок 6" descr="China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2088232" cy="1359886"/>
          </a:xfrm>
          <a:prstGeom prst="rect">
            <a:avLst/>
          </a:prstGeom>
        </p:spPr>
      </p:pic>
      <p:pic>
        <p:nvPicPr>
          <p:cNvPr id="8" name="Рисунок 7" descr="chin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229200"/>
            <a:ext cx="2097036" cy="140082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112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Завершення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війни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Проголошення</a:t>
            </a:r>
            <a:r>
              <a:rPr lang="ru-RU" sz="2000" b="1" dirty="0" smtClean="0"/>
              <a:t> КНР</a:t>
            </a:r>
          </a:p>
          <a:p>
            <a:r>
              <a:rPr lang="ru-RU" sz="2000" dirty="0" smtClean="0"/>
              <a:t>Китай </a:t>
            </a:r>
            <a:r>
              <a:rPr lang="ru-RU" sz="2000" dirty="0" err="1" smtClean="0"/>
              <a:t>вважався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великих держав. </a:t>
            </a:r>
            <a:r>
              <a:rPr lang="ru-RU" sz="2000" dirty="0" err="1" smtClean="0"/>
              <a:t>Гоміндан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контролював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більшу</a:t>
            </a:r>
            <a:r>
              <a:rPr lang="ru-RU" sz="2000" dirty="0" smtClean="0"/>
              <a:t>  </a:t>
            </a:r>
            <a:r>
              <a:rPr lang="ru-RU" sz="2000" dirty="0" err="1" smtClean="0"/>
              <a:t>територію</a:t>
            </a:r>
            <a:r>
              <a:rPr lang="ru-RU" sz="2000" dirty="0" smtClean="0"/>
              <a:t> Китаю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вніс</a:t>
            </a:r>
            <a:r>
              <a:rPr lang="ru-RU" sz="2000" dirty="0" smtClean="0"/>
              <a:t> </a:t>
            </a:r>
            <a:r>
              <a:rPr lang="ru-RU" sz="2000" dirty="0" err="1" smtClean="0"/>
              <a:t>вагомий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внесок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розгром</a:t>
            </a:r>
            <a:r>
              <a:rPr lang="ru-RU" sz="2000" dirty="0" smtClean="0"/>
              <a:t> </a:t>
            </a:r>
            <a:r>
              <a:rPr lang="ru-RU" sz="2000" dirty="0" err="1" smtClean="0"/>
              <a:t>Японії</a:t>
            </a:r>
            <a:r>
              <a:rPr lang="ru-RU" sz="2000" dirty="0" smtClean="0"/>
              <a:t>. 14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1945 р.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СРСР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Китаєм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підписано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договір</a:t>
            </a:r>
            <a:r>
              <a:rPr lang="ru-RU" sz="2000" dirty="0" smtClean="0"/>
              <a:t> про дружбу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співробітництво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серію</a:t>
            </a:r>
            <a:r>
              <a:rPr lang="ru-RU" sz="2000" dirty="0" smtClean="0"/>
              <a:t> </a:t>
            </a:r>
            <a:r>
              <a:rPr lang="ru-RU" sz="2000" dirty="0" err="1" smtClean="0"/>
              <a:t>угод</a:t>
            </a:r>
            <a:r>
              <a:rPr lang="ru-RU" sz="2000" dirty="0" smtClean="0"/>
              <a:t>. </a:t>
            </a:r>
            <a:endParaRPr lang="uk-UA" sz="2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zvezda_pek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059832" y="188640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На </a:t>
            </a:r>
            <a:r>
              <a:rPr lang="ru-RU" dirty="0" err="1" smtClean="0"/>
              <a:t>визволеній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КПК проводила </a:t>
            </a:r>
            <a:r>
              <a:rPr lang="ru-RU" dirty="0" err="1" smtClean="0"/>
              <a:t>аграрну</a:t>
            </a:r>
            <a:r>
              <a:rPr lang="ru-RU" dirty="0" smtClean="0"/>
              <a:t> реформу, яка </a:t>
            </a:r>
            <a:r>
              <a:rPr lang="ru-RU" dirty="0" err="1" smtClean="0"/>
              <a:t>забезпечила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КПК селянами у </a:t>
            </a:r>
            <a:r>
              <a:rPr lang="ru-RU" dirty="0" err="1" smtClean="0"/>
              <a:t>громадянській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. 30 </a:t>
            </a:r>
            <a:r>
              <a:rPr lang="ru-RU" dirty="0" err="1" smtClean="0"/>
              <a:t>червня</a:t>
            </a:r>
            <a:r>
              <a:rPr lang="ru-RU" dirty="0" smtClean="0"/>
              <a:t> 1950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закон про </a:t>
            </a:r>
            <a:r>
              <a:rPr lang="ru-RU" dirty="0" err="1" smtClean="0"/>
              <a:t>аграрну</a:t>
            </a:r>
            <a:r>
              <a:rPr lang="ru-RU" dirty="0" smtClean="0"/>
              <a:t> реформу: </a:t>
            </a:r>
            <a:r>
              <a:rPr lang="ru-RU" dirty="0" err="1" smtClean="0"/>
              <a:t>ліквідовувалось</a:t>
            </a:r>
            <a:r>
              <a:rPr lang="ru-RU" dirty="0" smtClean="0"/>
              <a:t> </a:t>
            </a:r>
            <a:r>
              <a:rPr lang="ru-RU" dirty="0" err="1" smtClean="0"/>
              <a:t>поміщицьке</a:t>
            </a:r>
            <a:r>
              <a:rPr lang="ru-RU" dirty="0" smtClean="0"/>
              <a:t> </a:t>
            </a:r>
            <a:r>
              <a:rPr lang="ru-RU" dirty="0" err="1" smtClean="0"/>
              <a:t>землеволодіння</a:t>
            </a:r>
            <a:r>
              <a:rPr lang="ru-RU" dirty="0" smtClean="0"/>
              <a:t>, земля передавалась у </a:t>
            </a:r>
            <a:r>
              <a:rPr lang="ru-RU" dirty="0" err="1" smtClean="0"/>
              <a:t>власність</a:t>
            </a:r>
            <a:r>
              <a:rPr lang="ru-RU" dirty="0" smtClean="0"/>
              <a:t> селянам.</a:t>
            </a:r>
          </a:p>
          <a:p>
            <a:r>
              <a:rPr lang="ru-RU" dirty="0" smtClean="0"/>
              <a:t>            Проводилась </a:t>
            </a:r>
            <a:r>
              <a:rPr lang="ru-RU" dirty="0" err="1" smtClean="0"/>
              <a:t>націоналізація</a:t>
            </a:r>
            <a:r>
              <a:rPr lang="ru-RU" dirty="0" smtClean="0"/>
              <a:t> великих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банків</a:t>
            </a:r>
            <a:r>
              <a:rPr lang="ru-RU" dirty="0" smtClean="0"/>
              <a:t>, </a:t>
            </a:r>
            <a:r>
              <a:rPr lang="ru-RU" dirty="0" err="1" smtClean="0"/>
              <a:t>залізниць</a:t>
            </a:r>
            <a:r>
              <a:rPr lang="ru-RU" dirty="0" smtClean="0"/>
              <a:t>,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r>
              <a:rPr lang="ru-RU" dirty="0" err="1" smtClean="0"/>
              <a:t>іноземного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монополію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контроль над </a:t>
            </a:r>
            <a:r>
              <a:rPr lang="ru-RU" dirty="0" err="1" smtClean="0"/>
              <a:t>імпортом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Велика </a:t>
            </a:r>
            <a:r>
              <a:rPr lang="ru-RU" b="1" dirty="0" err="1" smtClean="0"/>
              <a:t>китайська</a:t>
            </a:r>
            <a:r>
              <a:rPr lang="ru-RU" b="1" dirty="0" smtClean="0"/>
              <a:t> </a:t>
            </a:r>
            <a:r>
              <a:rPr lang="ru-RU" b="1" dirty="0" err="1" smtClean="0"/>
              <a:t>стіна</a:t>
            </a:r>
            <a:endParaRPr lang="ru-RU" b="1" dirty="0" smtClean="0"/>
          </a:p>
          <a:p>
            <a:r>
              <a:rPr lang="ru-RU" dirty="0" smtClean="0"/>
              <a:t>            </a:t>
            </a:r>
            <a:r>
              <a:rPr lang="ru-RU" dirty="0" err="1" smtClean="0"/>
              <a:t>Вивід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розв'язав</a:t>
            </a:r>
            <a:r>
              <a:rPr lang="ru-RU" dirty="0" smtClean="0"/>
              <a:t> руки </a:t>
            </a:r>
            <a:r>
              <a:rPr lang="ru-RU" dirty="0" err="1" smtClean="0"/>
              <a:t>Гоміндану</a:t>
            </a:r>
            <a:r>
              <a:rPr lang="ru-RU" dirty="0" smtClean="0"/>
              <a:t> для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на </a:t>
            </a:r>
            <a:r>
              <a:rPr lang="ru-RU" dirty="0" err="1" smtClean="0"/>
              <a:t>Південно-Східний</a:t>
            </a:r>
            <a:r>
              <a:rPr lang="ru-RU" dirty="0" smtClean="0"/>
              <a:t> Китай. У </a:t>
            </a:r>
            <a:r>
              <a:rPr lang="ru-RU" dirty="0" err="1" smtClean="0"/>
              <a:t>містах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вступали </a:t>
            </a:r>
            <a:r>
              <a:rPr lang="ru-RU" dirty="0" err="1" smtClean="0"/>
              <a:t>війська</a:t>
            </a:r>
            <a:r>
              <a:rPr lang="ru-RU" dirty="0" smtClean="0"/>
              <a:t> Чан Кайши </a:t>
            </a:r>
            <a:r>
              <a:rPr lang="ru-RU" dirty="0" err="1" smtClean="0"/>
              <a:t>ліквідовувались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КПК.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викликали</a:t>
            </a:r>
            <a:r>
              <a:rPr lang="ru-RU" dirty="0" smtClean="0"/>
              <a:t> </a:t>
            </a:r>
            <a:r>
              <a:rPr lang="ru-RU" dirty="0" err="1" smtClean="0"/>
              <a:t>сутички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НВАК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 </a:t>
            </a:r>
            <a:r>
              <a:rPr lang="ru-RU" dirty="0" err="1" smtClean="0"/>
              <a:t>Гоміндану</a:t>
            </a:r>
            <a:r>
              <a:rPr lang="ru-RU" dirty="0" smtClean="0"/>
              <a:t>.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діях</a:t>
            </a:r>
            <a:r>
              <a:rPr lang="ru-RU" dirty="0" smtClean="0"/>
              <a:t> Чан Кайши </a:t>
            </a:r>
            <a:r>
              <a:rPr lang="ru-RU" dirty="0" err="1" smtClean="0"/>
              <a:t>спирався</a:t>
            </a:r>
            <a:r>
              <a:rPr lang="ru-RU" dirty="0" smtClean="0"/>
              <a:t> на </a:t>
            </a:r>
            <a:r>
              <a:rPr lang="ru-RU" dirty="0" err="1" smtClean="0"/>
              <a:t>підтримку</a:t>
            </a:r>
            <a:r>
              <a:rPr lang="ru-RU" dirty="0" smtClean="0"/>
              <a:t> США,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озброїли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. Але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не вдалось </a:t>
            </a:r>
            <a:r>
              <a:rPr lang="ru-RU" dirty="0" err="1" smtClean="0"/>
              <a:t>досягти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вилились</a:t>
            </a:r>
            <a:r>
              <a:rPr lang="ru-RU" dirty="0" smtClean="0"/>
              <a:t> у </a:t>
            </a:r>
            <a:r>
              <a:rPr lang="ru-RU" dirty="0" err="1" smtClean="0"/>
              <a:t>тривалу</a:t>
            </a:r>
            <a:r>
              <a:rPr lang="ru-RU" dirty="0" smtClean="0"/>
              <a:t> </a:t>
            </a:r>
            <a:r>
              <a:rPr lang="ru-RU" dirty="0" err="1" smtClean="0"/>
              <a:t>громадянську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D.at.ua-3D-Way_in_China-00146_1280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79912" y="0"/>
            <a:ext cx="5364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1 </a:t>
            </a:r>
            <a:r>
              <a:rPr lang="ru-RU" dirty="0" err="1" smtClean="0"/>
              <a:t>жовтня</a:t>
            </a:r>
            <a:r>
              <a:rPr lang="ru-RU" dirty="0" smtClean="0"/>
              <a:t> 1949 р. Мао </a:t>
            </a:r>
            <a:r>
              <a:rPr lang="ru-RU" dirty="0" err="1" smtClean="0"/>
              <a:t>Цзедун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Тяньаньмень</a:t>
            </a:r>
            <a:r>
              <a:rPr lang="ru-RU" dirty="0" smtClean="0"/>
              <a:t> в </a:t>
            </a:r>
            <a:r>
              <a:rPr lang="ru-RU" dirty="0" err="1" smtClean="0"/>
              <a:t>Пекіні</a:t>
            </a:r>
            <a:r>
              <a:rPr lang="ru-RU" dirty="0" smtClean="0"/>
              <a:t> проголосив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(КНР). Були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дипломатичні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європейськими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азіатськими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. У </a:t>
            </a:r>
            <a:r>
              <a:rPr lang="ru-RU" dirty="0" err="1" smtClean="0"/>
              <a:t>грудні</a:t>
            </a:r>
            <a:r>
              <a:rPr lang="ru-RU" dirty="0" smtClean="0"/>
              <a:t> 1949 р. Мао </a:t>
            </a:r>
            <a:r>
              <a:rPr lang="ru-RU" dirty="0" err="1" smtClean="0"/>
              <a:t>Цзедун</a:t>
            </a:r>
            <a:r>
              <a:rPr lang="ru-RU" dirty="0" smtClean="0"/>
              <a:t> </a:t>
            </a:r>
            <a:r>
              <a:rPr lang="ru-RU" dirty="0" err="1" smtClean="0"/>
              <a:t>відвідав</a:t>
            </a:r>
            <a:r>
              <a:rPr lang="ru-RU" dirty="0" smtClean="0"/>
              <a:t> СРСР. 14 лютого 1950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підписаний</a:t>
            </a:r>
            <a:r>
              <a:rPr lang="ru-RU" dirty="0" smtClean="0"/>
              <a:t> </a:t>
            </a:r>
            <a:r>
              <a:rPr lang="ru-RU" dirty="0" err="1" smtClean="0"/>
              <a:t>договір</a:t>
            </a:r>
            <a:r>
              <a:rPr lang="ru-RU" dirty="0" smtClean="0"/>
              <a:t> про дружбу, союз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взаємну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. </a:t>
            </a:r>
            <a:r>
              <a:rPr lang="ru-RU" dirty="0" err="1" smtClean="0"/>
              <a:t>Захід</a:t>
            </a:r>
            <a:r>
              <a:rPr lang="ru-RU" dirty="0" smtClean="0"/>
              <a:t> не </a:t>
            </a:r>
            <a:r>
              <a:rPr lang="ru-RU" dirty="0" err="1" smtClean="0"/>
              <a:t>визнавав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–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ООН </a:t>
            </a:r>
            <a:r>
              <a:rPr lang="ru-RU" dirty="0" err="1" smtClean="0"/>
              <a:t>займали</a:t>
            </a:r>
            <a:r>
              <a:rPr lang="ru-RU" dirty="0" smtClean="0"/>
              <a:t> до 1971 р.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Гоміндану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3715eaaf79d88a254e95a4b68c68a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499992" y="188640"/>
            <a:ext cx="4284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Початок </a:t>
            </a:r>
            <a:r>
              <a:rPr lang="ru-RU" b="1" dirty="0" err="1" smtClean="0"/>
              <a:t>соціалістичного</a:t>
            </a:r>
            <a:r>
              <a:rPr lang="ru-RU" b="1" dirty="0" smtClean="0"/>
              <a:t> </a:t>
            </a:r>
            <a:r>
              <a:rPr lang="ru-RU" b="1" dirty="0" err="1" smtClean="0"/>
              <a:t>будівництва</a:t>
            </a:r>
            <a:r>
              <a:rPr lang="ru-RU" b="1" dirty="0" smtClean="0"/>
              <a:t>. «Великий </a:t>
            </a:r>
            <a:r>
              <a:rPr lang="ru-RU" b="1" dirty="0" err="1" smtClean="0"/>
              <a:t>стрибок</a:t>
            </a:r>
            <a:r>
              <a:rPr lang="ru-RU" b="1" dirty="0" smtClean="0"/>
              <a:t>»</a:t>
            </a:r>
          </a:p>
          <a:p>
            <a:pPr algn="just"/>
            <a:r>
              <a:rPr lang="ru-RU" dirty="0" smtClean="0"/>
              <a:t> З 1953 р. 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узятий</a:t>
            </a:r>
            <a:r>
              <a:rPr lang="ru-RU" dirty="0" smtClean="0"/>
              <a:t> курс на </a:t>
            </a:r>
            <a:r>
              <a:rPr lang="ru-RU" dirty="0" err="1" smtClean="0"/>
              <a:t>індустріалізацію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націоналізацію</a:t>
            </a:r>
            <a:r>
              <a:rPr lang="ru-RU" dirty="0" smtClean="0"/>
              <a:t>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завершена на </a:t>
            </a:r>
            <a:r>
              <a:rPr lang="ru-RU" dirty="0" err="1" smtClean="0"/>
              <a:t>кінець</a:t>
            </a:r>
            <a:r>
              <a:rPr lang="ru-RU" dirty="0" smtClean="0"/>
              <a:t> 1955 р. Перший </a:t>
            </a:r>
            <a:r>
              <a:rPr lang="ru-RU" dirty="0" err="1" smtClean="0"/>
              <a:t>п'ятирічний</a:t>
            </a:r>
            <a:r>
              <a:rPr lang="ru-RU" dirty="0" smtClean="0"/>
              <a:t> план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здійснений</a:t>
            </a:r>
            <a:r>
              <a:rPr lang="ru-RU" dirty="0" smtClean="0"/>
              <a:t> (1953-1957 </a:t>
            </a:r>
            <a:r>
              <a:rPr lang="ru-RU" dirty="0" err="1" smtClean="0"/>
              <a:t>рр</a:t>
            </a:r>
            <a:r>
              <a:rPr lang="ru-RU" dirty="0" smtClean="0"/>
              <a:t>).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КНР </a:t>
            </a:r>
            <a:r>
              <a:rPr lang="ru-RU" dirty="0" err="1" smtClean="0"/>
              <a:t>надав</a:t>
            </a:r>
            <a:r>
              <a:rPr lang="ru-RU" dirty="0" smtClean="0"/>
              <a:t> СРСР. </a:t>
            </a:r>
            <a:r>
              <a:rPr lang="ru-RU" dirty="0" err="1" smtClean="0"/>
              <a:t>Побудовано</a:t>
            </a:r>
            <a:r>
              <a:rPr lang="ru-RU" dirty="0" smtClean="0"/>
              <a:t> 250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підготовлено</a:t>
            </a:r>
            <a:r>
              <a:rPr lang="ru-RU" dirty="0" smtClean="0"/>
              <a:t> 20 тис. </a:t>
            </a:r>
            <a:r>
              <a:rPr lang="ru-RU" dirty="0" err="1" smtClean="0"/>
              <a:t>спеціалістів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112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   У лютому 1957 р. Мао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промовою</a:t>
            </a:r>
            <a:r>
              <a:rPr lang="ru-RU" dirty="0" smtClean="0"/>
              <a:t> "Про </a:t>
            </a:r>
            <a:r>
              <a:rPr lang="ru-RU" dirty="0" err="1" smtClean="0"/>
              <a:t>правильне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протиріч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народу", де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викладені</a:t>
            </a:r>
            <a:r>
              <a:rPr lang="ru-RU" dirty="0" smtClean="0"/>
              <a:t> </a:t>
            </a:r>
            <a:r>
              <a:rPr lang="ru-RU" dirty="0" err="1" smtClean="0"/>
              <a:t>зважені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Китаю </a:t>
            </a:r>
            <a:r>
              <a:rPr lang="ru-RU" dirty="0" err="1" smtClean="0"/>
              <a:t>соціалістичним</a:t>
            </a:r>
            <a:r>
              <a:rPr lang="ru-RU" dirty="0" smtClean="0"/>
              <a:t> шляхом. Але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1958 р. Мао, </a:t>
            </a:r>
            <a:r>
              <a:rPr lang="ru-RU" dirty="0" err="1" smtClean="0"/>
              <a:t>спираючись</a:t>
            </a:r>
            <a:r>
              <a:rPr lang="ru-RU" dirty="0" smtClean="0"/>
              <a:t> на </a:t>
            </a:r>
            <a:r>
              <a:rPr lang="ru-RU" dirty="0" err="1" smtClean="0"/>
              <a:t>успіхи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п'ятирічки</a:t>
            </a:r>
            <a:r>
              <a:rPr lang="ru-RU" dirty="0" smtClean="0"/>
              <a:t>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ініціативою</a:t>
            </a:r>
            <a:r>
              <a:rPr lang="ru-RU" dirty="0" smtClean="0"/>
              <a:t> </a:t>
            </a:r>
            <a:r>
              <a:rPr lang="ru-RU" dirty="0" err="1" smtClean="0"/>
              <a:t>форсувати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"великий </a:t>
            </a:r>
            <a:r>
              <a:rPr lang="ru-RU" dirty="0" err="1" smtClean="0"/>
              <a:t>стрибок</a:t>
            </a:r>
            <a:r>
              <a:rPr lang="ru-RU" dirty="0" smtClean="0"/>
              <a:t>"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комуністичного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  У </a:t>
            </a:r>
            <a:r>
              <a:rPr lang="ru-RU" dirty="0" err="1" smtClean="0"/>
              <a:t>промисловості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вирішено</a:t>
            </a:r>
            <a:r>
              <a:rPr lang="ru-RU" dirty="0" smtClean="0"/>
              <a:t> </a:t>
            </a:r>
            <a:r>
              <a:rPr lang="ru-RU" dirty="0" err="1" smtClean="0"/>
              <a:t>прискорити</a:t>
            </a:r>
            <a:r>
              <a:rPr lang="ru-RU" dirty="0" smtClean="0"/>
              <a:t> </a:t>
            </a:r>
            <a:r>
              <a:rPr lang="ru-RU" dirty="0" err="1" smtClean="0"/>
              <a:t>індустріалізацію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розгорнутий</a:t>
            </a: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за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чавуну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chin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3968" y="260648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     Тим часом "великий </a:t>
            </a:r>
            <a:r>
              <a:rPr lang="ru-RU" dirty="0" err="1" smtClean="0"/>
              <a:t>стрибок</a:t>
            </a:r>
            <a:r>
              <a:rPr lang="ru-RU" dirty="0" smtClean="0"/>
              <a:t>" </a:t>
            </a:r>
            <a:r>
              <a:rPr lang="ru-RU" dirty="0" err="1" smtClean="0"/>
              <a:t>потерпів</a:t>
            </a:r>
            <a:r>
              <a:rPr lang="ru-RU" dirty="0" smtClean="0"/>
              <a:t> крах. </a:t>
            </a:r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скоротилось</a:t>
            </a:r>
            <a:r>
              <a:rPr lang="ru-RU" dirty="0" smtClean="0"/>
              <a:t>. </a:t>
            </a:r>
            <a:r>
              <a:rPr lang="ru-RU" dirty="0" err="1" smtClean="0"/>
              <a:t>Існував</a:t>
            </a:r>
            <a:r>
              <a:rPr lang="ru-RU" dirty="0" smtClean="0"/>
              <a:t> великий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населення</a:t>
            </a:r>
            <a:r>
              <a:rPr lang="ru-RU" dirty="0" smtClean="0"/>
              <a:t> жило впроголодь. У 1959 р. Мао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почув</a:t>
            </a:r>
            <a:r>
              <a:rPr lang="ru-RU" dirty="0" smtClean="0"/>
              <a:t> критику на свою адресу.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справжня</a:t>
            </a:r>
            <a:r>
              <a:rPr lang="ru-RU" dirty="0" smtClean="0"/>
              <a:t> </a:t>
            </a:r>
            <a:r>
              <a:rPr lang="ru-RU" dirty="0" err="1" smtClean="0"/>
              <a:t>опозиція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курсу. У </a:t>
            </a:r>
            <a:r>
              <a:rPr lang="ru-RU" dirty="0" err="1" smtClean="0"/>
              <a:t>цей</a:t>
            </a:r>
            <a:r>
              <a:rPr lang="ru-RU" dirty="0" smtClean="0"/>
              <a:t> час Мао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класової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на шляху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соціалізму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стало основою для  </a:t>
            </a:r>
            <a:r>
              <a:rPr lang="ru-RU" dirty="0" err="1" smtClean="0"/>
              <a:t>розгортання</a:t>
            </a:r>
            <a:r>
              <a:rPr lang="ru-RU" dirty="0" smtClean="0"/>
              <a:t>  в </a:t>
            </a:r>
            <a:r>
              <a:rPr lang="ru-RU" dirty="0" err="1" smtClean="0"/>
              <a:t>країні</a:t>
            </a:r>
            <a:r>
              <a:rPr lang="ru-RU" dirty="0" smtClean="0"/>
              <a:t> "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пролетарської</a:t>
            </a:r>
            <a:r>
              <a:rPr lang="ru-RU" dirty="0" smtClean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".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«Культурна </a:t>
            </a:r>
            <a:r>
              <a:rPr lang="ru-RU" b="1" dirty="0" err="1" smtClean="0"/>
              <a:t>революція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У 1957 р. Мао </a:t>
            </a:r>
            <a:r>
              <a:rPr lang="ru-RU" dirty="0" err="1" smtClean="0"/>
              <a:t>Цзедун</a:t>
            </a:r>
            <a:r>
              <a:rPr lang="ru-RU" dirty="0" smtClean="0"/>
              <a:t> </a:t>
            </a:r>
            <a:r>
              <a:rPr lang="ru-RU" dirty="0" err="1" smtClean="0"/>
              <a:t>висунув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класової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в </a:t>
            </a:r>
            <a:r>
              <a:rPr lang="ru-RU" dirty="0" err="1" smtClean="0"/>
              <a:t>соціалістичному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 У 1962 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висунув</a:t>
            </a:r>
            <a:r>
              <a:rPr lang="ru-RU" dirty="0" smtClean="0"/>
              <a:t> тезу про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класової</a:t>
            </a:r>
            <a:r>
              <a:rPr lang="ru-RU" dirty="0" smtClean="0"/>
              <a:t> </a:t>
            </a:r>
            <a:r>
              <a:rPr lang="ru-RU" dirty="0" err="1" smtClean="0"/>
              <a:t>боротьби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при </a:t>
            </a:r>
            <a:r>
              <a:rPr lang="ru-RU" dirty="0" err="1" smtClean="0"/>
              <a:t>диктатурі</a:t>
            </a:r>
            <a:r>
              <a:rPr lang="ru-RU" dirty="0" smtClean="0"/>
              <a:t> </a:t>
            </a:r>
            <a:r>
              <a:rPr lang="ru-RU" dirty="0" err="1" smtClean="0"/>
              <a:t>пролетаріату</a:t>
            </a:r>
            <a:r>
              <a:rPr lang="ru-RU" dirty="0" smtClean="0"/>
              <a:t>. </a:t>
            </a:r>
            <a:r>
              <a:rPr lang="ru-RU" dirty="0" err="1" smtClean="0"/>
              <a:t>Основним</a:t>
            </a:r>
            <a:r>
              <a:rPr lang="ru-RU" dirty="0" smtClean="0"/>
              <a:t> ворогом </a:t>
            </a:r>
            <a:r>
              <a:rPr lang="ru-RU" dirty="0" err="1" smtClean="0"/>
              <a:t>оголошувався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ревізіонізм</a:t>
            </a:r>
            <a:r>
              <a:rPr lang="ru-RU" dirty="0" smtClean="0"/>
              <a:t> (перегляд </a:t>
            </a:r>
            <a:r>
              <a:rPr lang="ru-RU" dirty="0" err="1" smtClean="0"/>
              <a:t>марксистсько-ленінського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вихолощення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революційності</a:t>
            </a:r>
            <a:r>
              <a:rPr lang="ru-RU" dirty="0" smtClean="0"/>
              <a:t>).</a:t>
            </a:r>
            <a:endParaRPr lang="uk-U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166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10</cp:revision>
  <dcterms:created xsi:type="dcterms:W3CDTF">2014-02-26T13:28:48Z</dcterms:created>
  <dcterms:modified xsi:type="dcterms:W3CDTF">2014-02-26T17:29:03Z</dcterms:modified>
</cp:coreProperties>
</file>