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9" r:id="rId5"/>
    <p:sldId id="260" r:id="rId6"/>
    <p:sldId id="261" r:id="rId7"/>
    <p:sldId id="262" r:id="rId8"/>
    <p:sldId id="269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5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86330" autoAdjust="0"/>
  </p:normalViewPr>
  <p:slideViewPr>
    <p:cSldViewPr>
      <p:cViewPr>
        <p:scale>
          <a:sx n="72" d="100"/>
          <a:sy n="72" d="100"/>
        </p:scale>
        <p:origin x="-64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6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5%D0%B7%D0%B8%D0%B4%D0%B5%D0%BD%D1%82%D1%81%D0%BA%D0%BE-%D0%BF%D0%B0%D1%80%D0%BB%D0%B0%D0%BC%D0%B5%D0%BD%D1%82%D1%81%D0%BA%D0%B0%D1%8F_%D1%80%D0%B5%D1%81%D0%BF%D1%83%D0%B1%D0%BB%D0%B8%D0%BA%D0%B0" TargetMode="External"/><Relationship Id="rId13" Type="http://schemas.openxmlformats.org/officeDocument/2006/relationships/hyperlink" Target="http://ru.wikipedia.org/wiki/%D0%A2%D0%B5%D1%80%D1%80%D0%B8%D1%82%D0%BE%D1%80%D0%B8%D1%8F" TargetMode="External"/><Relationship Id="rId18" Type="http://schemas.openxmlformats.org/officeDocument/2006/relationships/hyperlink" Target="http://ru.wikipedia.org/wiki/%D0%94%D0%BE%D0%BB%D0%BB%D0%B0%D1%80_%D0%A1%D0%A8%D0%90" TargetMode="External"/><Relationship Id="rId3" Type="http://schemas.openxmlformats.org/officeDocument/2006/relationships/hyperlink" Target="http://ru.wikipedia.org/wiki/%D0%A4%D1%80%D0%B0%D0%BD%D1%86%D1%83%D0%B7%D1%81%D0%BA%D0%B8%D0%B9_%D1%8F%D0%B7%D1%8B%D0%BA" TargetMode="External"/><Relationship Id="rId21" Type="http://schemas.openxmlformats.org/officeDocument/2006/relationships/hyperlink" Target="http://ru.wikipedia.org/wiki/%D0%92%D0%B0%D0%BB%D1%8E%D1%82%D0%B0" TargetMode="External"/><Relationship Id="rId7" Type="http://schemas.openxmlformats.org/officeDocument/2006/relationships/hyperlink" Target="http://ru.wikipedia.org/wiki/%D0%A4%D0%BE%D1%80%D0%BC%D0%B0_%D0%B3%D0%BE%D1%81%D1%83%D0%B4%D0%B0%D1%80%D1%81%D1%82%D0%B2%D0%B5%D0%BD%D0%BD%D0%BE%D0%B3%D0%BE_%D0%BF%D1%80%D0%B0%D0%B2%D0%BB%D0%B5%D0%BD%D0%B8%D1%8F" TargetMode="External"/><Relationship Id="rId12" Type="http://schemas.openxmlformats.org/officeDocument/2006/relationships/hyperlink" Target="http://ru.wikipedia.org/wiki/%D0%AD%D1%80%D0%BE,_%D0%96%D0%B0%D0%BD-%D0%9C%D0%B0%D1%80%D0%BA" TargetMode="External"/><Relationship Id="rId17" Type="http://schemas.openxmlformats.org/officeDocument/2006/relationships/hyperlink" Target="http://ru.wikipedia.org/wiki/%D0%92%D0%B0%D0%BB%D0%BE%D0%B2%D0%BE%D0%B9_%D0%B2%D0%BD%D1%83%D1%82%D1%80%D0%B5%D0%BD%D0%BD%D0%B8%D0%B9_%D0%BF%D1%80%D0%BE%D0%B4%D1%83%D0%BA%D1%82" TargetMode="External"/><Relationship Id="rId2" Type="http://schemas.openxmlformats.org/officeDocument/2006/relationships/hyperlink" Target="http://ru.wikipedia.org/wiki/%D0%9E%D1%84%D0%B8%D1%86%D0%B8%D0%B0%D0%BB%D1%8C%D0%BD%D1%8B%D0%B9_%D1%8F%D0%B7%D1%8B%D0%BA" TargetMode="External"/><Relationship Id="rId16" Type="http://schemas.openxmlformats.org/officeDocument/2006/relationships/hyperlink" Target="http://ru.wikipedia.org/wiki/%D0%A1%D0%BF%D0%B8%D1%81%D0%BE%D0%BA_%D1%81%D1%82%D1%80%D0%B0%D0%BD_%D0%BF%D0%BE_%D0%BD%D0%B0%D1%81%D0%B5%D0%BB%D0%B5%D0%BD%D0%B8%D1%8E" TargetMode="External"/><Relationship Id="rId20" Type="http://schemas.openxmlformats.org/officeDocument/2006/relationships/hyperlink" Target="http://ru.wikipedia.org/wiki/%D0%AD%D1%82%D0%BD%D0%BE%D1%85%D0%BE%D1%80%D0%BE%D0%BD%D0%B8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E%D1%80%D0%BE%D0%B4" TargetMode="External"/><Relationship Id="rId11" Type="http://schemas.openxmlformats.org/officeDocument/2006/relationships/hyperlink" Target="http://ru.wikipedia.org/wiki/%D0%9E%D0%BB%D0%BB%D0%B0%D0%BD%D0%B4,_%D0%A4%D1%80%D0%B0%D0%BD%D1%81%D1%83%D0%B0" TargetMode="External"/><Relationship Id="rId24" Type="http://schemas.openxmlformats.org/officeDocument/2006/relationships/hyperlink" Target="http://ru.wikipedia.org/wiki/%D0%A7%D0%B0%D1%81%D0%BE%D0%B2%D0%BE%D0%B9_%D0%BF%D0%BE%D1%8F%D1%81" TargetMode="External"/><Relationship Id="rId5" Type="http://schemas.openxmlformats.org/officeDocument/2006/relationships/hyperlink" Target="http://ru.wikipedia.org/wiki/%D0%9F%D0%B0%D1%80%D0%B8%D0%B6" TargetMode="External"/><Relationship Id="rId15" Type="http://schemas.openxmlformats.org/officeDocument/2006/relationships/hyperlink" Target="http://ru.wikipedia.org/wiki/%D0%9D%D0%B0%D1%81%D0%B5%D0%BB%D0%B5%D0%BD%D0%B8%D0%B5" TargetMode="External"/><Relationship Id="rId23" Type="http://schemas.openxmlformats.org/officeDocument/2006/relationships/hyperlink" Target="http://ru.wikipedia.org/wiki/%D0%9E%D0%B1%D1%89%D0%B5%D1%80%D0%BE%D1%81%D1%81%D0%B8%D0%B9%D1%81%D0%BA%D0%B8%D0%B9_%D0%BA%D0%BB%D0%B0%D1%81%D1%81%D0%B8%D1%84%D0%B8%D0%BA%D0%B0%D1%82%D0%BE%D1%80_%D0%B2%D0%B0%D0%BB%D1%8E%D1%82" TargetMode="External"/><Relationship Id="rId10" Type="http://schemas.openxmlformats.org/officeDocument/2006/relationships/hyperlink" Target="http://ru.wikipedia.org/wiki/%D0%9F%D1%80%D0%B5%D0%BC%D1%8C%D0%B5%D1%80-%D0%BC%D0%B8%D0%BD%D0%B8%D1%81%D1%82%D1%80_%D0%A4%D1%80%D0%B0%D0%BD%D1%86%D0%B8%D0%B8" TargetMode="External"/><Relationship Id="rId19" Type="http://schemas.openxmlformats.org/officeDocument/2006/relationships/hyperlink" Target="http://ru.wikipedia.org/wiki/%D0%A1%D0%BF%D0%B8%D1%81%D0%BE%D0%BA_%D1%81%D1%82%D1%80%D0%B0%D0%BD_%D0%BF%D0%BE_%D0%92%D0%92%D0%9F_(%D0%9F%D0%9F%D0%A1)" TargetMode="External"/><Relationship Id="rId4" Type="http://schemas.openxmlformats.org/officeDocument/2006/relationships/hyperlink" Target="http://ru.wikipedia.org/wiki/%D0%A1%D1%82%D0%BE%D0%BB%D0%B8%D1%86%D0%B0" TargetMode="External"/><Relationship Id="rId9" Type="http://schemas.openxmlformats.org/officeDocument/2006/relationships/hyperlink" Target="http://ru.wikipedia.org/wiki/%D0%9F%D1%80%D0%B5%D0%B7%D0%B8%D0%B4%D0%B5%D0%BD%D1%82_%D0%A4%D1%80%D0%B0%D0%BD%D1%86%D0%B8%D0%B8" TargetMode="External"/><Relationship Id="rId14" Type="http://schemas.openxmlformats.org/officeDocument/2006/relationships/hyperlink" Target="http://ru.wikipedia.org/wiki/%D0%A1%D0%BF%D0%B8%D1%81%D0%BE%D0%BA_%D1%81%D1%82%D1%80%D0%B0%D0%BD_%D0%B8_%D0%B7%D0%B0%D0%B2%D0%B8%D1%81%D0%B8%D0%BC%D1%8B%D1%85_%D1%82%D0%B5%D1%80%D1%80%D0%B8%D1%82%D0%BE%D1%80%D0%B8%D0%B9_%D0%BF%D0%BE_%D0%BF%D0%BB%D0%BE%D1%89%D0%B0%D0%B4%D0%B8" TargetMode="External"/><Relationship Id="rId22" Type="http://schemas.openxmlformats.org/officeDocument/2006/relationships/hyperlink" Target="http://ru.wikipedia.org/wiki/%D0%95%D0%B2%D1%80%D0%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5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Європи</a:t>
            </a:r>
            <a:endParaRPr lang="ru-RU" sz="5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учениця 10-С класу</a:t>
            </a:r>
            <a:br>
              <a:rPr lang="uk-UA" sz="2400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Русак Світлана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04565" y="404071"/>
            <a:ext cx="8158252" cy="6082209"/>
            <a:chOff x="304565" y="404071"/>
            <a:chExt cx="8158252" cy="60822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0000">
              <a:off x="6851017" y="404071"/>
              <a:ext cx="1611800" cy="113456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1560">
              <a:off x="304565" y="5341538"/>
              <a:ext cx="1800200" cy="114474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43935" y="225547"/>
            <a:ext cx="1831237" cy="4144857"/>
            <a:chOff x="243935" y="225547"/>
            <a:chExt cx="1831237" cy="414485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540000">
              <a:off x="243935" y="225547"/>
              <a:ext cx="1414200" cy="93494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8" y="3284984"/>
              <a:ext cx="1741014" cy="108542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578664" y="127004"/>
            <a:ext cx="3916965" cy="1485680"/>
            <a:chOff x="1578664" y="127004"/>
            <a:chExt cx="3916965" cy="148568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567">
              <a:off x="1578664" y="127004"/>
              <a:ext cx="1655440" cy="113202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5627">
              <a:off x="3425554" y="242294"/>
              <a:ext cx="2070075" cy="137039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43828" y="1497495"/>
            <a:ext cx="8465014" cy="4660397"/>
            <a:chOff x="252165" y="1881762"/>
            <a:chExt cx="8465014" cy="466039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3388">
              <a:off x="252165" y="1881762"/>
              <a:ext cx="1821257" cy="121113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4974">
              <a:off x="6596655" y="5129360"/>
              <a:ext cx="2120524" cy="141279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9143" y="5143697"/>
            <a:ext cx="4480425" cy="1514826"/>
            <a:chOff x="1889143" y="5143697"/>
            <a:chExt cx="4480425" cy="151482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6005">
              <a:off x="1889143" y="5143697"/>
              <a:ext cx="2074555" cy="137957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7888">
              <a:off x="4391566" y="5169294"/>
              <a:ext cx="1978002" cy="1489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7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4400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Залізничний транспорт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66" name="Picture 2" descr="File:TGV original livery 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226651" cy="209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292494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Метрополітен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6867" name="Picture 3" descr="1c358be98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55161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948264" y="188640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Автомобільний транспорт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68" name="Picture 4" descr="File:FR-84-Orange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764704"/>
            <a:ext cx="2949575" cy="220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47864" y="184482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Авіаційний транспорт</a:t>
            </a:r>
            <a:endParaRPr lang="ru-RU" dirty="0"/>
          </a:p>
        </p:txBody>
      </p:sp>
      <p:pic>
        <p:nvPicPr>
          <p:cNvPr id="36869" name="Picture 5" descr="141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872"/>
            <a:ext cx="38960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419872" y="42930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Морський транспорт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6870" name="Picture 6" descr="File:Penich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81128"/>
            <a:ext cx="3240360" cy="239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1143000"/>
          </a:xfrm>
          <a:effectLst/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Скандинавські країни</a:t>
            </a:r>
            <a:r>
              <a:rPr lang="vi-VN" sz="3600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, </a:t>
            </a:r>
            <a:r>
              <a:rPr lang="vi-VN" sz="36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Нордичні країни</a:t>
            </a:r>
            <a:r>
              <a:rPr lang="vi-VN" sz="31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— 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загальна назва країн, розташованих на Скандинавському півострові —</a:t>
            </a:r>
            <a:r>
              <a:rPr lang="vi-VN" sz="2000" i="1" dirty="0" smtClean="0">
                <a:effectLst/>
                <a:latin typeface="Calibri"/>
                <a:ea typeface="Calibri"/>
                <a:cs typeface="Times New Roman"/>
              </a:rPr>
              <a:t>Норвегії, Швеції та Фінляндії</a:t>
            </a:r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 а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також </a:t>
            </a:r>
            <a:r>
              <a:rPr lang="vi-VN" sz="2000" i="1" dirty="0" smtClean="0">
                <a:effectLst/>
                <a:latin typeface="Calibri"/>
                <a:ea typeface="Calibri"/>
                <a:cs typeface="Times New Roman"/>
              </a:rPr>
              <a:t>Данії, Ісландії та Ґренландії</a:t>
            </a:r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, що зумовлено спільною історією і мовами північної германської групи мов, якими говорять в Данії, Норвегії, Швеції, Ісландії.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26850"/>
            <a:ext cx="4589389" cy="500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3188208" cy="210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51599"/>
            <a:ext cx="3188208" cy="238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5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cap="all" dirty="0" smtClean="0">
                <a:ln w="9000" cmpd="sng">
                  <a:solidFill>
                    <a:srgbClr val="660033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Скандинавський півострів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r>
              <a:rPr lang="uk-UA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півострів, розміщений в північно-західній частині Європи, що складається з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Норвегії,</a:t>
            </a:r>
            <a:r>
              <a:rPr lang="ru-RU" sz="27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Швеції</a:t>
            </a:r>
            <a:r>
              <a:rPr lang="ru-RU" sz="27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 частини</a:t>
            </a:r>
            <a:r>
              <a:rPr lang="ru-RU" sz="27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Фінляндії</a:t>
            </a:r>
            <a:r>
              <a:rPr lang="uk-UA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7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1556792"/>
            <a:ext cx="7449312" cy="2432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8616"/>
            <a:ext cx="3762796" cy="2759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098616"/>
            <a:ext cx="3253021" cy="267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8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980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Найвища точка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Гальхепігген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Норвегії — 2469 м. Ці гори також мають найбільший льодовик материкової Європи,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Йостедалсбрин</a:t>
            </a:r>
            <a:r>
              <a:rPr lang="uk-UA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Приблизно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чверть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півострова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лежить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Полярного кола,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найпівнічнішою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точкою є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мис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7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Нордкин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Клімат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півострова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варіюється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субарктичного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помірного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морського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півдні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південному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заході</a:t>
            </a: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61050"/>
            <a:ext cx="5292080" cy="396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7" y="2852936"/>
            <a:ext cx="2682549" cy="177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836712"/>
            <a:ext cx="8219256" cy="1282154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регіон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багатий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деревину,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залізо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мідь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півдні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Швеції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Великі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поклади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нафти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 природного газу,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були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знайдені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узбережжя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Норвегії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шельфі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Північного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моря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Атлантичного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океану.</a:t>
            </a:r>
          </a:p>
          <a:p>
            <a:pPr algn="l"/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Велика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частина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населення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зосереджена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південній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частині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півострова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 </a:t>
            </a:r>
          </a:p>
          <a:p>
            <a:pPr algn="l"/>
            <a:r>
              <a:rPr lang="ru-RU" sz="24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Стокгольм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та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Гетеборг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Швеції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і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Осло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Норвегії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є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найбільшими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містами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80928"/>
            <a:ext cx="5328592" cy="385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8" y="3068960"/>
            <a:ext cx="2862832" cy="129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" y="4502546"/>
            <a:ext cx="2834740" cy="212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2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vi-VN" sz="31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Норвегія, Королівство Норвегія</a:t>
            </a:r>
            <a:r>
              <a:rPr lang="uk-UA" sz="31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— держава у Північній Європі, в західній частині Скандинавського півострова. Межує зі Швецією, Фінляндією та Російською Федерацією. </a:t>
            </a:r>
            <a:r>
              <a:rPr lang="vi-VN" sz="2000" i="1" dirty="0" smtClean="0">
                <a:effectLst/>
                <a:latin typeface="Calibri"/>
                <a:ea typeface="Calibri"/>
                <a:cs typeface="Times New Roman"/>
              </a:rPr>
              <a:t>Столиця Норвегії — Осло</a:t>
            </a:r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 (605 тис. жителів в 2011 р.). 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vi-VN" sz="2000" b="1" dirty="0" smtClean="0">
                <a:effectLst/>
                <a:latin typeface="Calibri"/>
                <a:ea typeface="Calibri"/>
                <a:cs typeface="Times New Roman"/>
              </a:rPr>
              <a:t>Найбільші міста</a:t>
            </a:r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 —Берґен,Трондхейм, Ставангер, Крістіансанн</a:t>
            </a:r>
            <a:r>
              <a:rPr lang="uk-UA" sz="20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8834"/>
            <a:ext cx="2157806" cy="122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5" y="3717032"/>
            <a:ext cx="1408060" cy="2444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48" y="4509120"/>
            <a:ext cx="4392538" cy="209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854" y="1848835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найпівнічніша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«шлях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1/3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полярного кола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заходить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крайній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годин.</a:t>
            </a:r>
          </a:p>
        </p:txBody>
      </p:sp>
    </p:spTree>
    <p:extLst>
      <p:ext uri="{BB962C8B-B14F-4D97-AF65-F5344CB8AC3E}">
        <p14:creationId xmlns:p14="http://schemas.microsoft.com/office/powerpoint/2010/main" val="356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Швеція</a:t>
            </a:r>
            <a:r>
              <a:rPr lang="vi-VN" sz="3600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, офіційна назва </a:t>
            </a:r>
            <a:r>
              <a:rPr lang="vi-VN" sz="3600" b="1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Королівство Швеція</a:t>
            </a:r>
            <a:r>
              <a:rPr lang="vi-VN" sz="3600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> </a:t>
            </a:r>
            <a:r>
              <a:rPr lang="en-US" sz="3100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  <a:t/>
            </a:r>
            <a:br>
              <a:rPr lang="en-US" sz="3100" dirty="0" smtClean="0">
                <a:solidFill>
                  <a:srgbClr val="6600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Calibri"/>
                <a:cs typeface="Times New Roman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 </a:t>
            </a:r>
            <a:r>
              <a:rPr lang="vi-VN" sz="27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країна у Північній Європі, у східній частині Скандинавського півострова (між Скандинавськими горами та Балтійським морем).</a:t>
            </a:r>
            <a:endParaRPr lang="ru-RU" sz="27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5496" y="1610628"/>
            <a:ext cx="8110685" cy="2785642"/>
            <a:chOff x="323528" y="1937969"/>
            <a:chExt cx="8110685" cy="278564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63357">
              <a:off x="5802383" y="2617680"/>
              <a:ext cx="2631830" cy="1640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937969"/>
              <a:ext cx="2395530" cy="2785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638998" y="2272612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Межує на заході з Норвегією і на північному сході — з Фінляндією на півдні по морю — з Данією, з'єднана з нею мостом.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3" y="4743460"/>
            <a:ext cx="5544616" cy="190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0" y="4385114"/>
            <a:ext cx="3079098" cy="231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3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Фінляндія</a:t>
            </a:r>
            <a:r>
              <a:rPr lang="vi-VN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vi-VN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офіційно </a:t>
            </a:r>
            <a:r>
              <a:rPr lang="vi-VN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Фінляндська Республіка</a:t>
            </a:r>
            <a:r>
              <a:rPr lang="en-US" sz="2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br>
              <a:rPr lang="en-US" sz="22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vi-VN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держава у Північній Європі. Член Північної Ради (з 1956 року), Європейського Союзу (з 1995 року) і Шенгенської угоди (з 1996 року).</a:t>
            </a:r>
            <a:endParaRPr lang="ru-RU" sz="2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582">
            <a:off x="467515" y="2072740"/>
            <a:ext cx="2592316" cy="13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76872"/>
            <a:ext cx="1844959" cy="221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9" y="3735978"/>
            <a:ext cx="3861209" cy="294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91880" y="1929340"/>
            <a:ext cx="27363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версією журналу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Newsweek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 займає 1 місце в списку «Найкращі країни світу»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42" y="4818143"/>
            <a:ext cx="4089596" cy="180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2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052736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Королівство</a:t>
            </a:r>
            <a:r>
              <a:rPr lang="ru-RU" sz="31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Данія</a:t>
            </a:r>
            <a:r>
              <a:rPr lang="en-US" sz="31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європейська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—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найменше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найпівденніше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королівство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із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скандинавських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є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конституційною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монархією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північно-західній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частині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Європи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займає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півострів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Ютландія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і 406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островів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протоках і морях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Північного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і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Балтійського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морів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З 406-ти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островів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населені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лише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97.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Із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цих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островів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найбільш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крупними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населеними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є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Зеландія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де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знаходиться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столиця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Копенгаген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Фюн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острови-близнюки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Лолланн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і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Фальстер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також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віддалений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майже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200 км на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схід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Балтійському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морі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острів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Борнгольм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До складу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Королівства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входять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також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правах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автономії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Фарерські</a:t>
            </a:r>
            <a:r>
              <a:rPr lang="ru-RU" sz="2200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острови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і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найбільший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світі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острів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Гренландія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194">
            <a:off x="1656220" y="4166533"/>
            <a:ext cx="2194379" cy="145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7161"/>
            <a:ext cx="1548256" cy="270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77001"/>
            <a:ext cx="2550111" cy="193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65104"/>
            <a:ext cx="2855848" cy="214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1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Ісландія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latin typeface="Calibri"/>
                <a:ea typeface="Calibri"/>
                <a:cs typeface="Times New Roman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vi-VN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європейська острівна держава, що розташована у північній частині Атлантичног океану на Серединно-Атлантичному хребті. Вона налічує близько 320 тис. населення і має загальну площу 103 000 км²</a:t>
            </a:r>
            <a:r>
              <a:rPr lang="vi-VN" sz="2000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2377244" cy="151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8451"/>
            <a:ext cx="2426008" cy="256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13973"/>
            <a:ext cx="5616624" cy="244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499992" cy="325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1772816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/>
              <a:t>Столиця і найбільше місто </a:t>
            </a:r>
            <a:r>
              <a:rPr lang="vi-VN" dirty="0"/>
              <a:t>— </a:t>
            </a:r>
            <a:r>
              <a:rPr lang="vi-VN" b="1" i="1" dirty="0"/>
              <a:t>Рейк'явік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3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Франция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175px-Armoiries_république_frança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632" y="1988840"/>
            <a:ext cx="327423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800px-Flag_of_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43" y="2780928"/>
            <a:ext cx="5871107" cy="39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Гренландія</a:t>
            </a:r>
            <a:r>
              <a:rPr lang="ru-RU" sz="31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31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дослівно</a:t>
            </a:r>
            <a:r>
              <a:rPr lang="ru-RU" sz="31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— «зелена </a:t>
            </a:r>
            <a:r>
              <a:rPr lang="ru-RU" sz="31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країна</a:t>
            </a:r>
            <a:r>
              <a:rPr lang="ru-RU" sz="31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»)</a:t>
            </a:r>
            <a:r>
              <a:rPr lang="en-US" sz="31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—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найбільший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острів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Землі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площа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становить 2 130 800 км²).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Належить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і є автономною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провінцією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цієї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країни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Розташований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між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Північною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Атлантикою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і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Північним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Льодовитим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океаном на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північний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схід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Північної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Америки.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00808"/>
            <a:ext cx="1651880" cy="237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49" y="4509120"/>
            <a:ext cx="2182188" cy="153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9" y="3398370"/>
            <a:ext cx="5254148" cy="328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184482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вкрита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товстим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льодовикового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980728"/>
            <a:ext cx="8229600" cy="1224136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 – Мадрид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– 504.8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тис.км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,17 автономних республік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Релігія – християнська (римо-католицька)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правління – конституційна монархія , глава держави – королева , глава уряду –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єр-міністр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законодавчий орган – парламент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ВНП – 532 млрд. дол.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44958" y="3902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endParaRPr lang="ru-RU" sz="32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5040560" cy="296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1"/>
            <a:ext cx="5151498" cy="335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4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34077"/>
            <a:ext cx="5925344" cy="76470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endParaRPr lang="ru-RU" sz="32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держава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Ліхтенштейном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84 тис. км2,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8,15 млн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2001).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9 земель.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австрійський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шилінг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821">
            <a:off x="251521" y="2703696"/>
            <a:ext cx="381642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3697"/>
            <a:ext cx="2278203" cy="151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98" y="4399452"/>
            <a:ext cx="2184034" cy="206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5" t="2006" r="7647" b="3698"/>
          <a:stretch/>
        </p:blipFill>
        <p:spPr>
          <a:xfrm rot="825951">
            <a:off x="5439872" y="1647738"/>
            <a:ext cx="3440496" cy="255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1853"/>
            <a:ext cx="3148403" cy="20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80928"/>
            <a:ext cx="8229600" cy="1215008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uk-UA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КРАЇНИ-ЗАСНОВНИКИ ЄС</a:t>
            </a:r>
            <a:br>
              <a:rPr lang="uk-UA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  <a:br>
              <a:rPr lang="uk-UA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u="sng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endParaRPr lang="ru-RU" sz="3600" i="1" u="sng" dirty="0" smtClean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3600" b="1" i="1" u="sng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endParaRPr lang="ru-RU" sz="3600" i="1" u="sng" dirty="0" smtClean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3600" b="1" i="1" u="sng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</a:t>
            </a:r>
            <a:endParaRPr lang="ru-RU" sz="3600" i="1" u="sng" dirty="0" smtClean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3600" b="1" i="1" u="sng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endParaRPr lang="ru-RU" sz="3600" i="1" u="sng" dirty="0" smtClean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3600" b="1" i="1" u="sng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Нідерланди</a:t>
            </a:r>
            <a:endParaRPr lang="ru-RU" sz="3600" i="1" u="sng" dirty="0" smtClean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3600" b="1" i="1" u="sng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Бельгія</a:t>
            </a:r>
            <a:endParaRPr lang="ru-RU" sz="3600" i="1" u="sng" dirty="0" smtClean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4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pPr rtl="0" fontAlgn="base"/>
            <a: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КРАЇНИ-СУСІДИ УКРАЇНИ </a:t>
            </a:r>
            <a:b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ЧЛЕНИ ЄС</a:t>
            </a:r>
            <a:b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br>
              <a:rPr lang="uk-UA" sz="32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Словаччина</a:t>
            </a:r>
            <a:r>
              <a:rPr lang="ru-RU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Угорщина</a:t>
            </a:r>
            <a:endParaRPr lang="ru-RU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/>
            <a:r>
              <a:rPr lang="uk-UA" sz="32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Румунія</a:t>
            </a:r>
            <a:br>
              <a:rPr lang="uk-UA" sz="32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Болгарія</a:t>
            </a:r>
            <a:endParaRPr lang="ru-RU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293096"/>
            <a:ext cx="285750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5" y="362634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598">
            <a:off x="646939" y="1700809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7330">
            <a:off x="6103894" y="2232112"/>
            <a:ext cx="246697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2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u="sng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sz="6000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000" u="sng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6000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u="sng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188">
            <a:off x="6386642" y="235713"/>
            <a:ext cx="2068686" cy="206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348516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140">
            <a:off x="771368" y="397785"/>
            <a:ext cx="246697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4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9354"/>
              </p:ext>
            </p:extLst>
          </p:nvPr>
        </p:nvGraphicFramePr>
        <p:xfrm>
          <a:off x="0" y="-4399"/>
          <a:ext cx="9143999" cy="6241712"/>
        </p:xfrm>
        <a:graphic>
          <a:graphicData uri="http://schemas.openxmlformats.org/drawingml/2006/table">
            <a:tbl>
              <a:tblPr/>
              <a:tblGrid>
                <a:gridCol w="3923928"/>
                <a:gridCol w="5220071"/>
              </a:tblGrid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" tooltip="Официальный язык"/>
                        </a:rPr>
                        <a:t>Официальный</a:t>
                      </a:r>
                      <a:r>
                        <a:rPr lang="uk-UA" sz="1200" b="1" u="none" strike="noStrike" dirty="0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" tooltip="Официальный язык"/>
                        </a:rPr>
                        <a:t> </a:t>
                      </a:r>
                      <a:r>
                        <a:rPr lang="uk-UA" sz="1200" b="1" u="none" strike="noStrike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" tooltip="Официальный язык"/>
                        </a:rPr>
                        <a:t>язык</a:t>
                      </a:r>
                      <a:endParaRPr lang="ru-RU" sz="1200" dirty="0">
                        <a:solidFill>
                          <a:srgbClr val="FF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3" tooltip="Французский язык"/>
                        </a:rPr>
                        <a:t>Французский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4" tooltip="Столица"/>
                        </a:rPr>
                        <a:t>Столица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5" tooltip="Париж"/>
                        </a:rPr>
                        <a:t>Париж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 tooltip="Город"/>
                        </a:rPr>
                        <a:t>Крупнейшие</a:t>
                      </a: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 tooltip="Город"/>
                        </a:rPr>
                        <a:t> </a:t>
                      </a: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6" tooltip="Город"/>
                        </a:rPr>
                        <a:t>города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Париж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Марсель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uk-UA" sz="1200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Леон</a:t>
                      </a: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Тулуза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Бордо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Лилль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uk-UA" sz="1200" dirty="0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Страсбург, </a:t>
                      </a:r>
                      <a:r>
                        <a:rPr lang="uk-UA" sz="1200" dirty="0" err="1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Ницца</a:t>
                      </a:r>
                      <a:r>
                        <a:rPr lang="uk-UA" sz="1200" dirty="0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 Нант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 tooltip="Форма государственного правления"/>
                        </a:rPr>
                        <a:t>Форма </a:t>
                      </a: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7" tooltip="Форма государственного правления"/>
                        </a:rPr>
                        <a:t>правления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8" tooltip="Президентско-парламентская республика"/>
                        </a:rPr>
                        <a:t>Президентско-парламентская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8" tooltip="Президентско-парламентская республика"/>
                        </a:rPr>
                        <a:t> 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8" tooltip="Президентско-парламентская республика"/>
                        </a:rPr>
                        <a:t>республика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08474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9" tooltip="Президент Франции"/>
                        </a:rPr>
                        <a:t>Президент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0" tooltip="Премьер-министр Франции"/>
                        </a:rPr>
                        <a:t>Премьер-министр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1" tooltip="Олланд, Франсуа"/>
                        </a:rPr>
                        <a:t>Франсуа 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1" tooltip="Олланд, Франсуа"/>
                        </a:rPr>
                        <a:t>Олланд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endParaRPr lang="uk-UA" sz="12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2" tooltip="Эро, Жан-Марк"/>
                        </a:rPr>
                        <a:t>Жан-Марк</a:t>
                      </a:r>
                      <a:r>
                        <a:rPr lang="uk-UA" sz="1200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2" tooltip="Эро, Жан-Марк"/>
                        </a:rPr>
                        <a:t> </a:t>
                      </a: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2" tooltip="Эро, Жан-Марк"/>
                        </a:rPr>
                        <a:t>Эро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826616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3" tooltip="Территория"/>
                        </a:rPr>
                        <a:t>Территория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Всего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 %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водной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поверхн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4" tooltip="Список стран и зависимых территорий по площади"/>
                        </a:rPr>
                        <a:t>48-я в </a:t>
                      </a:r>
                      <a:r>
                        <a:rPr lang="uk-UA" sz="1200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4" tooltip="Список стран и зависимых территорий по площади"/>
                        </a:rPr>
                        <a:t>мире</a:t>
                      </a:r>
                      <a:endParaRPr lang="uk-UA" sz="1200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674 685  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км²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/547 030 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км²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0,26 %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826616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5" tooltip="Население"/>
                        </a:rPr>
                        <a:t>Население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Оценка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2013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• </a:t>
                      </a:r>
                      <a:r>
                        <a:rPr lang="uk-UA" sz="1200" u="none" strike="noStrike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Плотность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CC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▲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65 951 611 /63 460 000 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 (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6" tooltip="Список стран по населению"/>
                        </a:rPr>
                        <a:t>21-е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116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./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км²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826616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7" tooltip="Валовой внутренний продукт"/>
                        </a:rPr>
                        <a:t>ВВП</a:t>
                      </a:r>
                      <a:endParaRPr lang="uk-UA" sz="1200" b="1" u="none" strike="noStrike" dirty="0" smtClean="0">
                        <a:solidFill>
                          <a:srgbClr val="0B008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 •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2011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 • На душу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населения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2,216 трлн.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8" tooltip="Доллар США"/>
                        </a:rPr>
                        <a:t>$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9" tooltip="Список стран по ВВП (ППС)"/>
                        </a:rPr>
                        <a:t>9-й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endParaRPr lang="uk-UA" sz="12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33,832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18" tooltip="Доллар США"/>
                        </a:rPr>
                        <a:t>$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0" tooltip="Этнохороним"/>
                        </a:rPr>
                        <a:t>Этнохороним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француз, француженка, </a:t>
                      </a:r>
                      <a:r>
                        <a:rPr lang="uk-UA" sz="1200" u="none" strike="noStrike" dirty="0" smtClean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французи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1" tooltip="Валюта"/>
                        </a:rPr>
                        <a:t>Валюта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2" tooltip="Евро"/>
                        </a:rPr>
                        <a:t>Евро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 (</a:t>
                      </a:r>
                      <a:r>
                        <a:rPr lang="uk-UA" sz="1200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3" tooltip="Общероссийский классификатор валют"/>
                        </a:rPr>
                        <a:t>EUR, код 978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90331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b="1" u="none" strike="noStrike" dirty="0" err="1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4" tooltip="Часовой пояс"/>
                        </a:rPr>
                        <a:t>Часовые</a:t>
                      </a:r>
                      <a:r>
                        <a:rPr lang="uk-UA" sz="1200" b="1" u="none" strike="noStrike" dirty="0">
                          <a:solidFill>
                            <a:srgbClr val="0B008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  <a:hlinkClick r:id="rId24" tooltip="Часовой пояс"/>
                        </a:rPr>
                        <a:t> пояса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21073">
                <a:tc>
                  <a:txBody>
                    <a:bodyPr/>
                    <a:lstStyle/>
                    <a:p>
                      <a:pPr algn="l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uk-UA" sz="600" i="1" dirty="0">
                          <a:solidFill>
                            <a:srgbClr val="0A0A0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uk-UA" sz="600" i="1" dirty="0">
                          <a:solidFill>
                            <a:srgbClr val="0A0A0A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uk-UA" sz="1200" i="0" dirty="0" err="1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Религия</a:t>
                      </a:r>
                      <a:endParaRPr lang="ru-RU" sz="1200" i="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uk-UA" sz="1200" dirty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marL="219075" algn="l">
                        <a:lnSpc>
                          <a:spcPts val="1045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A0A0A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католицизм</a:t>
                      </a:r>
                      <a:endParaRPr lang="ru-RU" sz="1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136" marR="55136" marT="55136" marB="551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3923928" y="0"/>
            <a:ext cx="0" cy="5877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22048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462" y="65774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uk-UA" sz="5400" b="1" dirty="0" smtClean="0">
                <a:ln w="635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положення</a:t>
            </a:r>
            <a:endParaRPr lang="ru-RU" sz="5400" b="1" dirty="0" smtClean="0">
              <a:ln w="6350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Монако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Андоррою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6386" name="Picture 2" descr="780px-Satellite_image_of_France_in_August_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5980062" cy="452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Рельєф </a:t>
            </a:r>
            <a:endParaRPr lang="ru-RU" sz="5400" b="1" cap="none" spc="50" dirty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8" y="7647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низькогір'я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Піренеї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Арденни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Вогези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17410" name="Picture 2" descr="800px-Usson_JP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16822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800px-Lac_de_rosel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68942"/>
            <a:ext cx="4499992" cy="278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0007-007-Sravnitelnye-vysoty-gor-Evr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646" y="3672408"/>
            <a:ext cx="4241354" cy="318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692697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endParaRPr lang="ru-RU" dirty="0"/>
          </a:p>
        </p:txBody>
      </p:sp>
      <p:pic>
        <p:nvPicPr>
          <p:cNvPr id="18434" name="Picture 2" descr="klad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" y="191715"/>
            <a:ext cx="5348170" cy="507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endParaRPr lang="ru-RU" sz="4000" b="1" dirty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tahiti_temperature_year_grap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6471"/>
            <a:ext cx="5868144" cy="4731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0741" y="1398699"/>
            <a:ext cx="3563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Клімат</a:t>
            </a:r>
            <a:r>
              <a:rPr lang="ru-RU" dirty="0"/>
              <a:t> на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помірно</a:t>
            </a:r>
            <a:r>
              <a:rPr lang="ru-RU" dirty="0"/>
              <a:t> </a:t>
            </a:r>
            <a:r>
              <a:rPr lang="ru-RU" dirty="0" err="1"/>
              <a:t>морський</a:t>
            </a:r>
            <a:r>
              <a:rPr lang="ru-RU" dirty="0"/>
              <a:t>, переходить на </a:t>
            </a:r>
            <a:r>
              <a:rPr lang="ru-RU" dirty="0" err="1"/>
              <a:t>сході</a:t>
            </a:r>
            <a:r>
              <a:rPr lang="ru-RU" dirty="0"/>
              <a:t> в </a:t>
            </a:r>
            <a:r>
              <a:rPr lang="ru-RU" dirty="0" err="1"/>
              <a:t>помірно-континентальний</a:t>
            </a:r>
            <a:r>
              <a:rPr lang="ru-RU" dirty="0"/>
              <a:t>, 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 в </a:t>
            </a:r>
            <a:r>
              <a:rPr lang="ru-RU" dirty="0" err="1"/>
              <a:t>субтропічний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: </a:t>
            </a:r>
            <a:r>
              <a:rPr lang="ru-RU" dirty="0" err="1"/>
              <a:t>океанічний</a:t>
            </a:r>
            <a:r>
              <a:rPr lang="ru-RU" dirty="0"/>
              <a:t> (на </a:t>
            </a:r>
            <a:r>
              <a:rPr lang="ru-RU" dirty="0" err="1"/>
              <a:t>заході</a:t>
            </a:r>
            <a:r>
              <a:rPr lang="ru-RU" dirty="0"/>
              <a:t>), </a:t>
            </a:r>
            <a:r>
              <a:rPr lang="ru-RU" dirty="0" err="1"/>
              <a:t>середземноморський</a:t>
            </a:r>
            <a:r>
              <a:rPr lang="ru-RU" dirty="0"/>
              <a:t> (на </a:t>
            </a:r>
            <a:r>
              <a:rPr lang="ru-RU" dirty="0" err="1"/>
              <a:t>півдні</a:t>
            </a:r>
            <a:r>
              <a:rPr lang="ru-RU" dirty="0"/>
              <a:t>), </a:t>
            </a:r>
            <a:r>
              <a:rPr lang="ru-RU" dirty="0" err="1"/>
              <a:t>континентальний</a:t>
            </a:r>
            <a:r>
              <a:rPr lang="ru-RU" dirty="0"/>
              <a:t> (в </a:t>
            </a:r>
            <a:r>
              <a:rPr lang="ru-RU" dirty="0" err="1"/>
              <a:t>центрі</a:t>
            </a:r>
            <a:r>
              <a:rPr lang="ru-RU" dirty="0"/>
              <a:t> і на </a:t>
            </a:r>
            <a:r>
              <a:rPr lang="ru-RU" dirty="0" err="1"/>
              <a:t>сході</a:t>
            </a:r>
            <a:r>
              <a:rPr lang="ru-RU" dirty="0"/>
              <a:t>). </a:t>
            </a:r>
            <a:r>
              <a:rPr lang="ru-RU" dirty="0" err="1"/>
              <a:t>Літо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жарке і </a:t>
            </a:r>
            <a:r>
              <a:rPr lang="ru-RU" dirty="0" err="1"/>
              <a:t>сухе</a:t>
            </a:r>
            <a:r>
              <a:rPr lang="ru-RU" dirty="0"/>
              <a:t> - </a:t>
            </a:r>
            <a:r>
              <a:rPr lang="ru-RU" dirty="0" err="1"/>
              <a:t>середня</a:t>
            </a:r>
            <a:r>
              <a:rPr lang="ru-RU" dirty="0"/>
              <a:t> температура в </a:t>
            </a:r>
            <a:r>
              <a:rPr lang="ru-RU" dirty="0" err="1"/>
              <a:t>липні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+ 23-25 </a:t>
            </a:r>
            <a:r>
              <a:rPr lang="ru-RU" dirty="0" err="1"/>
              <a:t>градусів</a:t>
            </a:r>
            <a:r>
              <a:rPr lang="ru-RU" dirty="0"/>
              <a:t>, у той час як для </a:t>
            </a:r>
            <a:r>
              <a:rPr lang="ru-RU" dirty="0" err="1"/>
              <a:t>зимових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+7-8 °С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spc="100" dirty="0" smtClean="0">
                <a:ln w="18000">
                  <a:solidFill>
                    <a:srgbClr val="660033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6000" b="1" cap="none" spc="100" dirty="0">
              <a:ln w="18000">
                <a:solidFill>
                  <a:srgbClr val="660033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496px-Densité_départements-France-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930486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4211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Густота </a:t>
            </a:r>
            <a:r>
              <a:rPr lang="ru-RU" dirty="0" err="1"/>
              <a:t>населення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 - 116 </a:t>
            </a:r>
            <a:r>
              <a:rPr lang="ru-RU" dirty="0" err="1"/>
              <a:t>осіб</a:t>
            </a:r>
            <a:r>
              <a:rPr lang="ru-RU" dirty="0"/>
              <a:t>/км2.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14-е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Евросоюза.Суммарный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народжуваності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 один з </a:t>
            </a:r>
            <a:r>
              <a:rPr lang="ru-RU" dirty="0" err="1"/>
              <a:t>найвищих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- 2,01 </a:t>
            </a:r>
            <a:r>
              <a:rPr lang="ru-RU" dirty="0" err="1"/>
              <a:t>дитини</a:t>
            </a:r>
            <a:r>
              <a:rPr lang="ru-RU" dirty="0"/>
              <a:t> на одну </a:t>
            </a:r>
            <a:r>
              <a:rPr lang="ru-RU" dirty="0" err="1"/>
              <a:t>жінку</a:t>
            </a:r>
            <a:r>
              <a:rPr lang="ru-RU" dirty="0"/>
              <a:t> репродуктивного </a:t>
            </a:r>
            <a:r>
              <a:rPr lang="ru-RU" dirty="0" err="1"/>
              <a:t>віку</a:t>
            </a:r>
            <a:r>
              <a:rPr lang="ru-RU" dirty="0"/>
              <a:t>.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57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 з </a:t>
            </a:r>
            <a:r>
              <a:rPr lang="ru-RU" dirty="0" err="1"/>
              <a:t>населенням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100 000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з них (на 2005 </a:t>
            </a:r>
            <a:r>
              <a:rPr lang="ru-RU" dirty="0" err="1"/>
              <a:t>рік</a:t>
            </a:r>
            <a:r>
              <a:rPr lang="ru-RU" dirty="0"/>
              <a:t>):</a:t>
            </a:r>
          </a:p>
          <a:p>
            <a:r>
              <a:rPr lang="ru-RU" dirty="0"/>
              <a:t>Париж - 9.6 </a:t>
            </a:r>
            <a:r>
              <a:rPr lang="ru-RU" dirty="0" err="1"/>
              <a:t>млн.чел</a:t>
            </a:r>
            <a:r>
              <a:rPr lang="ru-RU" dirty="0"/>
              <a:t>.;</a:t>
            </a:r>
          </a:p>
          <a:p>
            <a:r>
              <a:rPr lang="ru-RU" dirty="0" err="1"/>
              <a:t>Ліон</a:t>
            </a:r>
            <a:r>
              <a:rPr lang="ru-RU" dirty="0"/>
              <a:t> - 1.7 </a:t>
            </a:r>
            <a:r>
              <a:rPr lang="ru-RU" dirty="0" err="1"/>
              <a:t>млн.чел</a:t>
            </a:r>
            <a:r>
              <a:rPr lang="ru-RU" dirty="0"/>
              <a:t>.;</a:t>
            </a:r>
          </a:p>
          <a:p>
            <a:r>
              <a:rPr lang="ru-RU" dirty="0"/>
              <a:t>Марсель - 1.3 </a:t>
            </a:r>
            <a:r>
              <a:rPr lang="ru-RU" dirty="0" err="1"/>
              <a:t>млн.чел</a:t>
            </a:r>
            <a:r>
              <a:rPr lang="ru-RU" dirty="0"/>
              <a:t>.;</a:t>
            </a:r>
          </a:p>
          <a:p>
            <a:r>
              <a:rPr lang="ru-RU" dirty="0"/>
              <a:t>Тулуза - 1 млн </a:t>
            </a:r>
            <a:r>
              <a:rPr lang="ru-RU" dirty="0" err="1"/>
              <a:t>чол</a:t>
            </a:r>
            <a:r>
              <a:rPr lang="ru-RU" dirty="0"/>
              <a:t>.</a:t>
            </a:r>
          </a:p>
          <a:p>
            <a:r>
              <a:rPr lang="ru-RU" dirty="0"/>
              <a:t>На 2006 </a:t>
            </a:r>
            <a:r>
              <a:rPr lang="ru-RU" dirty="0" err="1"/>
              <a:t>рік</a:t>
            </a:r>
            <a:r>
              <a:rPr lang="ru-RU" dirty="0"/>
              <a:t> 10,1 %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іноземне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громадянами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на момент </a:t>
            </a:r>
            <a:r>
              <a:rPr lang="ru-RU" dirty="0" err="1"/>
              <a:t>народження</a:t>
            </a:r>
            <a:r>
              <a:rPr lang="ru-RU" dirty="0"/>
              <a:t>), з них 4,3 %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французьке</a:t>
            </a:r>
            <a:r>
              <a:rPr lang="ru-RU" dirty="0"/>
              <a:t> </a:t>
            </a:r>
            <a:r>
              <a:rPr lang="ru-RU" dirty="0" err="1"/>
              <a:t>громадянство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>
                  <a:solidFill>
                    <a:srgbClr val="660033"/>
                  </a:solidFill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 господарство</a:t>
            </a:r>
            <a:endParaRPr lang="ru-RU" sz="6000" b="1" dirty="0" smtClean="0">
              <a:ln>
                <a:solidFill>
                  <a:srgbClr val="660033"/>
                </a:solidFill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Франція - один з найбільших в Європі виробників сільськогосподарської продукції, посідає одне з провідних місць у світі за поголів'ям великої рогатої худоби, свиней, птиці та виробництва молока, яєць, м'яса. На частку сільського господарства припадає приблизно 4 % ВВП і 6 % працездатного населення країни.</a:t>
            </a: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gronovosti-za-nedelyu-s-20-05-po-26-05-201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02" y="2308969"/>
            <a:ext cx="3419872" cy="253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0005-018-V-Avstralii-v-bolshikh-kolichestvakh-razvodjat-krupnyj-rogatyj-skot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75424"/>
            <a:ext cx="3096344" cy="248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7a813e625ff070cc46c4c4d24362a6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100985"/>
            <a:ext cx="393981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ulehdale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8274" y="4163409"/>
            <a:ext cx="3400953" cy="271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506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Країни Європи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Скандинавські країни , Нордичні країни —  загальна назва країн, розташованих на Скандинавському півострові —Норвегії, Швеції та Фінляндії а також Данії, Ісландії та Ґренландії, що зумовлено спільною історією і мовами північної германської групи мов, якими говорять в Данії, Норвегії, Швеції, Ісландії. </vt:lpstr>
      <vt:lpstr>Скандинавський півострів —  півострів, розміщений в північно-західній частині Європи, що складається з Норвегії, Швеції і частини Фінляндії. </vt:lpstr>
      <vt:lpstr>Найвища точка Гальхепігген в Норвегії — 2469 м. Ці гори також мають найбільший льодовик материкової Європи, Йостедалсбрин. Приблизно чверть півострова лежить на північ від Полярного кола, найпівнічнішою точкою є мис Нордкин. Клімат півострова варіюється від субарктичного до помірного морського на півдні і південному заході. </vt:lpstr>
      <vt:lpstr>Цей регіон багатий на деревину, залізо та мідь на півдні Швеції. Великі поклади нафти та природного газу, були знайдені від узбережжя Норвегії на шельфі Північного моря і Атлантичного океану. Велика частина населення зосереджена в південній частині півострова;  Стокгольм та Гетеборг в Швеції, і Осло, в Норвегії, є найбільшими містами.</vt:lpstr>
      <vt:lpstr> Норвегія, Королівство Норвегія — держава у Північній Європі, в західній частині Скандинавського півострова. Межує зі Швецією, Фінляндією та Російською Федерацією. Столиця Норвегії — Осло (605 тис. жителів в 2011 р.).  Найбільші міста —Берґен,Трондхейм, Ставангер, Крістіансанн. </vt:lpstr>
      <vt:lpstr>Швеція, офіційна назва Королівство Швеція  — країна у Північній Європі, у східній частині Скандинавського півострова (між Скандинавськими горами та Балтійським морем). </vt:lpstr>
      <vt:lpstr>Фінляндія ,офіційно Фінляндська Республіка  — держава у Північній Європі. Член Північної Ради (з 1956 року), Європейського Союзу (з 1995 року) і Шенгенської угоди (з 1996 року).</vt:lpstr>
      <vt:lpstr>Королівство Данія  — маленька європейська країна — найменше і найпівденніше королівство із скандинавських країн. Данія є конституційною монархією у північно-західній частині Європи. Країна займає півострів Ютландія і 406 островів в протоках і морях Північного і Балтійського морів. З 406-ти островів, населені лише 97. Із цих островів найбільш крупними і населеними є Зеландія, де знаходиться столиця країни Копенгаген, Фюн, острови-близнюки Лолланн і Фальстер, а також віддалений майже на 200 км на схід у Балтійському морі острів Борнгольм. До складу Королівства Данія входять також на правах автономії Фарерські острови і найбільший у світі острів Гренландія.</vt:lpstr>
      <vt:lpstr>Ісландія — європейська острівна держава, що розташована у північній частині Атлантичног океану на Серединно-Атлантичному хребті. Вона налічує близько 320 тис. населення і має загальну площу 103 000 км². </vt:lpstr>
      <vt:lpstr>Гренландія(дослівно — «зелена країна»)  — найбільший острів Землі(його площа становить 2 130 800 км²). Належить Данії і є автономною провінцією цієї країни. Розташований між Північною Атлантикою і Північним Льодовитим океаном на північний схід від Північної Америки. </vt:lpstr>
      <vt:lpstr>Столиця – Мадрид Територія – 504.8 тис.км,17 автономних республік Релігія – християнська (римо-католицька) Форма правління – конституційна монархія , глава держави – королева , глава уряду – прем’єр-міністр , законодавчий орган – парламент ВНП – 532 млрд. дол. </vt:lpstr>
      <vt:lpstr>Австрія</vt:lpstr>
      <vt:lpstr>КРАЇНИ-ЗАСНОВНИКИ ЄС 1957   Франція Німеччина Люксембург Італія Нідерланди Бельгія </vt:lpstr>
      <vt:lpstr>КРАЇНИ-СУСІДИ УКРАЇНИ  ЧЛЕНИ ЄС    Польща  Словаччина   Угорщина  Румунія  Болгарія  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win8</cp:lastModifiedBy>
  <cp:revision>40</cp:revision>
  <dcterms:modified xsi:type="dcterms:W3CDTF">2014-02-10T22:13:09Z</dcterms:modified>
</cp:coreProperties>
</file>