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7" r:id="rId11"/>
    <p:sldId id="268" r:id="rId12"/>
    <p:sldId id="265" r:id="rId13"/>
    <p:sldId id="269" r:id="rId14"/>
    <p:sldId id="270" r:id="rId15"/>
    <p:sldId id="275" r:id="rId16"/>
    <p:sldId id="271" r:id="rId17"/>
    <p:sldId id="276" r:id="rId18"/>
    <p:sldId id="277" r:id="rId19"/>
    <p:sldId id="278" r:id="rId20"/>
    <p:sldId id="279" r:id="rId21"/>
    <p:sldId id="280" r:id="rId22"/>
    <p:sldId id="272" r:id="rId23"/>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D1F92752-61F9-498B-BE2E-2E1D63569B17}" type="datetimeFigureOut">
              <a:rPr lang="uk-UA" smtClean="0"/>
              <a:t>12.05.2014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B07D6EC-9F2B-4FFD-829C-2443855A21E3}" type="slidenum">
              <a:rPr lang="uk-UA" smtClean="0"/>
              <a:t>‹#›</a:t>
            </a:fld>
            <a:endParaRPr lang="uk-UA"/>
          </a:p>
        </p:txBody>
      </p:sp>
    </p:spTree>
    <p:extLst>
      <p:ext uri="{BB962C8B-B14F-4D97-AF65-F5344CB8AC3E}">
        <p14:creationId xmlns:p14="http://schemas.microsoft.com/office/powerpoint/2010/main" val="2682267776"/>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D1F92752-61F9-498B-BE2E-2E1D63569B17}" type="datetimeFigureOut">
              <a:rPr lang="uk-UA" smtClean="0"/>
              <a:t>12.05.2014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B07D6EC-9F2B-4FFD-829C-2443855A21E3}" type="slidenum">
              <a:rPr lang="uk-UA" smtClean="0"/>
              <a:t>‹#›</a:t>
            </a:fld>
            <a:endParaRPr lang="uk-UA"/>
          </a:p>
        </p:txBody>
      </p:sp>
    </p:spTree>
    <p:extLst>
      <p:ext uri="{BB962C8B-B14F-4D97-AF65-F5344CB8AC3E}">
        <p14:creationId xmlns:p14="http://schemas.microsoft.com/office/powerpoint/2010/main" val="2897476479"/>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D1F92752-61F9-498B-BE2E-2E1D63569B17}" type="datetimeFigureOut">
              <a:rPr lang="uk-UA" smtClean="0"/>
              <a:t>12.05.2014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B07D6EC-9F2B-4FFD-829C-2443855A21E3}" type="slidenum">
              <a:rPr lang="uk-UA" smtClean="0"/>
              <a:t>‹#›</a:t>
            </a:fld>
            <a:endParaRPr lang="uk-UA"/>
          </a:p>
        </p:txBody>
      </p:sp>
    </p:spTree>
    <p:extLst>
      <p:ext uri="{BB962C8B-B14F-4D97-AF65-F5344CB8AC3E}">
        <p14:creationId xmlns:p14="http://schemas.microsoft.com/office/powerpoint/2010/main" val="1103723917"/>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85800" y="609600"/>
            <a:ext cx="77724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3" name="Дата 2"/>
          <p:cNvSpPr>
            <a:spLocks noGrp="1"/>
          </p:cNvSpPr>
          <p:nvPr>
            <p:ph type="dt" sz="half" idx="10"/>
          </p:nvPr>
        </p:nvSpPr>
        <p:spPr>
          <a:xfrm>
            <a:off x="685800" y="6248400"/>
            <a:ext cx="1905000" cy="457200"/>
          </a:xfrm>
        </p:spPr>
        <p:txBody>
          <a:bodyPr/>
          <a:lstStyle>
            <a:lvl1pPr>
              <a:defRPr/>
            </a:lvl1pPr>
          </a:lstStyle>
          <a:p>
            <a:endParaRPr lang="en-US"/>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E3B69982-0222-43BC-875D-CE20897FC28E}" type="slidenum">
              <a:rPr lang="en-US"/>
              <a:pPr/>
              <a:t>‹#›</a:t>
            </a:fld>
            <a:endParaRPr lang="en-US"/>
          </a:p>
        </p:txBody>
      </p:sp>
    </p:spTree>
    <p:extLst>
      <p:ext uri="{BB962C8B-B14F-4D97-AF65-F5344CB8AC3E}">
        <p14:creationId xmlns:p14="http://schemas.microsoft.com/office/powerpoint/2010/main" val="2749952500"/>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D1F92752-61F9-498B-BE2E-2E1D63569B17}" type="datetimeFigureOut">
              <a:rPr lang="uk-UA" smtClean="0"/>
              <a:t>12.05.2014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B07D6EC-9F2B-4FFD-829C-2443855A21E3}" type="slidenum">
              <a:rPr lang="uk-UA" smtClean="0"/>
              <a:t>‹#›</a:t>
            </a:fld>
            <a:endParaRPr lang="uk-UA"/>
          </a:p>
        </p:txBody>
      </p:sp>
    </p:spTree>
    <p:extLst>
      <p:ext uri="{BB962C8B-B14F-4D97-AF65-F5344CB8AC3E}">
        <p14:creationId xmlns:p14="http://schemas.microsoft.com/office/powerpoint/2010/main" val="3977471666"/>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1F92752-61F9-498B-BE2E-2E1D63569B17}" type="datetimeFigureOut">
              <a:rPr lang="uk-UA" smtClean="0"/>
              <a:t>12.05.2014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B07D6EC-9F2B-4FFD-829C-2443855A21E3}" type="slidenum">
              <a:rPr lang="uk-UA" smtClean="0"/>
              <a:t>‹#›</a:t>
            </a:fld>
            <a:endParaRPr lang="uk-UA"/>
          </a:p>
        </p:txBody>
      </p:sp>
    </p:spTree>
    <p:extLst>
      <p:ext uri="{BB962C8B-B14F-4D97-AF65-F5344CB8AC3E}">
        <p14:creationId xmlns:p14="http://schemas.microsoft.com/office/powerpoint/2010/main" val="3086658987"/>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D1F92752-61F9-498B-BE2E-2E1D63569B17}" type="datetimeFigureOut">
              <a:rPr lang="uk-UA" smtClean="0"/>
              <a:t>12.05.2014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B07D6EC-9F2B-4FFD-829C-2443855A21E3}" type="slidenum">
              <a:rPr lang="uk-UA" smtClean="0"/>
              <a:t>‹#›</a:t>
            </a:fld>
            <a:endParaRPr lang="uk-UA"/>
          </a:p>
        </p:txBody>
      </p:sp>
    </p:spTree>
    <p:extLst>
      <p:ext uri="{BB962C8B-B14F-4D97-AF65-F5344CB8AC3E}">
        <p14:creationId xmlns:p14="http://schemas.microsoft.com/office/powerpoint/2010/main" val="420698484"/>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D1F92752-61F9-498B-BE2E-2E1D63569B17}" type="datetimeFigureOut">
              <a:rPr lang="uk-UA" smtClean="0"/>
              <a:t>12.05.2014</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BB07D6EC-9F2B-4FFD-829C-2443855A21E3}" type="slidenum">
              <a:rPr lang="uk-UA" smtClean="0"/>
              <a:t>‹#›</a:t>
            </a:fld>
            <a:endParaRPr lang="uk-UA"/>
          </a:p>
        </p:txBody>
      </p:sp>
    </p:spTree>
    <p:extLst>
      <p:ext uri="{BB962C8B-B14F-4D97-AF65-F5344CB8AC3E}">
        <p14:creationId xmlns:p14="http://schemas.microsoft.com/office/powerpoint/2010/main" val="1233951797"/>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D1F92752-61F9-498B-BE2E-2E1D63569B17}" type="datetimeFigureOut">
              <a:rPr lang="uk-UA" smtClean="0"/>
              <a:t>12.05.2014</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BB07D6EC-9F2B-4FFD-829C-2443855A21E3}" type="slidenum">
              <a:rPr lang="uk-UA" smtClean="0"/>
              <a:t>‹#›</a:t>
            </a:fld>
            <a:endParaRPr lang="uk-UA"/>
          </a:p>
        </p:txBody>
      </p:sp>
    </p:spTree>
    <p:extLst>
      <p:ext uri="{BB962C8B-B14F-4D97-AF65-F5344CB8AC3E}">
        <p14:creationId xmlns:p14="http://schemas.microsoft.com/office/powerpoint/2010/main" val="3598458833"/>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1F92752-61F9-498B-BE2E-2E1D63569B17}" type="datetimeFigureOut">
              <a:rPr lang="uk-UA" smtClean="0"/>
              <a:t>12.05.2014</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BB07D6EC-9F2B-4FFD-829C-2443855A21E3}" type="slidenum">
              <a:rPr lang="uk-UA" smtClean="0"/>
              <a:t>‹#›</a:t>
            </a:fld>
            <a:endParaRPr lang="uk-UA"/>
          </a:p>
        </p:txBody>
      </p:sp>
    </p:spTree>
    <p:extLst>
      <p:ext uri="{BB962C8B-B14F-4D97-AF65-F5344CB8AC3E}">
        <p14:creationId xmlns:p14="http://schemas.microsoft.com/office/powerpoint/2010/main" val="1780896243"/>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1F92752-61F9-498B-BE2E-2E1D63569B17}" type="datetimeFigureOut">
              <a:rPr lang="uk-UA" smtClean="0"/>
              <a:t>12.05.2014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B07D6EC-9F2B-4FFD-829C-2443855A21E3}" type="slidenum">
              <a:rPr lang="uk-UA" smtClean="0"/>
              <a:t>‹#›</a:t>
            </a:fld>
            <a:endParaRPr lang="uk-UA"/>
          </a:p>
        </p:txBody>
      </p:sp>
    </p:spTree>
    <p:extLst>
      <p:ext uri="{BB962C8B-B14F-4D97-AF65-F5344CB8AC3E}">
        <p14:creationId xmlns:p14="http://schemas.microsoft.com/office/powerpoint/2010/main" val="2864971653"/>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1F92752-61F9-498B-BE2E-2E1D63569B17}" type="datetimeFigureOut">
              <a:rPr lang="uk-UA" smtClean="0"/>
              <a:t>12.05.2014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B07D6EC-9F2B-4FFD-829C-2443855A21E3}" type="slidenum">
              <a:rPr lang="uk-UA" smtClean="0"/>
              <a:t>‹#›</a:t>
            </a:fld>
            <a:endParaRPr lang="uk-UA"/>
          </a:p>
        </p:txBody>
      </p:sp>
    </p:spTree>
    <p:extLst>
      <p:ext uri="{BB962C8B-B14F-4D97-AF65-F5344CB8AC3E}">
        <p14:creationId xmlns:p14="http://schemas.microsoft.com/office/powerpoint/2010/main" val="889318136"/>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92752-61F9-498B-BE2E-2E1D63569B17}" type="datetimeFigureOut">
              <a:rPr lang="uk-UA" smtClean="0"/>
              <a:t>12.05.2014</a:t>
            </a:fld>
            <a:endParaRPr lang="uk-UA"/>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07D6EC-9F2B-4FFD-829C-2443855A21E3}" type="slidenum">
              <a:rPr lang="uk-UA" smtClean="0"/>
              <a:t>‹#›</a:t>
            </a:fld>
            <a:endParaRPr lang="uk-UA"/>
          </a:p>
        </p:txBody>
      </p:sp>
    </p:spTree>
    <p:extLst>
      <p:ext uri="{BB962C8B-B14F-4D97-AF65-F5344CB8AC3E}">
        <p14:creationId xmlns:p14="http://schemas.microsoft.com/office/powerpoint/2010/main" val="3453425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332656"/>
            <a:ext cx="9144000" cy="2376264"/>
          </a:xfrm>
        </p:spPr>
        <p:txBody>
          <a:bodyPr>
            <a:normAutofit fontScale="90000"/>
          </a:bodyPr>
          <a:lstStyle/>
          <a:p>
            <a:r>
              <a:rPr lang="en-US" sz="6000" dirty="0" smtClean="0">
                <a:latin typeface="Aparajita" pitchFamily="34" charset="0"/>
                <a:cs typeface="Aparajita" pitchFamily="34" charset="0"/>
              </a:rPr>
              <a:t>Project on the topic</a:t>
            </a:r>
            <a:br>
              <a:rPr lang="en-US" sz="6000" dirty="0" smtClean="0">
                <a:latin typeface="Aparajita" pitchFamily="34" charset="0"/>
                <a:cs typeface="Aparajita" pitchFamily="34" charset="0"/>
              </a:rPr>
            </a:br>
            <a:r>
              <a:rPr lang="en-US" sz="6000" dirty="0" smtClean="0">
                <a:latin typeface="Aparajita" pitchFamily="34" charset="0"/>
                <a:cs typeface="Aparajita" pitchFamily="34" charset="0"/>
              </a:rPr>
              <a:t>“Pablo Picasso – </a:t>
            </a:r>
            <a:r>
              <a:rPr lang="en-US" sz="6000" dirty="0" smtClean="0">
                <a:latin typeface="Aparajita" pitchFamily="34" charset="0"/>
                <a:cs typeface="Aparajita" pitchFamily="34" charset="0"/>
              </a:rPr>
              <a:t>My </a:t>
            </a:r>
            <a:r>
              <a:rPr lang="en-US" sz="6000" dirty="0">
                <a:latin typeface="Aparajita" pitchFamily="34" charset="0"/>
                <a:cs typeface="Aparajita" pitchFamily="34" charset="0"/>
              </a:rPr>
              <a:t>F</a:t>
            </a:r>
            <a:r>
              <a:rPr lang="en-US" sz="6000" dirty="0" smtClean="0">
                <a:latin typeface="Aparajita" pitchFamily="34" charset="0"/>
                <a:cs typeface="Aparajita" pitchFamily="34" charset="0"/>
              </a:rPr>
              <a:t>avorite </a:t>
            </a:r>
            <a:r>
              <a:rPr lang="en-US" sz="6000" dirty="0">
                <a:latin typeface="Aparajita" pitchFamily="34" charset="0"/>
                <a:cs typeface="Aparajita" pitchFamily="34" charset="0"/>
              </a:rPr>
              <a:t>P</a:t>
            </a:r>
            <a:r>
              <a:rPr lang="en-US" sz="6000" dirty="0" smtClean="0">
                <a:latin typeface="Aparajita" pitchFamily="34" charset="0"/>
                <a:cs typeface="Aparajita" pitchFamily="34" charset="0"/>
              </a:rPr>
              <a:t>ainter</a:t>
            </a:r>
            <a:r>
              <a:rPr lang="en-US" sz="6000" dirty="0" smtClean="0">
                <a:latin typeface="Aparajita" pitchFamily="34" charset="0"/>
                <a:cs typeface="Aparajita" pitchFamily="34" charset="0"/>
              </a:rPr>
              <a:t>”</a:t>
            </a:r>
            <a:endParaRPr lang="uk-UA" sz="5400" dirty="0">
              <a:cs typeface="Aparajita" pitchFamily="34" charset="0"/>
            </a:endParaRPr>
          </a:p>
        </p:txBody>
      </p:sp>
      <p:sp>
        <p:nvSpPr>
          <p:cNvPr id="3" name="Подзаголовок 2"/>
          <p:cNvSpPr>
            <a:spLocks noGrp="1"/>
          </p:cNvSpPr>
          <p:nvPr>
            <p:ph type="subTitle" idx="1"/>
          </p:nvPr>
        </p:nvSpPr>
        <p:spPr>
          <a:xfrm>
            <a:off x="2741596" y="4797152"/>
            <a:ext cx="6400800" cy="1752600"/>
          </a:xfrm>
        </p:spPr>
        <p:txBody>
          <a:bodyPr>
            <a:noAutofit/>
          </a:bodyPr>
          <a:lstStyle/>
          <a:p>
            <a:pPr algn="r"/>
            <a:r>
              <a:rPr lang="en-US" sz="3600" dirty="0" smtClean="0">
                <a:solidFill>
                  <a:schemeClr val="bg1"/>
                </a:solidFill>
              </a:rPr>
              <a:t>From </a:t>
            </a:r>
            <a:r>
              <a:rPr lang="en-US" sz="3600" dirty="0" err="1" smtClean="0">
                <a:solidFill>
                  <a:schemeClr val="bg1"/>
                </a:solidFill>
              </a:rPr>
              <a:t>Vitaliy</a:t>
            </a:r>
            <a:r>
              <a:rPr lang="en-US" sz="3600" dirty="0" smtClean="0">
                <a:solidFill>
                  <a:schemeClr val="bg1"/>
                </a:solidFill>
              </a:rPr>
              <a:t> </a:t>
            </a:r>
            <a:r>
              <a:rPr lang="en-US" sz="3600" dirty="0" err="1" smtClean="0">
                <a:solidFill>
                  <a:schemeClr val="bg1"/>
                </a:solidFill>
              </a:rPr>
              <a:t>Varha</a:t>
            </a:r>
            <a:endParaRPr lang="en-US" sz="3600" dirty="0" smtClean="0">
              <a:solidFill>
                <a:schemeClr val="bg1"/>
              </a:solidFill>
            </a:endParaRPr>
          </a:p>
          <a:p>
            <a:pPr algn="r"/>
            <a:r>
              <a:rPr lang="en-US" sz="3600" dirty="0" smtClean="0">
                <a:solidFill>
                  <a:schemeClr val="bg1"/>
                </a:solidFill>
              </a:rPr>
              <a:t>10-B</a:t>
            </a:r>
          </a:p>
          <a:p>
            <a:pPr algn="r"/>
            <a:r>
              <a:rPr lang="en-US" sz="3600" dirty="0" smtClean="0">
                <a:solidFill>
                  <a:schemeClr val="bg1"/>
                </a:solidFill>
              </a:rPr>
              <a:t>School of V. </a:t>
            </a:r>
            <a:r>
              <a:rPr lang="en-US" sz="3600" dirty="0" err="1" smtClean="0">
                <a:solidFill>
                  <a:schemeClr val="bg1"/>
                </a:solidFill>
              </a:rPr>
              <a:t>Luchky</a:t>
            </a:r>
            <a:endParaRPr lang="uk-UA" sz="3600" dirty="0">
              <a:solidFill>
                <a:schemeClr val="bg1"/>
              </a:solidFill>
            </a:endParaRPr>
          </a:p>
        </p:txBody>
      </p:sp>
      <p:pic>
        <p:nvPicPr>
          <p:cNvPr id="4" name="15_-_'Val's_Cvetov'_Iz_Baleta_'Schelkunchik'_-Petr_Il'ich_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08755844"/>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116632"/>
            <a:ext cx="8229600" cy="4525963"/>
          </a:xfrm>
        </p:spPr>
        <p:txBody>
          <a:bodyPr/>
          <a:lstStyle/>
          <a:p>
            <a:pPr marL="0" indent="0">
              <a:buNone/>
            </a:pPr>
            <a:r>
              <a:rPr lang="en-US" dirty="0" smtClean="0"/>
              <a:t>One of Picasso’s most famous paintings, this one represents the German bombing of Guernica during the Spanish Civil War. It was a statement about the brutality and hopelessness of war.</a:t>
            </a:r>
          </a:p>
          <a:p>
            <a:endParaRPr lang="uk-UA"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76872"/>
            <a:ext cx="8640960" cy="4300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041975"/>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35527"/>
            <a:ext cx="5148064" cy="6822473"/>
          </a:xfrm>
        </p:spPr>
        <p:txBody>
          <a:bodyPr>
            <a:normAutofit fontScale="92500" lnSpcReduction="10000"/>
          </a:bodyPr>
          <a:lstStyle/>
          <a:p>
            <a:pPr marL="0" indent="0">
              <a:buNone/>
            </a:pPr>
            <a:r>
              <a:rPr lang="en-US" dirty="0" smtClean="0"/>
              <a:t>Picasso was also a sculptor. In the mid 1960s, he was hired to create a huge (50 foot high) public sculpture </a:t>
            </a:r>
            <a:br>
              <a:rPr lang="en-US" dirty="0" smtClean="0"/>
            </a:br>
            <a:r>
              <a:rPr lang="en-US" dirty="0" smtClean="0"/>
              <a:t>to be built in Chicago. </a:t>
            </a:r>
            <a:br>
              <a:rPr lang="en-US" dirty="0" smtClean="0"/>
            </a:br>
            <a:r>
              <a:rPr lang="en-US" dirty="0" smtClean="0"/>
              <a:t>He was excited about the project, designing something very ambiguous and controversial. What it is meant to represent, no one really knows, is it a bird, a horse, a woman, or something abstract? Picasso refused the $100,000 fee he was offered, instead donating the sculpture to the people of Chicago.</a:t>
            </a:r>
          </a:p>
          <a:p>
            <a:endParaRPr lang="uk-UA"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588818"/>
            <a:ext cx="3864297"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547292"/>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640" y="-22626"/>
            <a:ext cx="5534744" cy="6880626"/>
          </a:xfrm>
        </p:spPr>
        <p:txBody>
          <a:bodyPr>
            <a:normAutofit/>
          </a:bodyPr>
          <a:lstStyle/>
          <a:p>
            <a:pPr marL="0" indent="0">
              <a:buNone/>
            </a:pPr>
            <a:r>
              <a:rPr lang="en-US" dirty="0" smtClean="0"/>
              <a:t>Picasso was hugely successful during his long career, earning enough money to live very well and being a celebrity. In addition to his enormous body of work he also had a film career, appearing in several films. He always played himself.</a:t>
            </a:r>
          </a:p>
          <a:p>
            <a:pPr marL="0" indent="0">
              <a:buNone/>
            </a:pPr>
            <a:r>
              <a:rPr lang="en-US" dirty="0" smtClean="0"/>
              <a:t>Pablo Picasso died on April 8, 1973 in </a:t>
            </a:r>
            <a:r>
              <a:rPr lang="en-US" dirty="0" err="1" smtClean="0"/>
              <a:t>Mougins</a:t>
            </a:r>
            <a:r>
              <a:rPr lang="en-US" dirty="0" smtClean="0"/>
              <a:t>, France while he and his wife were having a dinner party. </a:t>
            </a:r>
            <a:endParaRPr lang="uk-UA"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8810" y="1196752"/>
            <a:ext cx="3840163" cy="36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1296709"/>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buNone/>
            </a:pPr>
            <a:r>
              <a:rPr lang="en-US" dirty="0" smtClean="0"/>
              <a:t>Picasso was an extremely prolific artist, creating 1,885 paintings, 1,228 sculptures, 2,880 ceramics, about 12,000 drawings, thousands of prints and many tapestries and rugs</a:t>
            </a:r>
            <a:endParaRPr lang="uk-UA" dirty="0"/>
          </a:p>
        </p:txBody>
      </p:sp>
    </p:spTree>
    <p:extLst>
      <p:ext uri="{BB962C8B-B14F-4D97-AF65-F5344CB8AC3E}">
        <p14:creationId xmlns:p14="http://schemas.microsoft.com/office/powerpoint/2010/main" val="3742900087"/>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1" y="7818"/>
            <a:ext cx="6408711" cy="4525963"/>
          </a:xfrm>
        </p:spPr>
        <p:txBody>
          <a:bodyPr/>
          <a:lstStyle/>
          <a:p>
            <a:pPr marL="0" indent="0">
              <a:buNone/>
            </a:pPr>
            <a:r>
              <a:rPr lang="en-US" dirty="0" smtClean="0"/>
              <a:t>“There are painters who transform the sun to a yellow spot, but there are others who with the help of their art and their intelligence, transform a yellow spot into the sun”</a:t>
            </a:r>
          </a:p>
          <a:p>
            <a:pPr marL="0" indent="0" algn="r">
              <a:buNone/>
            </a:pPr>
            <a:r>
              <a:rPr lang="en-US" dirty="0" smtClean="0"/>
              <a:t>Pablo Picasso</a:t>
            </a:r>
          </a:p>
          <a:p>
            <a:endParaRPr lang="uk-UA"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36912"/>
            <a:ext cx="3036298" cy="402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400948"/>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4"/>
          <p:cNvSpPr txBox="1">
            <a:spLocks noChangeArrowheads="1"/>
          </p:cNvSpPr>
          <p:nvPr/>
        </p:nvSpPr>
        <p:spPr bwMode="auto">
          <a:xfrm>
            <a:off x="35559" y="37379"/>
            <a:ext cx="9144000" cy="6463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600" dirty="0">
                <a:latin typeface="Copperplate" pitchFamily="96" charset="0"/>
              </a:rPr>
              <a:t>Picasso left no will when he died, so his estate taxes were paid in the form of paintings – his own and some he collected by other artists. These paintings are housed in the </a:t>
            </a:r>
            <a:r>
              <a:rPr lang="en-US" sz="3600" dirty="0" err="1">
                <a:latin typeface="Copperplate" pitchFamily="96" charset="0"/>
              </a:rPr>
              <a:t>Mus</a:t>
            </a:r>
            <a:r>
              <a:rPr lang="en-US" altLang="ja-JP" sz="3600" dirty="0" err="1">
                <a:latin typeface="Copperplate" pitchFamily="96" charset="0"/>
              </a:rPr>
              <a:t>ée</a:t>
            </a:r>
            <a:r>
              <a:rPr lang="en-US" altLang="ja-JP" sz="3600" dirty="0">
                <a:latin typeface="Copperplate" pitchFamily="96" charset="0"/>
              </a:rPr>
              <a:t> Picasso in Paris.</a:t>
            </a:r>
          </a:p>
          <a:p>
            <a:pPr algn="ctr">
              <a:spcBef>
                <a:spcPct val="50000"/>
              </a:spcBef>
            </a:pPr>
            <a:r>
              <a:rPr lang="en-US" altLang="ja-JP" sz="3600" dirty="0">
                <a:latin typeface="Copperplate" pitchFamily="96" charset="0"/>
              </a:rPr>
              <a:t>Several paintings by Picasso rank as the most expensive paintings in the world, selling for over $100 million apiece. More of his paintings have been stolen than those of any other artist – to date, 550 of his works are listed as missing.</a:t>
            </a:r>
            <a:endParaRPr lang="en-US" sz="3600" dirty="0"/>
          </a:p>
        </p:txBody>
      </p:sp>
    </p:spTree>
    <p:extLst>
      <p:ext uri="{BB962C8B-B14F-4D97-AF65-F5344CB8AC3E}">
        <p14:creationId xmlns:p14="http://schemas.microsoft.com/office/powerpoint/2010/main" val="2281872440"/>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640960" cy="646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52732"/>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18658"/>
          </a:xfrm>
        </p:spPr>
        <p:txBody>
          <a:bodyPr>
            <a:normAutofit/>
          </a:bodyPr>
          <a:lstStyle/>
          <a:p>
            <a:r>
              <a:rPr lang="en-US" sz="19900" dirty="0" smtClean="0">
                <a:latin typeface="Andalus" pitchFamily="18" charset="-78"/>
                <a:cs typeface="Andalus" pitchFamily="18" charset="-78"/>
              </a:rPr>
              <a:t>Works</a:t>
            </a:r>
            <a:endParaRPr lang="uk-UA" sz="19900" dirty="0">
              <a:cs typeface="Andalus" pitchFamily="18" charset="-78"/>
            </a:endParaRPr>
          </a:p>
        </p:txBody>
      </p:sp>
    </p:spTree>
    <p:extLst>
      <p:ext uri="{BB962C8B-B14F-4D97-AF65-F5344CB8AC3E}">
        <p14:creationId xmlns:p14="http://schemas.microsoft.com/office/powerpoint/2010/main" val="813628700"/>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4392488"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8640"/>
            <a:ext cx="4392488"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385693"/>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9558"/>
            <a:ext cx="2914650"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8033" y="2807366"/>
            <a:ext cx="2664296" cy="393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55407"/>
            <a:ext cx="3201482" cy="268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3261726"/>
            <a:ext cx="2731511"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7524125"/>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955" y="125760"/>
            <a:ext cx="6096000" cy="1143000"/>
          </a:xfrm>
        </p:spPr>
        <p:txBody>
          <a:bodyPr/>
          <a:lstStyle/>
          <a:p>
            <a:r>
              <a:rPr lang="en-US" dirty="0" smtClean="0"/>
              <a:t>Pablo Picasso</a:t>
            </a:r>
            <a:endParaRPr lang="uk-U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68760"/>
            <a:ext cx="6096000" cy="5405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75512" y="5517232"/>
            <a:ext cx="2760984" cy="984885"/>
          </a:xfrm>
          <a:prstGeom prst="rect">
            <a:avLst/>
          </a:prstGeom>
          <a:noFill/>
        </p:spPr>
        <p:txBody>
          <a:bodyPr wrap="square" rtlCol="0">
            <a:spAutoFit/>
          </a:bodyPr>
          <a:lstStyle/>
          <a:p>
            <a:r>
              <a:rPr lang="en-US" sz="2900" dirty="0" smtClean="0">
                <a:solidFill>
                  <a:schemeClr val="bg1"/>
                </a:solidFill>
              </a:rPr>
              <a:t>(1881 – 1973)</a:t>
            </a:r>
          </a:p>
          <a:p>
            <a:r>
              <a:rPr lang="en-US" sz="2900" dirty="0" smtClean="0">
                <a:solidFill>
                  <a:schemeClr val="bg1"/>
                </a:solidFill>
              </a:rPr>
              <a:t>Painter, Sculptor</a:t>
            </a:r>
            <a:endParaRPr lang="en-US" sz="2900" dirty="0">
              <a:solidFill>
                <a:schemeClr val="bg1"/>
              </a:solidFill>
            </a:endParaRPr>
          </a:p>
        </p:txBody>
      </p:sp>
    </p:spTree>
    <p:extLst>
      <p:ext uri="{BB962C8B-B14F-4D97-AF65-F5344CB8AC3E}">
        <p14:creationId xmlns:p14="http://schemas.microsoft.com/office/powerpoint/2010/main" val="3287838647"/>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60" y="4188474"/>
            <a:ext cx="30480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16632"/>
            <a:ext cx="30099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16632"/>
            <a:ext cx="4245936" cy="645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1040798"/>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474493"/>
            <a:ext cx="3333750"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16632"/>
            <a:ext cx="2944047"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885367"/>
            <a:ext cx="3752124" cy="293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632384"/>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lgn="ctr">
              <a:buNone/>
            </a:pPr>
            <a:r>
              <a:rPr lang="en-US" sz="13800" dirty="0">
                <a:latin typeface="Andalus" pitchFamily="18" charset="-78"/>
                <a:cs typeface="Andalus" pitchFamily="18" charset="-78"/>
              </a:rPr>
              <a:t>Thank you</a:t>
            </a:r>
            <a:endParaRPr lang="uk-UA" sz="13800" dirty="0">
              <a:cs typeface="Andalus" pitchFamily="18" charset="-78"/>
            </a:endParaRPr>
          </a:p>
        </p:txBody>
      </p:sp>
    </p:spTree>
    <p:extLst>
      <p:ext uri="{BB962C8B-B14F-4D97-AF65-F5344CB8AC3E}">
        <p14:creationId xmlns:p14="http://schemas.microsoft.com/office/powerpoint/2010/main" val="3593279860"/>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43000"/>
          </a:xfrm>
        </p:spPr>
        <p:txBody>
          <a:bodyPr/>
          <a:lstStyle/>
          <a:p>
            <a:r>
              <a:rPr lang="en-US" dirty="0" smtClean="0"/>
              <a:t>Some facts</a:t>
            </a:r>
            <a:endParaRPr lang="uk-UA" dirty="0"/>
          </a:p>
        </p:txBody>
      </p:sp>
      <p:sp>
        <p:nvSpPr>
          <p:cNvPr id="3" name="Объект 2"/>
          <p:cNvSpPr>
            <a:spLocks noGrp="1"/>
          </p:cNvSpPr>
          <p:nvPr>
            <p:ph idx="1"/>
          </p:nvPr>
        </p:nvSpPr>
        <p:spPr>
          <a:xfrm>
            <a:off x="0" y="1124744"/>
            <a:ext cx="9144000" cy="5616624"/>
          </a:xfrm>
        </p:spPr>
        <p:txBody>
          <a:bodyPr/>
          <a:lstStyle/>
          <a:p>
            <a:r>
              <a:rPr lang="es-ES" dirty="0" smtClean="0"/>
              <a:t>Born - 25 October 1881. (Malaga, Spain).</a:t>
            </a:r>
          </a:p>
          <a:p>
            <a:r>
              <a:rPr lang="es-ES" dirty="0" smtClean="0"/>
              <a:t>Birth name - Pablo Diego Jose Francisco de Paula Juan Nepomuceno Maria de los Remedios Cipriano de la Santisima Trinidad Ruiz y Picasso.</a:t>
            </a:r>
          </a:p>
          <a:p>
            <a:r>
              <a:rPr lang="en-US" dirty="0" smtClean="0"/>
              <a:t>Died - 8 April 1973 (aged 91) (</a:t>
            </a:r>
            <a:r>
              <a:rPr lang="en-US" dirty="0" err="1" smtClean="0"/>
              <a:t>Mougins</a:t>
            </a:r>
            <a:r>
              <a:rPr lang="en-US" dirty="0" smtClean="0"/>
              <a:t>, France)</a:t>
            </a:r>
          </a:p>
          <a:p>
            <a:r>
              <a:rPr lang="en-US" dirty="0" smtClean="0"/>
              <a:t>Nationality – Spanish.</a:t>
            </a:r>
          </a:p>
          <a:p>
            <a:r>
              <a:rPr lang="en-US" dirty="0" smtClean="0"/>
              <a:t>Field - Painting, drawing, sculpture printmaking, ceramics, stage design.</a:t>
            </a:r>
          </a:p>
          <a:p>
            <a:r>
              <a:rPr lang="en-US" dirty="0" smtClean="0"/>
              <a:t>Movement – Cubism.</a:t>
            </a:r>
          </a:p>
          <a:p>
            <a:pPr marL="0" indent="0">
              <a:buNone/>
            </a:pPr>
            <a:endParaRPr lang="en-US" dirty="0" smtClean="0"/>
          </a:p>
          <a:p>
            <a:endParaRPr lang="es-ES" dirty="0" smtClean="0"/>
          </a:p>
          <a:p>
            <a:endParaRPr lang="es-ES" dirty="0" smtClean="0"/>
          </a:p>
          <a:p>
            <a:endParaRPr lang="uk-UA" dirty="0"/>
          </a:p>
        </p:txBody>
      </p:sp>
    </p:spTree>
    <p:extLst>
      <p:ext uri="{BB962C8B-B14F-4D97-AF65-F5344CB8AC3E}">
        <p14:creationId xmlns:p14="http://schemas.microsoft.com/office/powerpoint/2010/main" val="709951113"/>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116632"/>
            <a:ext cx="8928992" cy="6624736"/>
          </a:xfrm>
        </p:spPr>
        <p:txBody>
          <a:bodyPr>
            <a:normAutofit lnSpcReduction="10000"/>
          </a:bodyPr>
          <a:lstStyle/>
          <a:p>
            <a:pPr marL="0" indent="0" algn="ctr">
              <a:buNone/>
            </a:pPr>
            <a:r>
              <a:rPr lang="en-US" sz="4400" dirty="0" smtClean="0">
                <a:solidFill>
                  <a:schemeClr val="accent4">
                    <a:lumMod val="50000"/>
                  </a:schemeClr>
                </a:solidFill>
              </a:rPr>
              <a:t>Picasso was born in </a:t>
            </a:r>
            <a:r>
              <a:rPr lang="en-US" sz="4400" dirty="0" err="1" smtClean="0">
                <a:solidFill>
                  <a:schemeClr val="accent4">
                    <a:lumMod val="50000"/>
                  </a:schemeClr>
                </a:solidFill>
              </a:rPr>
              <a:t>Málaga</a:t>
            </a:r>
            <a:r>
              <a:rPr lang="en-US" sz="4400" dirty="0" smtClean="0">
                <a:solidFill>
                  <a:schemeClr val="accent4">
                    <a:lumMod val="50000"/>
                  </a:schemeClr>
                </a:solidFill>
              </a:rPr>
              <a:t>, Spain. His father was a painter and art professor. Pablo showed artistic talent from a very early age – his first word was the </a:t>
            </a:r>
            <a:r>
              <a:rPr lang="en-US" sz="4400" dirty="0" err="1" smtClean="0">
                <a:solidFill>
                  <a:schemeClr val="accent4">
                    <a:lumMod val="50000"/>
                  </a:schemeClr>
                </a:solidFill>
              </a:rPr>
              <a:t>spanish</a:t>
            </a:r>
            <a:r>
              <a:rPr lang="en-US" sz="4400" dirty="0" smtClean="0">
                <a:solidFill>
                  <a:schemeClr val="accent4">
                    <a:lumMod val="50000"/>
                  </a:schemeClr>
                </a:solidFill>
              </a:rPr>
              <a:t> for “pencil”. At age 13, his father convinced the school of fine arts to take him on as a student and rented him a room so that he could have somewhere he could be alone to paint.</a:t>
            </a:r>
          </a:p>
          <a:p>
            <a:endParaRPr lang="uk-UA" dirty="0"/>
          </a:p>
        </p:txBody>
      </p:sp>
    </p:spTree>
    <p:extLst>
      <p:ext uri="{BB962C8B-B14F-4D97-AF65-F5344CB8AC3E}">
        <p14:creationId xmlns:p14="http://schemas.microsoft.com/office/powerpoint/2010/main" val="4157191536"/>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5083"/>
            <a:ext cx="7524328" cy="6852917"/>
          </a:xfrm>
        </p:spPr>
        <p:txBody>
          <a:bodyPr/>
          <a:lstStyle/>
          <a:p>
            <a:pPr marL="0" indent="0">
              <a:buNone/>
            </a:pPr>
            <a:r>
              <a:rPr lang="en-US" sz="3600" dirty="0" smtClean="0"/>
              <a:t>After studying at the best art school in </a:t>
            </a:r>
            <a:r>
              <a:rPr lang="en-US" sz="3600" dirty="0" err="1" smtClean="0"/>
              <a:t>Spain,picasso</a:t>
            </a:r>
            <a:r>
              <a:rPr lang="en-US" sz="3600" dirty="0" smtClean="0"/>
              <a:t> traveled to Paris. He stayed there and lived among a group of fellow artists, poets and writers, most of whom became famous. He was very poor, sometimes burning his paintings to keep warm. In 1905, he became a favorite of an influential </a:t>
            </a:r>
            <a:r>
              <a:rPr lang="en-US" sz="3600" dirty="0" err="1" smtClean="0"/>
              <a:t>american</a:t>
            </a:r>
            <a:r>
              <a:rPr lang="en-US" sz="3600" dirty="0" smtClean="0"/>
              <a:t> art patron living in Paris, Gertrude Stein. She would help launch his career.</a:t>
            </a:r>
          </a:p>
          <a:p>
            <a:endParaRPr lang="uk-UA" dirty="0"/>
          </a:p>
        </p:txBody>
      </p:sp>
    </p:spTree>
    <p:extLst>
      <p:ext uri="{BB962C8B-B14F-4D97-AF65-F5344CB8AC3E}">
        <p14:creationId xmlns:p14="http://schemas.microsoft.com/office/powerpoint/2010/main" val="1384092955"/>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855" y="32792"/>
            <a:ext cx="5521959" cy="6564560"/>
          </a:xfrm>
        </p:spPr>
        <p:txBody>
          <a:bodyPr>
            <a:normAutofit/>
          </a:bodyPr>
          <a:lstStyle/>
          <a:p>
            <a:pPr marL="0" indent="0">
              <a:buNone/>
            </a:pPr>
            <a:r>
              <a:rPr lang="en-US" dirty="0" smtClean="0"/>
              <a:t>Picasso lived through World War I, the Spanish Civil War, and World War II, refusing to fight for any side or country. In 1944, he joined the communist party, although he had some differences with them and was never an ardent communist.</a:t>
            </a:r>
          </a:p>
          <a:p>
            <a:pPr marL="0" indent="0">
              <a:buNone/>
            </a:pPr>
            <a:r>
              <a:rPr lang="en-US" dirty="0" smtClean="0"/>
              <a:t>Picasso had many relationships over his lifetime with different women. He married twice and had four children with three different women.</a:t>
            </a:r>
            <a:endParaRPr lang="uk-U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0"/>
            <a:ext cx="343148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3774143"/>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09927" y="51594"/>
            <a:ext cx="4355976" cy="6552728"/>
          </a:xfrm>
        </p:spPr>
        <p:txBody>
          <a:bodyPr/>
          <a:lstStyle/>
          <a:p>
            <a:pPr marL="0" indent="0">
              <a:buNone/>
            </a:pPr>
            <a:r>
              <a:rPr lang="en-US" dirty="0" smtClean="0"/>
              <a:t>Picasso’s work is sorted into “periods”. Each period is distinctive for the style, mood, and colors he used. His Blue Period is full of sad, serious paintings mostly done in blues and greens. The figures in these paintings look thin and hungry.</a:t>
            </a:r>
            <a:endParaRPr lang="uk-UA" dirty="0"/>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771800" cy="415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775" y="1988840"/>
            <a:ext cx="1927225" cy="483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701007"/>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116633"/>
            <a:ext cx="3960440" cy="6186309"/>
          </a:xfrm>
          <a:prstGeom prst="rect">
            <a:avLst/>
          </a:prstGeom>
        </p:spPr>
        <p:txBody>
          <a:bodyPr wrap="square">
            <a:spAutoFit/>
          </a:bodyPr>
          <a:lstStyle/>
          <a:p>
            <a:r>
              <a:rPr lang="en-US" sz="3600" dirty="0" smtClean="0"/>
              <a:t>His Rose Period was a bit more upbeat, using oranges and pinks and featuring many circus people and acrobats. Harlequins would become a symbol for Picasso that would repeat in his paintings for years.</a:t>
            </a:r>
            <a:endParaRPr lang="en-US" sz="3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31766"/>
            <a:ext cx="269979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3460" y="2708920"/>
            <a:ext cx="2262716" cy="397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4896124"/>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80" y="5083"/>
            <a:ext cx="5298860" cy="6852917"/>
          </a:xfrm>
        </p:spPr>
        <p:txBody>
          <a:bodyPr/>
          <a:lstStyle/>
          <a:p>
            <a:pPr marL="0" indent="0">
              <a:buNone/>
            </a:pPr>
            <a:r>
              <a:rPr lang="en-US" dirty="0" smtClean="0"/>
              <a:t>Along with fellow painter George Braque, Picasso pioneered a new style of painting called “Cubism”. The artists analyzed subjects and broke them down into the shapes that composed them. Sometimes they cut up pieces of newspaper or wallpaper and glued them onto the paintings. This was the first time collage was used in fine art.</a:t>
            </a:r>
            <a:endParaRPr lang="uk-U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76672"/>
            <a:ext cx="3956050" cy="551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278333"/>
      </p:ext>
    </p:extLst>
  </p:cSld>
  <p:clrMapOvr>
    <a:masterClrMapping/>
  </p:clrMapOvr>
  <mc:AlternateContent xmlns:mc="http://schemas.openxmlformats.org/markup-compatibility/2006" xmlns:p14="http://schemas.microsoft.com/office/powerpoint/2010/main">
    <mc:Choice Requires="p14">
      <p:transition spd="slow" p14:dur="1250">
        <p:push dir="d"/>
      </p:transition>
    </mc:Choice>
    <mc:Fallback xmlns="">
      <p:transition spd="slow">
        <p:push dir="d"/>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751</Words>
  <Application>Microsoft Office PowerPoint</Application>
  <PresentationFormat>Экран (4:3)</PresentationFormat>
  <Paragraphs>34</Paragraphs>
  <Slides>22</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Тема Office</vt:lpstr>
      <vt:lpstr>Project on the topic “Pablo Picasso – My Favorite Painter”</vt:lpstr>
      <vt:lpstr>Pablo Picasso</vt:lpstr>
      <vt:lpstr>Some facts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Works</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on the topic “Pablo Picasso – my favorite painter.”</dc:title>
  <dc:creator>Віталік</dc:creator>
  <cp:lastModifiedBy>Віталік</cp:lastModifiedBy>
  <cp:revision>14</cp:revision>
  <dcterms:created xsi:type="dcterms:W3CDTF">2014-05-08T17:58:55Z</dcterms:created>
  <dcterms:modified xsi:type="dcterms:W3CDTF">2014-05-12T20:02:49Z</dcterms:modified>
</cp:coreProperties>
</file>