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7" r:id="rId4"/>
    <p:sldId id="258" r:id="rId5"/>
    <p:sldId id="259" r:id="rId6"/>
    <p:sldId id="261" r:id="rId7"/>
    <p:sldId id="262" r:id="rId8"/>
    <p:sldId id="260" r:id="rId9"/>
    <p:sldId id="263" r:id="rId10"/>
    <p:sldId id="264" r:id="rId11"/>
    <p:sldId id="266" r:id="rId12"/>
    <p:sldId id="265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34555" autoAdjust="0"/>
    <p:restoredTop sz="94629" autoAdjust="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375BA05-A885-4374-A4D5-AC870713DEC9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4EBDB15-B871-4A51-8EEA-89520B7906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75BA05-A885-4374-A4D5-AC870713DEC9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EBDB15-B871-4A51-8EEA-89520B7906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75BA05-A885-4374-A4D5-AC870713DEC9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EBDB15-B871-4A51-8EEA-89520B7906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744303"/>
      </p:ext>
    </p:extLst>
  </p:cSld>
  <p:clrMapOvr>
    <a:masterClrMapping/>
  </p:clrMapOvr>
  <p:transition>
    <p:plus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  <p:extLst>
      <p:ext uri="{BB962C8B-B14F-4D97-AF65-F5344CB8AC3E}">
        <p14:creationId xmlns:p14="http://schemas.microsoft.com/office/powerpoint/2010/main" val="2830212270"/>
      </p:ext>
    </p:extLst>
  </p:cSld>
  <p:clrMapOvr>
    <a:masterClrMapping/>
  </p:clrMapOvr>
  <p:transition>
    <p:plus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268188"/>
      </p:ext>
    </p:extLst>
  </p:cSld>
  <p:clrMapOvr>
    <a:masterClrMapping/>
  </p:clrMapOvr>
  <p:transition>
    <p:plus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868491"/>
      </p:ext>
    </p:extLst>
  </p:cSld>
  <p:clrMapOvr>
    <a:masterClrMapping/>
  </p:clrMapOvr>
  <p:transition>
    <p:plus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423368"/>
      </p:ext>
    </p:extLst>
  </p:cSld>
  <p:clrMapOvr>
    <a:masterClrMapping/>
  </p:clrMapOvr>
  <p:transition>
    <p:plus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026829"/>
      </p:ext>
    </p:extLst>
  </p:cSld>
  <p:clrMapOvr>
    <a:masterClrMapping/>
  </p:clrMapOvr>
  <p:transition>
    <p:plus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311033"/>
      </p:ext>
    </p:extLst>
  </p:cSld>
  <p:clrMapOvr>
    <a:masterClrMapping/>
  </p:clrMapOvr>
  <p:transition>
    <p:plus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8635420"/>
      </p:ext>
    </p:extLst>
  </p:cSld>
  <p:clrMapOvr>
    <a:masterClrMapping/>
  </p:clrMapOvr>
  <p:transition>
    <p:plu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75BA05-A885-4374-A4D5-AC870713DEC9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EBDB15-B871-4A51-8EEA-89520B7906D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8715209"/>
      </p:ext>
    </p:extLst>
  </p:cSld>
  <p:clrMapOvr>
    <a:masterClrMapping/>
  </p:clrMapOvr>
  <p:transition>
    <p:plus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171510"/>
      </p:ext>
    </p:extLst>
  </p:cSld>
  <p:clrMapOvr>
    <a:masterClrMapping/>
  </p:clrMapOvr>
  <p:transition>
    <p:plus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9800391"/>
      </p:ext>
    </p:extLst>
  </p:cSld>
  <p:clrMapOvr>
    <a:masterClrMapping/>
  </p:clrMapOvr>
  <p:transition>
    <p:plus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  <p:extLst>
      <p:ext uri="{BB962C8B-B14F-4D97-AF65-F5344CB8AC3E}">
        <p14:creationId xmlns:p14="http://schemas.microsoft.com/office/powerpoint/2010/main" val="1350175591"/>
      </p:ext>
    </p:extLst>
  </p:cSld>
  <p:clrMapOvr>
    <a:masterClrMapping/>
  </p:clrMapOvr>
  <p:transition>
    <p:plu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75BA05-A885-4374-A4D5-AC870713DEC9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EBDB15-B871-4A51-8EEA-89520B7906D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75BA05-A885-4374-A4D5-AC870713DEC9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EBDB15-B871-4A51-8EEA-89520B7906D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75BA05-A885-4374-A4D5-AC870713DEC9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EBDB15-B871-4A51-8EEA-89520B7906D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75BA05-A885-4374-A4D5-AC870713DEC9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EBDB15-B871-4A51-8EEA-89520B7906D4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75BA05-A885-4374-A4D5-AC870713DEC9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EBDB15-B871-4A51-8EEA-89520B7906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375BA05-A885-4374-A4D5-AC870713DEC9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EBDB15-B871-4A51-8EEA-89520B7906D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375BA05-A885-4374-A4D5-AC870713DEC9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4EBDB15-B871-4A51-8EEA-89520B7906D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375BA05-A885-4374-A4D5-AC870713DEC9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4EBDB15-B871-4A51-8EEA-89520B7906D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436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>
    <p:plus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28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-747464"/>
            <a:ext cx="7366000" cy="6083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275464" y="5589240"/>
            <a:ext cx="886853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Проблемы мира и разоружения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6618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14"/>
    </mc:Choice>
    <mc:Fallback>
      <p:transition spd="slow" advTm="44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08720"/>
            <a:ext cx="8750206" cy="5805264"/>
          </a:xfrm>
        </p:spPr>
        <p:txBody>
          <a:bodyPr>
            <a:noAutofit/>
          </a:bodyPr>
          <a:lstStyle/>
          <a:p>
            <a:r>
              <a:rPr lang="ru-RU" sz="2700" dirty="0" smtClean="0"/>
              <a:t>Подписание </a:t>
            </a:r>
            <a:r>
              <a:rPr lang="ru-RU" sz="2700" dirty="0"/>
              <a:t>международных договоров: о нераспространении ядерного оружия (1968 г. - 180 </a:t>
            </a:r>
            <a:r>
              <a:rPr lang="ru-RU" sz="2700" dirty="0" smtClean="0"/>
              <a:t>государств), </a:t>
            </a:r>
            <a:r>
              <a:rPr lang="ru-RU" sz="2700" dirty="0"/>
              <a:t>о запрете ядерных испытаний, конвенция о запрещении разработки, </a:t>
            </a:r>
            <a:r>
              <a:rPr lang="ru-RU" sz="2700" dirty="0" smtClean="0"/>
              <a:t>производства химического </a:t>
            </a:r>
            <a:r>
              <a:rPr lang="ru-RU" sz="2700" dirty="0"/>
              <a:t>оружия (1997 г.) и т.д.</a:t>
            </a:r>
          </a:p>
          <a:p>
            <a:r>
              <a:rPr lang="ru-RU" sz="2700" dirty="0" smtClean="0"/>
              <a:t>Торговля </a:t>
            </a:r>
            <a:r>
              <a:rPr lang="ru-RU" sz="2700" dirty="0"/>
              <a:t>оружием сократилась в 2 р. (с 1987 по 1994 гг.)</a:t>
            </a:r>
          </a:p>
          <a:p>
            <a:r>
              <a:rPr lang="ru-RU" sz="2700" dirty="0" smtClean="0"/>
              <a:t>Сокращение </a:t>
            </a:r>
            <a:r>
              <a:rPr lang="ru-RU" sz="2700" dirty="0"/>
              <a:t>военных расходов на 1\3 (за 1990-е гг.)</a:t>
            </a:r>
          </a:p>
          <a:p>
            <a:r>
              <a:rPr lang="ru-RU" sz="2700" dirty="0" smtClean="0"/>
              <a:t>Усиленный </a:t>
            </a:r>
            <a:r>
              <a:rPr lang="ru-RU" sz="2700" dirty="0"/>
              <a:t>контроль за нераспространением ядерного и др. оружия со стороны международной общественности (Пр.: деятельность МАГАТЭ, и др. межд. </a:t>
            </a:r>
            <a:r>
              <a:rPr lang="en-US" dirty="0"/>
              <a:t>o</a:t>
            </a:r>
            <a:r>
              <a:rPr lang="ru-RU" sz="2700" dirty="0" err="1" smtClean="0"/>
              <a:t>рг</a:t>
            </a:r>
            <a:r>
              <a:rPr lang="en-US" dirty="0"/>
              <a:t>.</a:t>
            </a:r>
            <a:r>
              <a:rPr lang="ru-RU" sz="2700" dirty="0" smtClean="0"/>
              <a:t>)</a:t>
            </a:r>
            <a:endParaRPr lang="ru-RU" sz="27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763000" cy="664797"/>
          </a:xfrm>
        </p:spPr>
        <p:txBody>
          <a:bodyPr>
            <a:noAutofit/>
          </a:bodyPr>
          <a:lstStyle/>
          <a:p>
            <a:r>
              <a:rPr lang="ru-RU" sz="3200" b="1" dirty="0"/>
              <a:t>Достигнутые результаты и </a:t>
            </a:r>
            <a:r>
              <a:rPr lang="ru-RU" sz="3200" b="1" dirty="0" smtClean="0"/>
              <a:t>существенные </a:t>
            </a:r>
            <a:r>
              <a:rPr lang="ru-RU" sz="3200" b="1" dirty="0"/>
              <a:t>трудности</a:t>
            </a:r>
            <a:endParaRPr lang="ru-RU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712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083"/>
    </mc:Choice>
    <mc:Fallback>
      <p:transition spd="slow" advTm="320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48680"/>
            <a:ext cx="5760640" cy="604867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ООН </a:t>
            </a:r>
            <a:r>
              <a:rPr lang="ru-RU" dirty="0"/>
              <a:t>пришла к выводу, что после окончания Холодной войны (1991 год) число вооруженных конфликтов в мире уменьшилось на 40%. Более того, войны стали значительно менее кровопролитными. Если в 1950 году среднестатистический вооруженный конфликт уносил жизни 37 тыс. человек, то в 2002 году – 600. ООН считает, что заслуга в уменьшении числа войн принадлежит международному сообществу. ООН и отдельные страны мира прилагают значительные усилия, не давая разгореться новым войнам и останавливая старые. Кроме того, позитивную роль играет увеличение числа демократических режимов: принято считать, что современные демократии не воюют друг с другом.</a:t>
            </a:r>
          </a:p>
          <a:p>
            <a:endParaRPr lang="ru-RU" dirty="0"/>
          </a:p>
        </p:txBody>
      </p:sp>
      <p:pic>
        <p:nvPicPr>
          <p:cNvPr id="4" name="Рисунок 3" descr="Democracy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1268760"/>
            <a:ext cx="3300984" cy="4035552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9652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72"/>
    </mc:Choice>
    <mc:Fallback>
      <p:transition spd="slow" advTm="400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07904" y="1196752"/>
            <a:ext cx="5283696" cy="530383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Однако </a:t>
            </a:r>
            <a:r>
              <a:rPr lang="ru-RU" dirty="0"/>
              <a:t>в современном мире самые кровопролитные войны происходят не между двумя государствами, а между жителями одной страны. Подавляющее большинство современных вооруженных конфликтов происходят не между государствами, а являются этническими, религиозными, классовыми и т.д. По мнению бывшего финансиста, а ныне исследователя </a:t>
            </a:r>
            <a:r>
              <a:rPr lang="ru-RU" dirty="0" err="1"/>
              <a:t>Теда</a:t>
            </a:r>
            <a:r>
              <a:rPr lang="ru-RU" dirty="0"/>
              <a:t> Фишмана, за редчайшими исключениями, эти войны были, прежде всего, войнами за деньги. По его мнению, войны начинались там, где конкурирующие кланы начинали борьбу за контроль над месторождениями нефти, газа, золота, алмазов и т.д.</a:t>
            </a:r>
          </a:p>
          <a:p>
            <a:endParaRPr lang="ru-RU" dirty="0"/>
          </a:p>
        </p:txBody>
      </p:sp>
      <p:pic>
        <p:nvPicPr>
          <p:cNvPr id="4" name="Рисунок 3" descr="dc864e4f7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844824"/>
            <a:ext cx="3650885" cy="4137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62979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371"/>
    </mc:Choice>
    <mc:Fallback>
      <p:transition spd="slow" advTm="323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8"/>
            <a:ext cx="8686800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 Деятельность </a:t>
            </a:r>
            <a:r>
              <a:rPr lang="ru-RU" dirty="0"/>
              <a:t>10-стороннего комитета по разоружению прекратилась в 1960 г. Через три года по договоренности между США, Советским союзом и Великобританией с целью ограничения ядерных испытаний был создан еще один комитет по разоружению, на этот раз в составе 18 стран. С присоединением остальных членов ООН к этому комитету сформировалась Конференция по разоружению, которая действует в рамках Организации Объединенных Наций.</a:t>
            </a:r>
          </a:p>
          <a:p>
            <a:pPr>
              <a:buNone/>
            </a:pPr>
            <a:r>
              <a:rPr lang="ru-RU" dirty="0" smtClean="0"/>
              <a:t>      Наряду </a:t>
            </a:r>
            <a:r>
              <a:rPr lang="ru-RU" dirty="0"/>
              <a:t>с деятельностью, направленной на контроль и ограничение вооружений в мире, на международном уровне предпринимались и другие усилия по разоружению. С разделением всех вооружений на ядерные и неядерные, между разными странами были заключены договоры и соглашения. Наиболее важные конвенции в этой связи – Московское соглашение от 1963 г. и Договор о нераспространении ядерного оружия от 1968 г.</a:t>
            </a:r>
          </a:p>
          <a:p>
            <a:pPr>
              <a:buNone/>
            </a:pP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935728"/>
            <a:ext cx="2922272" cy="2922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509120"/>
            <a:ext cx="2864478" cy="19442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11752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36727"/>
    </mc:Choice>
    <mc:Fallback>
      <p:transition advTm="367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24744"/>
            <a:ext cx="8548718" cy="4087827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2400" dirty="0" smtClean="0"/>
          </a:p>
          <a:p>
            <a:r>
              <a:rPr lang="ru-RU" sz="2400" dirty="0" smtClean="0"/>
              <a:t>К договорам о нераспространении разных видов оружия присоединились не все страны, либо некоторые страны выходят из подобных договоров (Пр.: США односторонне вышли из договора по ПРО в 2002 г.);</a:t>
            </a:r>
          </a:p>
          <a:p>
            <a:r>
              <a:rPr lang="ru-RU" sz="2400" dirty="0" smtClean="0"/>
              <a:t>Деятельность некоторых стран дает основания полагать, что они разрабатывают ядерное оружие (КНДР, Иран)</a:t>
            </a:r>
          </a:p>
          <a:p>
            <a:r>
              <a:rPr lang="ru-RU" sz="2400" dirty="0" smtClean="0"/>
              <a:t>Не прекращаются вооруженные конфликты (Ливан - Израиль, война в Ираке и т.п.)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Вывод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1939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558"/>
    </mc:Choice>
    <mc:Fallback>
      <p:transition spd="slow" advTm="225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509120"/>
            <a:ext cx="3600400" cy="2193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071546"/>
            <a:ext cx="8606190" cy="3634841"/>
          </a:xfrm>
        </p:spPr>
        <p:txBody>
          <a:bodyPr/>
          <a:lstStyle/>
          <a:p>
            <a:r>
              <a:rPr lang="ru-RU" sz="3000" dirty="0" smtClean="0">
                <a:solidFill>
                  <a:schemeClr val="accent4"/>
                </a:solidFill>
              </a:rPr>
              <a:t>На протяжении нескольких десятилетий </a:t>
            </a:r>
            <a:r>
              <a:rPr lang="en-US" sz="3000" dirty="0" smtClean="0">
                <a:solidFill>
                  <a:schemeClr val="accent4"/>
                </a:solidFill>
              </a:rPr>
              <a:t>“</a:t>
            </a:r>
            <a:r>
              <a:rPr lang="ru-RU" sz="3000" dirty="0" smtClean="0">
                <a:solidFill>
                  <a:schemeClr val="accent4"/>
                </a:solidFill>
              </a:rPr>
              <a:t>холодной войны</a:t>
            </a:r>
            <a:r>
              <a:rPr lang="en-US" sz="3000" dirty="0" smtClean="0">
                <a:solidFill>
                  <a:schemeClr val="accent4"/>
                </a:solidFill>
              </a:rPr>
              <a:t>”</a:t>
            </a:r>
            <a:r>
              <a:rPr lang="ru-RU" sz="3000" dirty="0" smtClean="0">
                <a:solidFill>
                  <a:schemeClr val="accent4"/>
                </a:solidFill>
              </a:rPr>
              <a:t>проблема войны и мира оставалась проблемой №1.</a:t>
            </a:r>
          </a:p>
          <a:p>
            <a:r>
              <a:rPr lang="ru-RU" sz="3000" dirty="0" smtClean="0">
                <a:solidFill>
                  <a:schemeClr val="accent4"/>
                </a:solidFill>
              </a:rPr>
              <a:t>Предотвращение </a:t>
            </a:r>
            <a:r>
              <a:rPr lang="ru-RU" sz="3000" dirty="0">
                <a:solidFill>
                  <a:schemeClr val="accent4"/>
                </a:solidFill>
              </a:rPr>
              <a:t>войны; проблема мира и </a:t>
            </a:r>
            <a:r>
              <a:rPr lang="ru-RU" sz="3000" dirty="0" smtClean="0">
                <a:solidFill>
                  <a:schemeClr val="accent4"/>
                </a:solidFill>
              </a:rPr>
              <a:t>разоружения.</a:t>
            </a:r>
            <a:endParaRPr lang="ru-RU" sz="3000" dirty="0">
              <a:solidFill>
                <a:schemeClr val="accent4"/>
              </a:solidFill>
            </a:endParaRPr>
          </a:p>
          <a:p>
            <a:r>
              <a:rPr lang="ru-RU" sz="3000" dirty="0" smtClean="0">
                <a:solidFill>
                  <a:schemeClr val="accent4"/>
                </a:solidFill>
              </a:rPr>
              <a:t>Мир </a:t>
            </a:r>
            <a:r>
              <a:rPr lang="ru-RU" sz="3000" dirty="0">
                <a:solidFill>
                  <a:schemeClr val="accent4"/>
                </a:solidFill>
              </a:rPr>
              <a:t>под угрозой </a:t>
            </a:r>
            <a:r>
              <a:rPr lang="ru-RU" sz="3000" dirty="0" smtClean="0">
                <a:solidFill>
                  <a:schemeClr val="accent4"/>
                </a:solidFill>
              </a:rPr>
              <a:t>уничтожения, </a:t>
            </a:r>
            <a:r>
              <a:rPr lang="ru-RU" sz="3000" dirty="0">
                <a:solidFill>
                  <a:schemeClr val="accent4"/>
                </a:solidFill>
              </a:rPr>
              <a:t>ядерной войны или чего-то в этом </a:t>
            </a:r>
            <a:r>
              <a:rPr lang="ru-RU" sz="3000" dirty="0" smtClean="0">
                <a:solidFill>
                  <a:schemeClr val="accent4"/>
                </a:solidFill>
              </a:rPr>
              <a:t>роде.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Проблема и ее сущность</a:t>
            </a:r>
            <a:br>
              <a:rPr lang="ru-RU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653136"/>
            <a:ext cx="2047875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365104"/>
            <a:ext cx="1713841" cy="2270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60482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198"/>
    </mc:Choice>
    <mc:Fallback>
      <p:transition spd="slow" advTm="191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19872" y="1484784"/>
            <a:ext cx="5724128" cy="3200876"/>
          </a:xfrm>
        </p:spPr>
        <p:txBody>
          <a:bodyPr/>
          <a:lstStyle/>
          <a:p>
            <a:r>
              <a:rPr lang="ru-RU" dirty="0" smtClean="0"/>
              <a:t>Две </a:t>
            </a:r>
            <a:r>
              <a:rPr lang="ru-RU" dirty="0"/>
              <a:t>мировые войны 20-го </a:t>
            </a:r>
            <a:r>
              <a:rPr lang="ru-RU" dirty="0" smtClean="0"/>
              <a:t>века, результатом которых стала </a:t>
            </a:r>
            <a:r>
              <a:rPr lang="en-US" dirty="0" smtClean="0"/>
              <a:t>“</a:t>
            </a:r>
            <a:r>
              <a:rPr lang="ru-RU" dirty="0" smtClean="0"/>
              <a:t>гонка вооружения</a:t>
            </a:r>
            <a:r>
              <a:rPr lang="en-US" dirty="0" smtClean="0"/>
              <a:t>”</a:t>
            </a:r>
            <a:endParaRPr lang="ru-RU" dirty="0"/>
          </a:p>
          <a:p>
            <a:r>
              <a:rPr lang="ru-RU" dirty="0" smtClean="0"/>
              <a:t>Технический прогресс.  </a:t>
            </a:r>
            <a:r>
              <a:rPr lang="ru-RU" dirty="0"/>
              <a:t>Создание и распространение новых видов оружия (в частности ядерного оружия)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Причины возникновения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(</a:t>
            </a:r>
            <a:r>
              <a:rPr lang="ru-RU" b="1" dirty="0"/>
              <a:t>или обострения)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3271633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91" y="3573016"/>
            <a:ext cx="3233541" cy="2323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559" y="4407024"/>
            <a:ext cx="3810000" cy="2450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25683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667"/>
    </mc:Choice>
    <mc:Fallback>
      <p:transition spd="slow" advTm="166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0"/>
            <a:ext cx="8750776" cy="206825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400" dirty="0"/>
              <a:t>В связи с двумя глобальными войнами </a:t>
            </a:r>
            <a:r>
              <a:rPr lang="en-US" sz="2400" dirty="0"/>
              <a:t>XX</a:t>
            </a:r>
            <a:r>
              <a:rPr lang="ru-RU" sz="2400" dirty="0"/>
              <a:t> века, в которых погибло более 100 млн. человек, а позднее с противостоянием двух великих держав(СССР и США) появилась так называемая </a:t>
            </a:r>
            <a:r>
              <a:rPr lang="en-US" sz="2400" dirty="0"/>
              <a:t>“</a:t>
            </a:r>
            <a:r>
              <a:rPr lang="ru-RU" sz="2400" dirty="0"/>
              <a:t>гонка вооружения</a:t>
            </a:r>
            <a:r>
              <a:rPr lang="en-US" sz="2400" dirty="0"/>
              <a:t>”</a:t>
            </a:r>
            <a:r>
              <a:rPr lang="ru-RU" sz="2400" dirty="0"/>
              <a:t>. Значительную роль сыграло открытие ядерного оружия.</a:t>
            </a:r>
          </a:p>
          <a:p>
            <a:pPr marL="0" indent="0">
              <a:buNone/>
            </a:pPr>
            <a:endParaRPr lang="ru-RU" sz="2400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5156255"/>
            <a:ext cx="2286000" cy="1714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844824"/>
            <a:ext cx="3721419" cy="3311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653136"/>
            <a:ext cx="3688071" cy="2074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78780"/>
            <a:ext cx="3744416" cy="3160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80267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967"/>
    </mc:Choice>
    <mc:Fallback>
      <p:transition spd="slow" advTm="219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60648"/>
            <a:ext cx="8515672" cy="261967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В </a:t>
            </a:r>
            <a:r>
              <a:rPr lang="ru-RU" dirty="0"/>
              <a:t>период с 1900 по 1938 год разразилось 24 войны, а в 1946-1979 годах – 130. Все больше и больше становилось человеческих жертв. В наполеоновских войнах погибло 3,7 млн. человек, в первой мировой войне – 10 </a:t>
            </a:r>
            <a:r>
              <a:rPr lang="ru-RU" dirty="0" err="1"/>
              <a:t>млн</a:t>
            </a:r>
            <a:r>
              <a:rPr lang="ru-RU" dirty="0"/>
              <a:t>, во второй (вместе с гражданским населением) – 55 млн., а за все войны XX века – 100 млн. человек. К этому можно добавить, что первая мировая война захватила площадь в Европе в 200 тыс. км</a:t>
            </a:r>
            <a:r>
              <a:rPr lang="ru-RU" baseline="30000" dirty="0"/>
              <a:t>2</a:t>
            </a:r>
            <a:r>
              <a:rPr lang="ru-RU" dirty="0"/>
              <a:t>, а вторая уже – 3,3 млн. км</a:t>
            </a:r>
            <a:r>
              <a:rPr lang="ru-RU" baseline="30000" dirty="0"/>
              <a:t>2.</a:t>
            </a:r>
            <a:endParaRPr lang="ru-RU" dirty="0"/>
          </a:p>
          <a:p>
            <a:endParaRPr lang="ru-RU" dirty="0"/>
          </a:p>
        </p:txBody>
      </p:sp>
      <p:pic>
        <p:nvPicPr>
          <p:cNvPr id="6" name="Рисунок 5" descr="cc6bed55d54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2924944"/>
            <a:ext cx="5184576" cy="340592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87788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318"/>
    </mc:Choice>
    <mc:Fallback>
      <p:transition spd="slow" advTm="443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24744"/>
            <a:ext cx="4267200" cy="547260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   Так</a:t>
            </a:r>
            <a:r>
              <a:rPr lang="ru-RU" dirty="0"/>
              <a:t>, </a:t>
            </a:r>
            <a:r>
              <a:rPr lang="ru-RU" dirty="0" err="1"/>
              <a:t>Гейдельбергский</a:t>
            </a:r>
            <a:r>
              <a:rPr lang="ru-RU" dirty="0"/>
              <a:t> институт (ФРГ) в 2006 году зарегистрировал 278 конфликтов. 35 из них имеют остро насильственный характер. В вооруженных столкновениях участвуют и регулярные войска, и отряды боевиков. Но людские потери несут не только они: еще больше жертв среди мирного населения. В 83 случаях конфликты протекали в менее жесткой форме, т.е. применение силы происходило только время от времени. В остальных 160 случаях конфликтные ситуации не сопровождались боевыми действиями. 100 из них носили характер декларативного противостояния, а 60 протекали в форме скрытого противоборства.</a:t>
            </a:r>
          </a:p>
          <a:p>
            <a:endParaRPr lang="ru-RU" dirty="0"/>
          </a:p>
        </p:txBody>
      </p:sp>
      <p:pic>
        <p:nvPicPr>
          <p:cNvPr id="4" name="Рисунок 3" descr="2125800357_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3145" y="260648"/>
            <a:ext cx="4170040" cy="3685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982" y="3789040"/>
            <a:ext cx="4208551" cy="3059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71762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626"/>
    </mc:Choice>
    <mc:Fallback>
      <p:transition spd="slow" advTm="136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487" y="4013651"/>
            <a:ext cx="3999564" cy="266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928670"/>
            <a:ext cx="8382000" cy="3496342"/>
          </a:xfrm>
        </p:spPr>
        <p:txBody>
          <a:bodyPr/>
          <a:lstStyle/>
          <a:p>
            <a:r>
              <a:rPr lang="ru-RU" dirty="0" smtClean="0"/>
              <a:t>Отдельные аспекты военной угрозы всё ещё сохраняются:</a:t>
            </a:r>
          </a:p>
          <a:p>
            <a:r>
              <a:rPr lang="ru-RU" dirty="0" smtClean="0"/>
              <a:t>Многочисленные региональные и локальные </a:t>
            </a:r>
            <a:r>
              <a:rPr lang="ru-RU" dirty="0" err="1" smtClean="0"/>
              <a:t>конфликты\войны</a:t>
            </a:r>
            <a:endParaRPr lang="ru-RU" dirty="0" smtClean="0"/>
          </a:p>
          <a:p>
            <a:r>
              <a:rPr lang="ru-RU" dirty="0" smtClean="0"/>
              <a:t>Распространение ядерного оружия</a:t>
            </a:r>
          </a:p>
          <a:p>
            <a:r>
              <a:rPr lang="ru-RU" dirty="0" smtClean="0"/>
              <a:t>Сохранение военных блоков</a:t>
            </a:r>
          </a:p>
          <a:p>
            <a:r>
              <a:rPr lang="ru-RU" dirty="0" smtClean="0"/>
              <a:t>Торговля оружием.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Современная ситуация</a:t>
            </a:r>
            <a:endParaRPr lang="ru-RU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175" y="4797152"/>
            <a:ext cx="2880320" cy="1881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068960"/>
            <a:ext cx="2944327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43360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309"/>
    </mc:Choice>
    <mc:Fallback>
      <p:transition spd="slow" advTm="163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7984" y="1554162"/>
            <a:ext cx="4563616" cy="489917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Однако </a:t>
            </a:r>
            <a:r>
              <a:rPr lang="ru-RU" dirty="0"/>
              <a:t>ни в одном из нынешних вооруженных конфликтов не происходят столкновения между различными странами. Борьба идет внутри неблагополучных государств. Правительствам противостоят различные военизированные формирования повстанцев, боевиков и сепаратистов. И все они преследуют самые различные цели.</a:t>
            </a:r>
          </a:p>
          <a:p>
            <a:endParaRPr lang="ru-RU" dirty="0"/>
          </a:p>
        </p:txBody>
      </p:sp>
      <p:pic>
        <p:nvPicPr>
          <p:cNvPr id="4" name="Рисунок 3" descr="world-in-conflict-screenshots-200701240214150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484784"/>
            <a:ext cx="4475989" cy="33569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47610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129"/>
    </mc:Choice>
    <mc:Fallback>
      <p:transition spd="slow" advTm="251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12874"/>
            <a:ext cx="4789766" cy="4185761"/>
          </a:xfrm>
        </p:spPr>
        <p:txBody>
          <a:bodyPr/>
          <a:lstStyle/>
          <a:p>
            <a:r>
              <a:rPr lang="ru-RU" dirty="0" smtClean="0"/>
              <a:t>Установление </a:t>
            </a:r>
            <a:r>
              <a:rPr lang="ru-RU" dirty="0"/>
              <a:t>более жесткого контроля  за ядерным и химическим </a:t>
            </a:r>
            <a:r>
              <a:rPr lang="ru-RU" dirty="0" smtClean="0"/>
              <a:t>оружием.</a:t>
            </a:r>
            <a:endParaRPr lang="ru-RU" dirty="0"/>
          </a:p>
          <a:p>
            <a:r>
              <a:rPr lang="ru-RU" dirty="0" smtClean="0"/>
              <a:t>Сокращение обычных видов вооружения </a:t>
            </a:r>
            <a:r>
              <a:rPr lang="ru-RU" dirty="0"/>
              <a:t>и торговли </a:t>
            </a:r>
            <a:r>
              <a:rPr lang="ru-RU" dirty="0" smtClean="0"/>
              <a:t>оружием.</a:t>
            </a:r>
            <a:endParaRPr lang="ru-RU" dirty="0"/>
          </a:p>
          <a:p>
            <a:r>
              <a:rPr lang="ru-RU" dirty="0" smtClean="0"/>
              <a:t>Общее </a:t>
            </a:r>
            <a:r>
              <a:rPr lang="ru-RU" dirty="0"/>
              <a:t>сокращение военных </a:t>
            </a:r>
            <a:r>
              <a:rPr lang="ru-RU" dirty="0" smtClean="0"/>
              <a:t>расходов.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Пути </a:t>
            </a:r>
            <a:r>
              <a:rPr lang="ru-RU" b="1" dirty="0" smtClean="0"/>
              <a:t>решения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60648"/>
            <a:ext cx="4211959" cy="3158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419617"/>
            <a:ext cx="4272136" cy="3050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08924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882"/>
    </mc:Choice>
    <mc:Fallback>
      <p:transition spd="slow" advTm="148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.9|7.9|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5|1.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1|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0.9|1|1.3|1.7|1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7|2.2|2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4|2.5|2.6|3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3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9|2.4|2.6|2.3|1.6|1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6|4.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ray Segoe 4-3 template-template_April-17-2007">
  <a:themeElements>
    <a:clrScheme name="Gray Template Template">
      <a:dk1>
        <a:srgbClr val="000000"/>
      </a:dk1>
      <a:lt1>
        <a:srgbClr val="FFFFFF"/>
      </a:lt1>
      <a:dk2>
        <a:srgbClr val="5F5F5F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7DDDFF"/>
      </a:hlink>
      <a:folHlink>
        <a:srgbClr val="F0ED7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163</TotalTime>
  <Words>873</Words>
  <Application>Microsoft Office PowerPoint</Application>
  <PresentationFormat>Экран (4:3)</PresentationFormat>
  <Paragraphs>37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Открытая</vt:lpstr>
      <vt:lpstr>Gray Segoe 4-3 template-template_April-17-2007</vt:lpstr>
      <vt:lpstr>Презентация PowerPoint</vt:lpstr>
      <vt:lpstr>Проблема и ее сущность </vt:lpstr>
      <vt:lpstr>Причины возникновения  (или обострения)</vt:lpstr>
      <vt:lpstr>Презентация PowerPoint</vt:lpstr>
      <vt:lpstr>Презентация PowerPoint</vt:lpstr>
      <vt:lpstr>Презентация PowerPoint</vt:lpstr>
      <vt:lpstr>Современная ситуация</vt:lpstr>
      <vt:lpstr>Презентация PowerPoint</vt:lpstr>
      <vt:lpstr>Пути решения</vt:lpstr>
      <vt:lpstr>Достигнутые результаты и существенные трудности</vt:lpstr>
      <vt:lpstr>Презентация PowerPoint</vt:lpstr>
      <vt:lpstr>Презентация PowerPoint</vt:lpstr>
      <vt:lpstr>Презентация PowerPoint</vt:lpstr>
      <vt:lpstr>Вывод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10</cp:revision>
  <dcterms:created xsi:type="dcterms:W3CDTF">2013-11-01T11:19:17Z</dcterms:created>
  <dcterms:modified xsi:type="dcterms:W3CDTF">2013-11-06T17:45:56Z</dcterms:modified>
</cp:coreProperties>
</file>