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2"/>
  </p:notesMasterIdLst>
  <p:sldIdLst>
    <p:sldId id="256" r:id="rId2"/>
    <p:sldId id="258" r:id="rId3"/>
    <p:sldId id="257" r:id="rId4"/>
    <p:sldId id="267" r:id="rId5"/>
    <p:sldId id="260" r:id="rId6"/>
    <p:sldId id="270" r:id="rId7"/>
    <p:sldId id="261" r:id="rId8"/>
    <p:sldId id="271" r:id="rId9"/>
    <p:sldId id="262" r:id="rId10"/>
    <p:sldId id="265" r:id="rId11"/>
    <p:sldId id="281" r:id="rId12"/>
    <p:sldId id="273" r:id="rId13"/>
    <p:sldId id="259" r:id="rId14"/>
    <p:sldId id="272" r:id="rId15"/>
    <p:sldId id="263" r:id="rId16"/>
    <p:sldId id="264" r:id="rId17"/>
    <p:sldId id="266" r:id="rId18"/>
    <p:sldId id="268" r:id="rId19"/>
    <p:sldId id="26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5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B26"/>
    <a:srgbClr val="FF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956" autoAdjust="0"/>
    <p:restoredTop sz="94671" autoAdjust="0"/>
  </p:normalViewPr>
  <p:slideViewPr>
    <p:cSldViewPr>
      <p:cViewPr varScale="1">
        <p:scale>
          <a:sx n="70" d="100"/>
          <a:sy n="70" d="100"/>
        </p:scale>
        <p:origin x="-9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3C9B0-5717-4C0F-B430-4C86E1941B2B}" type="datetimeFigureOut">
              <a:rPr lang="ru-RU" smtClean="0"/>
              <a:t>23.11.2014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E8779-3F07-4205-A1B9-F1B938ED6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63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7DC21C2-C871-423F-AF0C-D43535819748}" type="datetimeFigureOut">
              <a:rPr lang="ru-RU" smtClean="0"/>
              <a:t>23.11.2014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6814DCE-CF87-45FD-8136-031F7804527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7.jpg"/><Relationship Id="rId5" Type="http://schemas.openxmlformats.org/officeDocument/2006/relationships/image" Target="../media/image3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62.JPG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581128"/>
            <a:ext cx="5184576" cy="1143000"/>
          </a:xfrm>
        </p:spPr>
        <p:txBody>
          <a:bodyPr/>
          <a:lstStyle/>
          <a:p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FreesiaUPC" pitchFamily="34" charset="-34"/>
              </a:rPr>
              <a:t>На тему:</a:t>
            </a:r>
          </a:p>
          <a:p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FreesiaUPC" pitchFamily="34" charset="-34"/>
              </a:rPr>
              <a:t>«Софіївський парк»</a:t>
            </a:r>
            <a:endParaRPr lang="ru-RU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FreesiaUPC" pitchFamily="34" charset="-34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491923">
            <a:off x="158433" y="1950673"/>
            <a:ext cx="4824536" cy="397024"/>
          </a:xfrm>
        </p:spPr>
        <p:txBody>
          <a:bodyPr/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Презентація</a:t>
            </a:r>
            <a:endParaRPr lang="ru-R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265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842508" y="4437112"/>
            <a:ext cx="3456384" cy="138499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uk-UA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Студентки І-го курсу  групи ОА-1814 </a:t>
            </a:r>
          </a:p>
          <a:p>
            <a:pPr algn="r"/>
            <a:r>
              <a:rPr lang="uk-UA" sz="2800" dirty="0" smtClean="0">
                <a:solidFill>
                  <a:schemeClr val="bg1">
                    <a:lumMod val="40000"/>
                    <a:lumOff val="60000"/>
                  </a:schemeClr>
                </a:solidFill>
                <a:latin typeface="Monotype Corsiva" pitchFamily="66" charset="0"/>
              </a:rPr>
              <a:t>Журавльової Анастасії</a:t>
            </a:r>
            <a:endParaRPr lang="ru-RU" sz="2800" dirty="0">
              <a:solidFill>
                <a:schemeClr val="bg1">
                  <a:lumMod val="40000"/>
                  <a:lumOff val="6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" name="Звуковая 3D - Терапия - Летние Звуки Природы, Гитара, Флейта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888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2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998">
        <p:split orient="vert"/>
      </p:transition>
    </mc:Choice>
    <mc:Fallback>
      <p:transition spd="slow" advTm="29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2" grpId="0"/>
      <p:bldP spid="5" grpId="0" animBg="1"/>
    </p:bldLst>
  </p:timing>
  <p:extLst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64327"/>
            <a:ext cx="4748245" cy="3561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6823" y="764704"/>
            <a:ext cx="7529558" cy="576064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>
                <a:solidFill>
                  <a:schemeClr val="bg2">
                    <a:lumMod val="50000"/>
                  </a:schemeClr>
                </a:solidFill>
                <a:latin typeface="Gabriola" pitchFamily="82" charset="0"/>
              </a:rPr>
              <a:t>Головна прикраса парку - фонтан «Змія»</a:t>
            </a:r>
            <a:endParaRPr lang="ru-RU" dirty="0">
              <a:solidFill>
                <a:schemeClr val="bg2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1664327"/>
            <a:ext cx="32970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Посеред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Нижнього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ставу з широко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роззявленої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пащі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змії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що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звивається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на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камені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б'ється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стовп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води — фонтан «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Змія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». </a:t>
            </a:r>
            <a:endParaRPr lang="ru-RU" sz="2000" dirty="0" smtClean="0">
              <a:solidFill>
                <a:srgbClr val="FFFF00"/>
              </a:solidFill>
              <a:latin typeface="Gabriola" pitchFamily="82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Gabriola" pitchFamily="82" charset="0"/>
              </a:rPr>
              <a:t>Вода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надходить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до фонтану по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самопливному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підземному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водогону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,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викладеному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з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гранітного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тесаного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каменю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вздовж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дороги, яка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веде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від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академії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та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оранжереї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до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павільйону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rgbClr val="FFFF00"/>
                </a:solidFill>
                <a:latin typeface="Gabriola" pitchFamily="82" charset="0"/>
              </a:rPr>
              <a:t>Флори</a:t>
            </a:r>
            <a:r>
              <a:rPr lang="ru-RU" sz="2000" dirty="0">
                <a:solidFill>
                  <a:srgbClr val="FFFF00"/>
                </a:solidFill>
                <a:latin typeface="Gabriola" pitchFamily="82" charset="0"/>
              </a:rPr>
              <a:t>.</a:t>
            </a:r>
          </a:p>
          <a:p>
            <a:endParaRPr lang="ru-RU" sz="2000" dirty="0">
              <a:solidFill>
                <a:srgbClr val="FFFF00"/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617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959">
        <p:split orient="vert"/>
      </p:transition>
    </mc:Choice>
    <mc:Fallback>
      <p:transition spd="slow" advTm="39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324036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654015"/>
            <a:ext cx="4248472" cy="118296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Фонтан «Змії» влітку та взимку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216" y="648009"/>
            <a:ext cx="3474132" cy="4632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663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00">
        <p:split orient="vert"/>
      </p:transition>
    </mc:Choice>
    <mc:Fallback>
      <p:transition spd="slow" advTm="33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099220"/>
            <a:ext cx="3250704" cy="475523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Праворуч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від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павільйону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Флори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знаходиться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виконаний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з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гранітних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клиноподібних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каменів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аркового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склепіння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так званий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Венеційський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міст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.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Міст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прикрашають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гранітні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пілони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між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якими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звисають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важкі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ковані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ланцюги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.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Трохи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нижче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мосту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влаштовано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дерев'яний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шлюз для пропуску води в русло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річки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Кам'янки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61160" y="404664"/>
            <a:ext cx="4258816" cy="1038944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Венеційський</a:t>
            </a:r>
            <a:r>
              <a:rPr lang="ru-RU" sz="4400" dirty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 </a:t>
            </a:r>
            <a:r>
              <a:rPr lang="ru-RU" sz="4400" dirty="0" err="1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міст</a:t>
            </a:r>
            <a:endParaRPr lang="ru-RU" sz="4400" dirty="0">
              <a:solidFill>
                <a:schemeClr val="tx2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44824"/>
            <a:ext cx="4352032" cy="326402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470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68">
        <p:split orient="vert"/>
      </p:transition>
    </mc:Choice>
    <mc:Fallback>
      <p:transition spd="slow" advTm="45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4" y="2809776"/>
            <a:ext cx="3960440" cy="2974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6362824" cy="894928"/>
          </a:xfrm>
        </p:spPr>
        <p:txBody>
          <a:bodyPr>
            <a:normAutofit fontScale="90000"/>
          </a:bodyPr>
          <a:lstStyle/>
          <a:p>
            <a:r>
              <a:rPr lang="ru-RU" sz="5400" dirty="0" err="1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Будинок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 </a:t>
            </a:r>
            <a:r>
              <a:rPr lang="ru-RU" sz="5400" dirty="0" err="1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творчості</a:t>
            </a:r>
            <a:r>
              <a:rPr lang="ru-RU" sz="5400" dirty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 </a:t>
            </a:r>
            <a:r>
              <a:rPr lang="ru-RU" sz="5400" dirty="0" err="1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вчених</a:t>
            </a:r>
            <a:endParaRPr lang="ru-RU" sz="5400" dirty="0">
              <a:solidFill>
                <a:schemeClr val="accent2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064000" cy="279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405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80">
        <p:split orient="vert"/>
      </p:transition>
    </mc:Choice>
    <mc:Fallback>
      <p:transition spd="slow" advTm="33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24744"/>
            <a:ext cx="4546848" cy="54006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Училище </a:t>
            </a:r>
            <a:r>
              <a:rPr lang="ru-RU" sz="2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садівництва</a:t>
            </a:r>
            <a:endParaRPr lang="ru-RU" sz="2000" dirty="0">
              <a:solidFill>
                <a:schemeClr val="accent2">
                  <a:lumMod val="20000"/>
                  <a:lumOff val="80000"/>
                </a:schemeClr>
              </a:solidFill>
              <a:latin typeface="Gabriola" pitchFamily="82" charset="0"/>
            </a:endParaRPr>
          </a:p>
          <a:p>
            <a:pPr marL="0" indent="0">
              <a:buNone/>
            </a:pPr>
            <a:r>
              <a:rPr lang="ru-RU" sz="2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Водограй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у «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Софіївці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». Початок ХХ ст.</a:t>
            </a:r>
          </a:p>
          <a:p>
            <a:pPr marL="0" indent="0" algn="r">
              <a:buNone/>
            </a:pP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30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березня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1859 року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царським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указом «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Софіївку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» передано у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відання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Головного училища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садівництва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Росії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,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переведеного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з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Одеси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до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Умані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. Парк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продовжував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називатися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«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Царициним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садом»,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хоч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указом царя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його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названо «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Уманським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садом Головного училища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садівництва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».</a:t>
            </a:r>
          </a:p>
          <a:p>
            <a:pPr marL="0" indent="0" algn="r">
              <a:buNone/>
            </a:pP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З 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1899 року,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під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керівництвом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професора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В. В. Пашкевича, парк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поповнився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новими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насадженнями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(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Англійський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парк), де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було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зібрано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понад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сто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видів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і форм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рідкісних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дерев і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чагарників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. В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цей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час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проводяться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вирубки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догляду та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санітарні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вирубки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рослинності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.</a:t>
            </a:r>
          </a:p>
          <a:p>
            <a:pPr marL="0" indent="0">
              <a:buNone/>
            </a:pPr>
            <a:r>
              <a:rPr lang="ru-RU" sz="2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Після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революції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«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Софіївку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» стали </a:t>
            </a:r>
            <a:r>
              <a:rPr lang="ru-RU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називати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 «</a:t>
            </a:r>
            <a:r>
              <a:rPr lang="ru-RU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Садом </a:t>
            </a:r>
            <a:r>
              <a:rPr lang="ru-RU" sz="20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Інтернаціоналу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Gabriola" pitchFamily="82" charset="0"/>
              </a:rPr>
              <a:t>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42759" y="55565"/>
            <a:ext cx="6707088" cy="1038944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Gabriola" pitchFamily="82" charset="0"/>
              </a:rPr>
              <a:t>Водограй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itchFamily="82" charset="0"/>
              </a:rPr>
              <a:t> у «</a:t>
            </a:r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Gabriola" pitchFamily="82" charset="0"/>
              </a:rPr>
              <a:t>Софіївці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  <a:latin typeface="Gabriola" pitchFamily="82" charset="0"/>
              </a:rPr>
              <a:t>». Початок ХХ ст.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357880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922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573">
        <p:split orient="vert"/>
      </p:transition>
    </mc:Choice>
    <mc:Fallback>
      <p:transition spd="slow" advTm="65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B0D6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6" y="1870221"/>
            <a:ext cx="2989304" cy="2212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0608242">
            <a:off x="195144" y="488904"/>
            <a:ext cx="4024949" cy="69452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/>
              </a:rPr>
              <a:t>Павільйон Флори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495890" cy="2215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762445"/>
            <a:ext cx="297633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07955"/>
            <a:ext cx="2952328" cy="221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52736" y="4162195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C000"/>
                </a:solidFill>
                <a:latin typeface="Gabriola" pitchFamily="82" charset="0"/>
              </a:rPr>
              <a:t>Восени</a:t>
            </a:r>
            <a:endParaRPr lang="ru-RU" sz="2800" dirty="0">
              <a:solidFill>
                <a:srgbClr val="FFC000"/>
              </a:solidFill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0" y="377573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0070C0"/>
                </a:solidFill>
                <a:latin typeface="Gabriola" pitchFamily="82" charset="0"/>
              </a:rPr>
              <a:t>Взимку</a:t>
            </a:r>
            <a:endParaRPr lang="ru-RU" sz="2800" dirty="0">
              <a:solidFill>
                <a:srgbClr val="0070C0"/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25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25">
        <p:split orient="vert"/>
      </p:transition>
    </mc:Choice>
    <mc:Fallback>
      <p:transition spd="slow" advTm="70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65210"/>
            <a:ext cx="2232248" cy="4038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40" y="2924943"/>
            <a:ext cx="2254487" cy="3136677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43" y="692696"/>
            <a:ext cx="2422004" cy="331214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42476" y="5107513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Gabriola" pitchFamily="82" charset="0"/>
              </a:rPr>
              <a:t>Статуя </a:t>
            </a:r>
            <a:r>
              <a:rPr lang="ru-RU" sz="2800" dirty="0" err="1">
                <a:solidFill>
                  <a:srgbClr val="FFC000"/>
                </a:solidFill>
                <a:latin typeface="Gabriola" pitchFamily="82" charset="0"/>
              </a:rPr>
              <a:t>Еврипіда</a:t>
            </a:r>
            <a:endParaRPr lang="ru-RU" sz="2800" dirty="0">
              <a:solidFill>
                <a:srgbClr val="FFC000"/>
              </a:solidFill>
              <a:latin typeface="Gabriola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7904" y="1628799"/>
            <a:ext cx="1512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Бюст Сократа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72200" y="4149080"/>
            <a:ext cx="1872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abriola" pitchFamily="82" charset="0"/>
              </a:rPr>
              <a:t>Статуя Амура</a:t>
            </a:r>
            <a:endParaRPr lang="ru-RU" sz="3200" dirty="0">
              <a:solidFill>
                <a:schemeClr val="accent6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68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91">
        <p:split orient="vert"/>
      </p:transition>
    </mc:Choice>
    <mc:Fallback>
      <p:transition spd="slow" advTm="51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Невеличкі водопади</a:t>
            </a:r>
            <a:endParaRPr lang="ru-RU" dirty="0">
              <a:solidFill>
                <a:schemeClr val="bg2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048000" cy="256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20888"/>
            <a:ext cx="4463554" cy="296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22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822">
        <p:split orient="vert"/>
      </p:transition>
    </mc:Choice>
    <mc:Fallback>
      <p:transition spd="slow" advTm="48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064000" cy="304800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3121152" cy="208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2" y="2132856"/>
            <a:ext cx="3679957" cy="275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683568" y="515719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Gabriola" pitchFamily="82" charset="0"/>
              </a:rPr>
              <a:t>Грот страху і </a:t>
            </a:r>
            <a:r>
              <a:rPr lang="ru-RU" sz="2800" dirty="0" err="1">
                <a:solidFill>
                  <a:srgbClr val="FFFF00"/>
                </a:solidFill>
                <a:latin typeface="Gabriola" pitchFamily="82" charset="0"/>
              </a:rPr>
              <a:t>сумніву</a:t>
            </a:r>
            <a:endParaRPr lang="ru-RU" sz="2800" dirty="0">
              <a:solidFill>
                <a:srgbClr val="FFFF00"/>
              </a:solidFill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3030" y="509820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Gabriola" pitchFamily="82" charset="0"/>
              </a:rPr>
              <a:t>Лісове</a:t>
            </a:r>
            <a:r>
              <a:rPr lang="ru-RU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Gabriola" pitchFamily="82" charset="0"/>
              </a:rPr>
              <a:t> озеро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2080" y="256455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Фазанник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0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554">
        <p:split orient="vert"/>
      </p:transition>
    </mc:Choice>
    <mc:Fallback>
      <p:transition spd="slow" advTm="655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504528"/>
            <a:ext cx="3178696" cy="966936"/>
          </a:xfrm>
        </p:spPr>
        <p:txBody>
          <a:bodyPr>
            <a:normAutofit/>
          </a:bodyPr>
          <a:lstStyle/>
          <a:p>
            <a:pPr algn="ctr"/>
            <a:r>
              <a:rPr lang="ru-RU" sz="4800" dirty="0">
                <a:solidFill>
                  <a:schemeClr val="bg1">
                    <a:lumMod val="50000"/>
                  </a:schemeClr>
                </a:solidFill>
                <a:effectLst/>
                <a:latin typeface="Gabriola" pitchFamily="82" charset="0"/>
              </a:rPr>
              <a:t>Грот Венери</a:t>
            </a:r>
            <a:endParaRPr lang="ru-RU" sz="4800" dirty="0">
              <a:solidFill>
                <a:schemeClr val="bg1">
                  <a:lumMod val="50000"/>
                </a:schemeClr>
              </a:solidFill>
              <a:latin typeface="Gabriola" pitchFamily="8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16968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75" y="3424452"/>
            <a:ext cx="3899926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476672"/>
            <a:ext cx="3269940" cy="261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56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155">
        <p:split orient="vert"/>
      </p:transition>
    </mc:Choice>
    <mc:Fallback>
      <p:transition spd="slow" advTm="41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08720"/>
            <a:ext cx="5372823" cy="5546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10577" y="50095"/>
            <a:ext cx="5832648" cy="750912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Карта «Софіївського парку»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32656"/>
            <a:ext cx="266429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Націона́льний дендрологі́чний парк «Софі́ївка» — парк</a:t>
            </a:r>
            <a:r>
              <a:rPr lang="uk-UA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 </a:t>
            </a:r>
            <a:r>
              <a:rPr lang="vi-VN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Національної академії наук України. На сьогодні — це місце відпочинку. Щорічно його відвідують близько 500 тисяч людей. Площа — 179,2 га.</a:t>
            </a:r>
            <a:endParaRPr lang="uk-UA" sz="2000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Софіївка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» є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пам'яткою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краєвидного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типу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світового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садово-паркового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мистецтва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кінця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XVIII —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першої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половини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XIX </a:t>
            </a:r>
            <a:r>
              <a:rPr lang="ru-RU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століть</a:t>
            </a:r>
            <a:r>
              <a:rPr lang="ru-RU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131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983">
        <p:split orient="vert"/>
      </p:transition>
    </mc:Choice>
    <mc:Fallback>
      <p:transition spd="slow" advTm="59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04643"/>
            <a:ext cx="2802477" cy="3287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92896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3508"/>
            <a:ext cx="2376264" cy="3194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6643998" y="1303055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Gabriola" pitchFamily="82" charset="0"/>
              </a:rPr>
              <a:t>Бюст Платона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414907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Усічена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колона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0" y="816134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rgbClr val="FFC000"/>
                </a:solidFill>
                <a:latin typeface="Gabriola" pitchFamily="82" charset="0"/>
              </a:rPr>
              <a:t>Джерело</a:t>
            </a:r>
            <a:r>
              <a:rPr lang="ru-RU" sz="2800" dirty="0">
                <a:solidFill>
                  <a:srgbClr val="FFC000"/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Gabriola" pitchFamily="82" charset="0"/>
              </a:rPr>
              <a:t>Іппокрени</a:t>
            </a:r>
            <a:endParaRPr lang="ru-RU" sz="2800" dirty="0">
              <a:solidFill>
                <a:srgbClr val="FFC000"/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08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273">
        <p:split orient="vert"/>
      </p:transition>
    </mc:Choice>
    <mc:Fallback>
      <p:transition spd="slow" advTm="72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6930"/>
            <a:ext cx="2304256" cy="3754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09" y="2708920"/>
            <a:ext cx="2613506" cy="34846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86052"/>
            <a:ext cx="270030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99592" y="445125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err="1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Паріс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1700808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Бюст Гомера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4558978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rgbClr val="FFFF00"/>
                </a:solidFill>
                <a:latin typeface="Gabriola" pitchFamily="82" charset="0"/>
              </a:rPr>
              <a:t>Обеліск</a:t>
            </a:r>
            <a:r>
              <a:rPr lang="ru-RU" sz="2800" dirty="0">
                <a:solidFill>
                  <a:srgbClr val="FFFF00"/>
                </a:solidFill>
                <a:latin typeface="Gabriola" pitchFamily="82" charset="0"/>
              </a:rPr>
              <a:t> «Орел»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643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61">
        <p:split orient="vert"/>
      </p:transition>
    </mc:Choice>
    <mc:Fallback>
      <p:transition spd="slow" advTm="45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4" y="764704"/>
            <a:ext cx="253828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573016"/>
            <a:ext cx="3504389" cy="2628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99697"/>
            <a:ext cx="326436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71600" y="4725144"/>
            <a:ext cx="172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Бюст </a:t>
            </a:r>
            <a:r>
              <a:rPr lang="ru-RU" sz="2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Арістотеля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20272" y="4088119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chemeClr val="tx1">
                    <a:lumMod val="75000"/>
                  </a:schemeClr>
                </a:solidFill>
                <a:latin typeface="Gabriola" pitchFamily="82" charset="0"/>
              </a:rPr>
              <a:t>Ахеронтійське</a:t>
            </a:r>
            <a:r>
              <a:rPr lang="ru-RU" sz="2800" dirty="0">
                <a:solidFill>
                  <a:schemeClr val="tx1">
                    <a:lumMod val="75000"/>
                  </a:schemeClr>
                </a:solidFill>
                <a:latin typeface="Gabriola" pitchFamily="82" charset="0"/>
              </a:rPr>
              <a:t> озеро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3888" y="980728"/>
            <a:ext cx="1368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solidFill>
                  <a:srgbClr val="FFFF00"/>
                </a:solidFill>
                <a:latin typeface="Gabriola" pitchFamily="82" charset="0"/>
              </a:rPr>
              <a:t>Альтанка</a:t>
            </a:r>
            <a:r>
              <a:rPr lang="ru-RU" sz="2800" dirty="0">
                <a:solidFill>
                  <a:srgbClr val="FFFF00"/>
                </a:solidFill>
                <a:latin typeface="Gabriola" pitchFamily="82" charset="0"/>
              </a:rPr>
              <a:t> «Грибок»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34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286">
        <p:split orient="vert"/>
      </p:transition>
    </mc:Choice>
    <mc:Fallback>
      <p:transition spd="slow" advTm="62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3372036" cy="4496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548680"/>
            <a:ext cx="5040560" cy="8229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FFFF00"/>
                </a:solidFill>
                <a:effectLst/>
                <a:latin typeface="Gabriola" pitchFamily="82" charset="0"/>
              </a:rPr>
              <a:t>Китайська альтанка</a:t>
            </a:r>
            <a:endParaRPr lang="ru-RU" sz="4800" dirty="0">
              <a:solidFill>
                <a:srgbClr val="FFFF00"/>
              </a:solidFill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57" y="373112"/>
            <a:ext cx="2882985" cy="3127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4127943" y="3501008"/>
            <a:ext cx="43125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Китайська</a:t>
            </a:r>
            <a:r>
              <a:rPr lang="ru-RU" sz="28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альтанка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 —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зроблена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повністю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з дерева і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пофарбована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в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різні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кольори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,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протягом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минулого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часу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реставрувалася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неодноразово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,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останній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раз в 2001–2002 роки.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Альтанка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із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заходу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прикрита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гіллям</a:t>
            </a:r>
            <a:r>
              <a:rPr lang="ru-RU" sz="2800" dirty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 smtClean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модрини</a:t>
            </a:r>
            <a:r>
              <a:rPr lang="ru-RU" sz="28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Gabriola" pitchFamily="82" charset="0"/>
              </a:rPr>
              <a:t>.</a:t>
            </a:r>
            <a:endParaRPr lang="ru-RU" sz="2800" dirty="0">
              <a:solidFill>
                <a:schemeClr val="bg1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77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8">
        <p:split orient="vert"/>
      </p:transition>
    </mc:Choice>
    <mc:Fallback>
      <p:transition spd="slow" advTm="400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64462"/>
            <a:ext cx="3881830" cy="2587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92D050"/>
                </a:solidFill>
              </a:rPr>
              <a:t>Вид на </a:t>
            </a:r>
            <a:r>
              <a:rPr lang="ru-RU" dirty="0" err="1">
                <a:solidFill>
                  <a:srgbClr val="92D050"/>
                </a:solidFill>
              </a:rPr>
              <a:t>Площу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err="1">
                <a:solidFill>
                  <a:srgbClr val="92D050"/>
                </a:solidFill>
              </a:rPr>
              <a:t>зборів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 smtClean="0">
                <a:solidFill>
                  <a:srgbClr val="92D050"/>
                </a:solidFill>
              </a:rPr>
              <a:t>та </a:t>
            </a:r>
            <a:r>
              <a:rPr lang="ru-RU" dirty="0" err="1">
                <a:solidFill>
                  <a:srgbClr val="92D050"/>
                </a:solidFill>
              </a:rPr>
              <a:t>Іонічне</a:t>
            </a:r>
            <a:r>
              <a:rPr lang="ru-RU" dirty="0">
                <a:solidFill>
                  <a:srgbClr val="92D050"/>
                </a:solidFill>
              </a:rPr>
              <a:t> море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1" y="2858406"/>
            <a:ext cx="4310241" cy="3232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1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06">
        <p:split orient="vert"/>
      </p:transition>
    </mc:Choice>
    <mc:Fallback>
      <p:transition spd="slow" advTm="42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2906"/>
            <a:ext cx="3384376" cy="2487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4330824" cy="1110952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FFC000"/>
                </a:solidFill>
                <a:effectLst/>
                <a:latin typeface="Gabriola" pitchFamily="82" charset="0"/>
              </a:rPr>
              <a:t>"Сімейне дерево"</a:t>
            </a:r>
            <a:endParaRPr lang="ru-RU" sz="6000" dirty="0">
              <a:solidFill>
                <a:srgbClr val="FFC000"/>
              </a:solidFill>
              <a:latin typeface="Gabriola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46" y="1021184"/>
            <a:ext cx="3048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84" y="3861048"/>
            <a:ext cx="367240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32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238">
        <p:split orient="vert"/>
      </p:transition>
    </mc:Choice>
    <mc:Fallback>
      <p:transition spd="slow" advTm="42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445950" cy="449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368" y="497988"/>
            <a:ext cx="2291916" cy="3055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35079"/>
            <a:ext cx="3240360" cy="2430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903953" y="755544"/>
            <a:ext cx="842154" cy="264515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FFFF00"/>
                </a:solidFill>
              </a:rPr>
              <a:t>Старий</a:t>
            </a:r>
            <a:r>
              <a:rPr lang="ru-RU" dirty="0">
                <a:solidFill>
                  <a:srgbClr val="FFFF00"/>
                </a:solidFill>
              </a:rPr>
              <a:t> дуб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6" y="5114771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solidFill>
                  <a:srgbClr val="FFC000"/>
                </a:solidFill>
                <a:latin typeface="Gabriola" pitchFamily="82" charset="0"/>
              </a:rPr>
              <a:t>Нижня</a:t>
            </a:r>
            <a:r>
              <a:rPr lang="ru-RU" sz="3200" dirty="0">
                <a:solidFill>
                  <a:srgbClr val="FFC000"/>
                </a:solidFill>
                <a:latin typeface="Gabriola" pitchFamily="82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Gabriola" pitchFamily="82" charset="0"/>
              </a:rPr>
              <a:t>частина</a:t>
            </a:r>
            <a:r>
              <a:rPr lang="ru-RU" sz="3200" dirty="0">
                <a:solidFill>
                  <a:srgbClr val="FFC000"/>
                </a:solidFill>
                <a:latin typeface="Gabriola" pitchFamily="82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Gabriola" pitchFamily="82" charset="0"/>
              </a:rPr>
              <a:t>скелі</a:t>
            </a:r>
            <a:r>
              <a:rPr lang="ru-RU" sz="3200" dirty="0">
                <a:solidFill>
                  <a:srgbClr val="FFC000"/>
                </a:solidFill>
                <a:latin typeface="Gabriola" pitchFamily="82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Gabriola" pitchFamily="82" charset="0"/>
              </a:rPr>
              <a:t>Бельбедер</a:t>
            </a:r>
            <a:endParaRPr lang="ru-RU" sz="3200" dirty="0">
              <a:solidFill>
                <a:srgbClr val="FFC000"/>
              </a:solidFill>
              <a:latin typeface="Gabriola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61657" y="4119217"/>
            <a:ext cx="1547664" cy="166199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fontAlgn="t"/>
            <a:r>
              <a:rPr lang="ru-RU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Gabriola" pitchFamily="82" charset="0"/>
              </a:rPr>
              <a:t>Водоспад</a:t>
            </a:r>
            <a:r>
              <a:rPr lang="ru-RU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Gabriola" pitchFamily="82" charset="0"/>
              </a:rPr>
              <a:t> "Три </a:t>
            </a:r>
            <a:r>
              <a:rPr lang="ru-RU" sz="28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Gabriola" pitchFamily="82" charset="0"/>
              </a:rPr>
              <a:t>сльози</a:t>
            </a:r>
            <a:r>
              <a:rPr lang="ru-RU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Gabriola" pitchFamily="82" charset="0"/>
              </a:rPr>
              <a:t>"</a:t>
            </a:r>
          </a:p>
          <a:p>
            <a:r>
              <a:rPr lang="ru-RU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07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480">
        <p:split orient="vert"/>
      </p:transition>
    </mc:Choice>
    <mc:Fallback>
      <p:transition spd="slow" advTm="64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9" y="666274"/>
            <a:ext cx="3582139" cy="2485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8" y="3655031"/>
            <a:ext cx="3457160" cy="2644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355976" y="404664"/>
            <a:ext cx="45365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Партерний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амфітеатр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перетерпів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багато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змін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 В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часи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Потоцьких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тут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був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парадний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вхід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в парк.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Тоді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виникла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назва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цієї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ділянки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— Долина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троянд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Прямолінійна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дворядна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шпалера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туї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до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Німецько-радянської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війни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складалася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тільки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з одного ряду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висаджених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1910 року туй. Вона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непомітно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обмежувала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регулярну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частину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парку,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адже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її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підстригали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на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висоті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не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більше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1 м.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Під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час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війни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належного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догляду за парком не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було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,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туї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не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підстригалися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і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після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війни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 В 50-х роках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було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висажено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ще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один ряд,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верхній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—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туї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західної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Оскільки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пропускна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здатність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серпантина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вузьких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доріжок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між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рабатками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троянд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не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забезпечувала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вільного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проходу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відвідувачів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,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кількість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яких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все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збільшувалася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, 1957 року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ділянку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перепланували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 По центру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схилу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збудували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гранітні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сходи,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які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вели до фонтану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Семиструмінь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, а на рабатках, де колись росли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троянди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,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висадили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різноманітні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види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і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форми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ялівця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і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туї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, а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краї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обсадили тамариксом.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Майже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всі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сходи в парку в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початковий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період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будівництва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були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дерев'яні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, з часом вони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руйнувалися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і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постійно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вимагали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ремонту, тому в 1950–1960 роках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їх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замінили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rgbClr val="FFFF00"/>
                </a:solidFill>
                <a:latin typeface="Gabriola" pitchFamily="82" charset="0"/>
              </a:rPr>
              <a:t>гранітними</a:t>
            </a:r>
            <a:r>
              <a:rPr lang="ru-RU" dirty="0">
                <a:solidFill>
                  <a:srgbClr val="FFFF00"/>
                </a:solidFill>
                <a:latin typeface="Gabriola" pitchFamily="8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3744" y="143054"/>
            <a:ext cx="296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rgbClr val="FFC000"/>
                </a:solidFill>
                <a:latin typeface="Gabriola" pitchFamily="82" charset="0"/>
              </a:rPr>
              <a:t>Партерний</a:t>
            </a:r>
            <a:r>
              <a:rPr lang="ru-RU" sz="2800" dirty="0">
                <a:solidFill>
                  <a:srgbClr val="FFC000"/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rgbClr val="FFC000"/>
                </a:solidFill>
                <a:latin typeface="Gabriola" pitchFamily="82" charset="0"/>
              </a:rPr>
              <a:t>амфітеатр</a:t>
            </a:r>
            <a:endParaRPr lang="ru-RU" sz="2800" dirty="0">
              <a:solidFill>
                <a:srgbClr val="FFC000"/>
              </a:solidFill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39" y="3097709"/>
            <a:ext cx="397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>
                <a:solidFill>
                  <a:srgbClr val="0070C0"/>
                </a:solidFill>
                <a:latin typeface="Gabriola" pitchFamily="82" charset="0"/>
              </a:rPr>
              <a:t>Партерний</a:t>
            </a:r>
            <a:r>
              <a:rPr lang="ru-RU" sz="2800" dirty="0">
                <a:solidFill>
                  <a:srgbClr val="0070C0"/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Gabriola" pitchFamily="82" charset="0"/>
              </a:rPr>
              <a:t>амфітеатр</a:t>
            </a:r>
            <a:r>
              <a:rPr lang="ru-RU" sz="2800" dirty="0">
                <a:solidFill>
                  <a:srgbClr val="0070C0"/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Gabriola" pitchFamily="82" charset="0"/>
              </a:rPr>
              <a:t>взимку</a:t>
            </a:r>
            <a:r>
              <a:rPr lang="ru-RU" sz="2800" dirty="0">
                <a:solidFill>
                  <a:srgbClr val="0070C0"/>
                </a:solidFill>
                <a:latin typeface="Gabriola" pitchFamily="82" charset="0"/>
              </a:rPr>
              <a:t> </a:t>
            </a:r>
            <a:endParaRPr lang="ru-RU" sz="2800" dirty="0">
              <a:solidFill>
                <a:srgbClr val="0070C0"/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35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461">
        <p:split orient="vert"/>
      </p:transition>
    </mc:Choice>
    <mc:Fallback>
      <p:transition spd="slow" advTm="54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20688"/>
            <a:ext cx="3048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60" y="3593889"/>
            <a:ext cx="3391925" cy="254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5" y="548680"/>
            <a:ext cx="3487936" cy="2615952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 rot="10800000" flipV="1">
            <a:off x="6166113" y="4876058"/>
            <a:ext cx="2155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abriola" pitchFamily="82" charset="0"/>
              </a:rPr>
              <a:t>Рожевий</a:t>
            </a:r>
            <a:r>
              <a:rPr lang="ru-RU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Gabriola" pitchFamily="82" charset="0"/>
              </a:rPr>
              <a:t>павільон</a:t>
            </a:r>
            <a:endParaRPr lang="ru-RU" sz="3200" dirty="0">
              <a:solidFill>
                <a:schemeClr val="accent4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7" y="4191319"/>
            <a:ext cx="1653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Gabriola" pitchFamily="82" charset="0"/>
              </a:rPr>
              <a:t>«Природа і</a:t>
            </a:r>
            <a:r>
              <a:rPr lang="ru-RU" sz="2800" dirty="0" smtClean="0">
                <a:latin typeface="Gabriola" pitchFamily="82" charset="0"/>
              </a:rPr>
              <a:t> </a:t>
            </a:r>
            <a:r>
              <a:rPr lang="ru-RU" sz="2800" dirty="0" err="1" smtClean="0">
                <a:latin typeface="Gabriola" pitchFamily="82" charset="0"/>
              </a:rPr>
              <a:t>мистецтво</a:t>
            </a:r>
            <a:r>
              <a:rPr lang="ru-RU" sz="2800" dirty="0">
                <a:latin typeface="Gabriola" pitchFamily="82" charset="0"/>
              </a:rPr>
              <a:t>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8917" y="908720"/>
            <a:ext cx="1358216" cy="212365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ru-RU" sz="3200" dirty="0">
                <a:solidFill>
                  <a:srgbClr val="92D050"/>
                </a:solidFill>
                <a:latin typeface="Gabriola" pitchFamily="82" charset="0"/>
              </a:rPr>
              <a:t>Вид на </a:t>
            </a:r>
            <a:r>
              <a:rPr lang="ru-RU" sz="3200" dirty="0" err="1">
                <a:solidFill>
                  <a:srgbClr val="92D050"/>
                </a:solidFill>
                <a:latin typeface="Gabriola" pitchFamily="82" charset="0"/>
              </a:rPr>
              <a:t>Нижній</a:t>
            </a:r>
            <a:r>
              <a:rPr lang="ru-RU" sz="3200" dirty="0">
                <a:solidFill>
                  <a:srgbClr val="92D050"/>
                </a:solidFill>
                <a:latin typeface="Gabriola" pitchFamily="82" charset="0"/>
              </a:rPr>
              <a:t> став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69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51">
        <p:split orient="vert"/>
      </p:transition>
    </mc:Choice>
    <mc:Fallback>
      <p:transition spd="slow" advTm="60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56992"/>
            <a:ext cx="4064000" cy="3048000"/>
          </a:xfr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66084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7" y="333152"/>
            <a:ext cx="4064000" cy="238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759330" y="69269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Грот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Сцілли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5085184"/>
            <a:ext cx="1764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5">
                    <a:lumMod val="75000"/>
                  </a:schemeClr>
                </a:solidFill>
                <a:latin typeface="Gabriola" pitchFamily="82" charset="0"/>
              </a:rPr>
              <a:t>Грот </a:t>
            </a:r>
            <a:r>
              <a:rPr lang="ru-RU" sz="3600" dirty="0" err="1">
                <a:solidFill>
                  <a:schemeClr val="accent5">
                    <a:lumMod val="75000"/>
                  </a:schemeClr>
                </a:solidFill>
                <a:latin typeface="Gabriola" pitchFamily="82" charset="0"/>
              </a:rPr>
              <a:t>Каліпсо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2739821"/>
            <a:ext cx="2848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Грот </a:t>
            </a:r>
            <a:r>
              <a:rPr lang="ru-RU" sz="3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Аполона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370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845">
        <p:split orient="vert"/>
      </p:transition>
    </mc:Choice>
    <mc:Fallback>
      <p:transition spd="slow" advTm="68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13460"/>
            <a:ext cx="4539340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5624"/>
            <a:ext cx="8229600" cy="12192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Соф</a:t>
            </a:r>
            <a:r>
              <a:rPr lang="uk-UA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іївка - одним із трьох найкрасивіших штучних парків Європи  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3384376" cy="225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45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390">
        <p:split orient="vert"/>
      </p:transition>
    </mc:Choice>
    <mc:Fallback>
      <p:transition spd="slow" advTm="23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66" y="266782"/>
            <a:ext cx="3622549" cy="271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5023"/>
            <a:ext cx="3672408" cy="275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140968"/>
            <a:ext cx="35523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1560" y="2015587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latin typeface="Gabriola" pitchFamily="82" charset="0"/>
              </a:rPr>
              <a:t>Вид на </a:t>
            </a:r>
            <a:r>
              <a:rPr lang="ru-RU" sz="2800" dirty="0" err="1">
                <a:solidFill>
                  <a:srgbClr val="FFC000"/>
                </a:solidFill>
                <a:latin typeface="Gabriola" pitchFamily="82" charset="0"/>
              </a:rPr>
              <a:t>Нижній</a:t>
            </a:r>
            <a:r>
              <a:rPr lang="ru-RU" sz="2800" dirty="0">
                <a:solidFill>
                  <a:srgbClr val="FFC000"/>
                </a:solidFill>
                <a:latin typeface="Gabriola" pitchFamily="82" charset="0"/>
              </a:rPr>
              <a:t> став</a:t>
            </a:r>
            <a:endParaRPr lang="ru-RU" sz="2800" dirty="0">
              <a:solidFill>
                <a:srgbClr val="FFC000"/>
              </a:solidFill>
              <a:latin typeface="Gabriola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2948" y="83671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solidFill>
                  <a:srgbClr val="C00000"/>
                </a:solidFill>
                <a:latin typeface="Gabriola" pitchFamily="82" charset="0"/>
              </a:rPr>
              <a:t>Розарій</a:t>
            </a:r>
            <a:endParaRPr lang="ru-RU" sz="3600" dirty="0">
              <a:solidFill>
                <a:srgbClr val="C00000"/>
              </a:solidFill>
              <a:latin typeface="Gabriola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2908" y="2492640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solidFill>
                  <a:srgbClr val="0070C0"/>
                </a:solidFill>
                <a:latin typeface="Gabriola" pitchFamily="82" charset="0"/>
              </a:rPr>
              <a:t>Острів</a:t>
            </a:r>
            <a:r>
              <a:rPr lang="ru-RU" sz="3200" dirty="0">
                <a:solidFill>
                  <a:srgbClr val="0070C0"/>
                </a:solidFill>
                <a:latin typeface="Gabriola" pitchFamily="82" charset="0"/>
              </a:rPr>
              <a:t> </a:t>
            </a:r>
            <a:r>
              <a:rPr lang="ru-RU" sz="3200" dirty="0" err="1">
                <a:solidFill>
                  <a:srgbClr val="0070C0"/>
                </a:solidFill>
                <a:latin typeface="Gabriola" pitchFamily="82" charset="0"/>
              </a:rPr>
              <a:t>кохання</a:t>
            </a:r>
            <a:endParaRPr lang="ru-RU" sz="3200" dirty="0">
              <a:solidFill>
                <a:srgbClr val="0070C0"/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057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972">
        <p:split orient="vert"/>
      </p:transition>
    </mc:Choice>
    <mc:Fallback>
      <p:transition spd="slow" advTm="59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4037910" cy="538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19852" y="404664"/>
            <a:ext cx="3312368" cy="787152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  <a:effectLst/>
                <a:latin typeface="Gabriola" pitchFamily="82" charset="0"/>
              </a:rPr>
              <a:t>План-схема парку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1292455"/>
            <a:ext cx="38729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Парк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розташований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у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північній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частині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міста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Умань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Черкаської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області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обабіч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ріки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Кам'янки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за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адресою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—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вулиця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Київська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12-а. </a:t>
            </a:r>
            <a:endParaRPr lang="ru-RU" sz="2400" dirty="0" smtClean="0">
              <a:solidFill>
                <a:schemeClr val="accent3">
                  <a:lumMod val="60000"/>
                  <a:lumOff val="40000"/>
                </a:schemeClr>
              </a:solidFill>
              <a:latin typeface="Gabriola" pitchFamily="82" charset="0"/>
            </a:endParaRPr>
          </a:p>
          <a:p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Тут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росте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понад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2000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видів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дерев і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кущів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(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місцевих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і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екзотичних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), </a:t>
            </a:r>
            <a:r>
              <a:rPr lang="ru-RU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Колекційний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фонд парку в 2007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році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нараховував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3323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таксонів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з них: 546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деревних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1557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кущових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115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ліан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1212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трав'янистих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рослин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, з них 914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інтродукованих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 та 246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аборигенних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.</a:t>
            </a:r>
            <a:endParaRPr lang="ru-RU" sz="2400" dirty="0">
              <a:solidFill>
                <a:schemeClr val="accent3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2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003">
        <p:split orient="vert"/>
      </p:transition>
    </mc:Choice>
    <mc:Fallback>
      <p:transition spd="slow" advTm="110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5" y="1400944"/>
            <a:ext cx="4064000" cy="289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35" y="295965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59632" y="429309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Головний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latin typeface="Gabriola" pitchFamily="82" charset="0"/>
              </a:rPr>
              <a:t>вхід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Gabriola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7027" y="332829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Центральна алея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07" y="3789962"/>
            <a:ext cx="3568391" cy="2676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66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825">
        <p:split orient="vert"/>
      </p:transition>
    </mc:Choice>
    <mc:Fallback>
      <p:transition spd="slow" advTm="58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94509"/>
            <a:ext cx="5182197" cy="5001491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Парк «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Софіївка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»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заснований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у 1796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році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власником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міста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Умані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, магнатом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Станіславом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Щенсним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Потоцьким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та названий на честь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його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дружини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Софії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Вітт-Потоцької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. Автором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топографічного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й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архітектурного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проекту і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керівником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будівництва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парку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було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призначено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військового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інженера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Людвіга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Метцеля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.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Gabriola" pitchFamily="82" charset="0"/>
            </a:endParaRPr>
          </a:p>
          <a:p>
            <a:pPr algn="r"/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Парк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був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створений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у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майже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безлісій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місцевості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,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розчленованій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річкою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Кам'янкою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, балками та ярами,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які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врізалися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в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гранітове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підложжя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,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що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часто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виходило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на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поверхню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. При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створенні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парку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вдало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використано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рельєф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, але без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заздалегідь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наміченого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плану. У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процесі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завершення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робіт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на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окремих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ділянках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були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висаджені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місцеві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та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екзотичні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деревно-чагарникові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рослини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,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тоді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ж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були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збудовані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перші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архітектурні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споруди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та прикрашено «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Софіївку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» скульптурою, </a:t>
            </a:r>
            <a:r>
              <a:rPr lang="ru-RU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переважно</a:t>
            </a:r>
            <a:r>
              <a:rPr lang="ru-RU" dirty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 античною</a:t>
            </a: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abriola" pitchFamily="82" charset="0"/>
              </a:rPr>
              <a:t>.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332656"/>
            <a:ext cx="2880320" cy="75091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</a:rPr>
              <a:t>Історія парку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Gabriola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09" y="548679"/>
            <a:ext cx="3260755" cy="3822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907050" y="4581128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err="1">
                <a:solidFill>
                  <a:srgbClr val="C00000"/>
                </a:solidFill>
                <a:latin typeface="Gabriola" pitchFamily="82" charset="0"/>
              </a:rPr>
              <a:t>Станіслав</a:t>
            </a:r>
            <a:r>
              <a:rPr lang="ru-RU" sz="3200" dirty="0">
                <a:solidFill>
                  <a:srgbClr val="C00000"/>
                </a:solidFill>
                <a:latin typeface="Gabriola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itchFamily="82" charset="0"/>
              </a:rPr>
              <a:t>Щенсний</a:t>
            </a:r>
            <a:r>
              <a:rPr lang="ru-RU" sz="3200" dirty="0">
                <a:solidFill>
                  <a:srgbClr val="C00000"/>
                </a:solidFill>
                <a:latin typeface="Gabriola" pitchFamily="82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latin typeface="Gabriola" pitchFamily="82" charset="0"/>
              </a:rPr>
              <a:t>Потоцький</a:t>
            </a:r>
            <a:endParaRPr lang="ru-RU" sz="3200" dirty="0">
              <a:solidFill>
                <a:srgbClr val="C00000"/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72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846">
        <p:split orient="vert"/>
      </p:transition>
    </mc:Choice>
    <mc:Fallback>
      <p:transition spd="slow" advTm="884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2017"/>
            <a:ext cx="3048000" cy="40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86" y="1772816"/>
            <a:ext cx="4156636" cy="2882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637594" y="4869160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rgbClr val="FFFF01"/>
                </a:solidFill>
                <a:latin typeface="Gabriola" pitchFamily="82" charset="0"/>
              </a:rPr>
              <a:t>Фонтан </a:t>
            </a:r>
            <a:r>
              <a:rPr lang="ru-RU" sz="2800" dirty="0" err="1">
                <a:solidFill>
                  <a:srgbClr val="FFFF01"/>
                </a:solidFill>
                <a:latin typeface="Gabriola" pitchFamily="82" charset="0"/>
              </a:rPr>
              <a:t>поряд</a:t>
            </a:r>
            <a:r>
              <a:rPr lang="ru-RU" sz="2800" dirty="0">
                <a:solidFill>
                  <a:srgbClr val="FFFF01"/>
                </a:solidFill>
                <a:latin typeface="Gabriola" pitchFamily="82" charset="0"/>
              </a:rPr>
              <a:t> з </a:t>
            </a:r>
            <a:r>
              <a:rPr lang="ru-RU" sz="2800" dirty="0" err="1">
                <a:solidFill>
                  <a:srgbClr val="FFFF01"/>
                </a:solidFill>
                <a:latin typeface="Gabriola" pitchFamily="82" charset="0"/>
              </a:rPr>
              <a:t>Головним</a:t>
            </a:r>
            <a:r>
              <a:rPr lang="ru-RU" sz="2800" dirty="0">
                <a:solidFill>
                  <a:srgbClr val="FFFF01"/>
                </a:solidFill>
                <a:latin typeface="Gabriola" pitchFamily="82" charset="0"/>
              </a:rPr>
              <a:t> входом до парку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1600" y="467959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Великий </a:t>
            </a:r>
            <a:r>
              <a:rPr lang="ru-RU" sz="3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Gabriola" pitchFamily="82" charset="0"/>
              </a:rPr>
              <a:t>водоспад</a:t>
            </a:r>
            <a:endParaRPr lang="ru-RU" sz="3200" dirty="0">
              <a:solidFill>
                <a:schemeClr val="accent3">
                  <a:lumMod val="60000"/>
                  <a:lumOff val="40000"/>
                </a:schemeClr>
              </a:solidFill>
              <a:latin typeface="Gabriola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82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176">
        <p:split orient="vert"/>
      </p:transition>
    </mc:Choice>
    <mc:Fallback>
      <p:transition spd="slow" advTm="717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3674225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4048" y="404664"/>
            <a:ext cx="2664296" cy="129614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Царицин </a:t>
            </a:r>
            <a:r>
              <a:rPr lang="uk-UA" dirty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  <a:t>сад</a:t>
            </a:r>
            <a:br>
              <a:rPr lang="uk-UA" dirty="0">
                <a:solidFill>
                  <a:schemeClr val="accent2">
                    <a:lumMod val="50000"/>
                  </a:schemeClr>
                </a:solidFill>
                <a:latin typeface="Gabriola" pitchFamily="82" charset="0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  <a:latin typeface="Gabriol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244" y="1052736"/>
            <a:ext cx="421196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У 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1832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році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,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після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польського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повстання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,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частина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правобережних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володінь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родини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Потоцьких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, а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серед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них і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Уманські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землі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з парком «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Софіївкою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»,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були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конфісковані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й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передані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Київській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казенній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палаті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. Того ж року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Микола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І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подарував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Уманський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парк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своїй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дружині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—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Олександрі</a:t>
            </a:r>
            <a:r>
              <a:rPr lang="ru-RU" sz="2800" dirty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28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Федорівні</a:t>
            </a:r>
            <a:r>
              <a:rPr lang="ru-RU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Gabriola" pitchFamily="82" charset="0"/>
              </a:rPr>
              <a:t>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331640" y="5589240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200" spc="-100" dirty="0">
                <a:ln w="3200">
                  <a:solidFill>
                    <a:srgbClr val="517F2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+mj-ea"/>
                <a:cs typeface="+mj-cs"/>
              </a:rPr>
              <a:t>Софія </a:t>
            </a:r>
            <a:r>
              <a:rPr lang="uk-UA" sz="4200" spc="-100" dirty="0" err="1">
                <a:ln w="3200">
                  <a:solidFill>
                    <a:srgbClr val="517F2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+mj-ea"/>
                <a:cs typeface="+mj-cs"/>
              </a:rPr>
              <a:t>Вітт</a:t>
            </a:r>
            <a:r>
              <a:rPr lang="uk-UA" sz="4200" spc="-100" dirty="0">
                <a:ln w="3200">
                  <a:solidFill>
                    <a:srgbClr val="517F21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C000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Gabriola" pitchFamily="82" charset="0"/>
                <a:ea typeface="+mj-ea"/>
                <a:cs typeface="+mj-cs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8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576">
        <p:split orient="vert"/>
      </p:transition>
    </mc:Choice>
    <mc:Fallback>
      <p:transition spd="slow" advTm="457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50013"/>
            <a:ext cx="3471486" cy="2323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2">
                    <a:lumMod val="50000"/>
                  </a:schemeClr>
                </a:solidFill>
              </a:rPr>
              <a:t>Місток на Площу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Зборів у різні пори року 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80" y="1628800"/>
            <a:ext cx="2688299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429" y="4005064"/>
            <a:ext cx="3168352" cy="2112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75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180">
        <p:split orient="vert"/>
      </p:transition>
    </mc:Choice>
    <mc:Fallback>
      <p:transition spd="slow" advTm="51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|0.7|0.7|0.7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0.8|0.9|0.7|0.8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0.7|0.8|0.9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6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6|0.8|0.4|1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8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2|0.7|1.1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9|0.7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0.8|1|0.8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0.8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0.7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3|0.8|0.7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0.6|1.1|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0.9|0.7|0.8|0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|0.7|1.4|0.6|1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|0.7|0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|1.1|1|2.1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|1.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0.9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0.8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|1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8">
      <a:dk1>
        <a:srgbClr val="3C5F18"/>
      </a:dk1>
      <a:lt1>
        <a:srgbClr val="963A82"/>
      </a:lt1>
      <a:dk2>
        <a:srgbClr val="517F21"/>
      </a:dk2>
      <a:lt2>
        <a:srgbClr val="FAC25A"/>
      </a:lt2>
      <a:accent1>
        <a:srgbClr val="6DAA2D"/>
      </a:accent1>
      <a:accent2>
        <a:srgbClr val="00B050"/>
      </a:accent2>
      <a:accent3>
        <a:srgbClr val="DE9306"/>
      </a:accent3>
      <a:accent4>
        <a:srgbClr val="CC7CBB"/>
      </a:accent4>
      <a:accent5>
        <a:srgbClr val="963A82"/>
      </a:accent5>
      <a:accent6>
        <a:srgbClr val="FA8D3D"/>
      </a:accent6>
      <a:hlink>
        <a:srgbClr val="FFDE66"/>
      </a:hlink>
      <a:folHlink>
        <a:srgbClr val="4B1D4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536</TotalTime>
  <Words>853</Words>
  <Application>Microsoft Office PowerPoint</Application>
  <PresentationFormat>Экран (4:3)</PresentationFormat>
  <Paragraphs>78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Бумажная</vt:lpstr>
      <vt:lpstr>Презентація</vt:lpstr>
      <vt:lpstr>Карта «Софіївського парку»</vt:lpstr>
      <vt:lpstr>Софіївка - одним із трьох найкрасивіших штучних парків Європи  </vt:lpstr>
      <vt:lpstr>План-схема парку</vt:lpstr>
      <vt:lpstr>Презентация PowerPoint</vt:lpstr>
      <vt:lpstr>Історія парку</vt:lpstr>
      <vt:lpstr>Презентация PowerPoint</vt:lpstr>
      <vt:lpstr>Царицин сад </vt:lpstr>
      <vt:lpstr>Місток на Площу Зборів у різні пори року  </vt:lpstr>
      <vt:lpstr>Головна прикраса парку - фонтан «Змія»</vt:lpstr>
      <vt:lpstr>Фонтан «Змії» влітку та взимку </vt:lpstr>
      <vt:lpstr>Венеційський міст</vt:lpstr>
      <vt:lpstr>Будинок творчості вчених</vt:lpstr>
      <vt:lpstr>Водограй у «Софіївці». Початок ХХ ст.</vt:lpstr>
      <vt:lpstr>Павільйон Флори</vt:lpstr>
      <vt:lpstr>Презентация PowerPoint</vt:lpstr>
      <vt:lpstr>Невеличкі водопади</vt:lpstr>
      <vt:lpstr>Презентация PowerPoint</vt:lpstr>
      <vt:lpstr>Грот Венери</vt:lpstr>
      <vt:lpstr>Презентация PowerPoint</vt:lpstr>
      <vt:lpstr>Презентация PowerPoint</vt:lpstr>
      <vt:lpstr>Презентация PowerPoint</vt:lpstr>
      <vt:lpstr>Китайська альтанка</vt:lpstr>
      <vt:lpstr>Вид на Площу зборів та Іонічне море</vt:lpstr>
      <vt:lpstr>"Сімейне дерево"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44</cp:revision>
  <dcterms:created xsi:type="dcterms:W3CDTF">2014-11-21T14:24:09Z</dcterms:created>
  <dcterms:modified xsi:type="dcterms:W3CDTF">2014-11-23T13:34:53Z</dcterms:modified>
</cp:coreProperties>
</file>