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59" r:id="rId8"/>
    <p:sldId id="260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2" r:id="rId18"/>
    <p:sldId id="266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Залізні руди, мідь</c:v>
                </c:pt>
                <c:pt idx="1">
                  <c:v>Титан, Олово</c:v>
                </c:pt>
                <c:pt idx="2">
                  <c:v>Марганцеві руди, золото</c:v>
                </c:pt>
                <c:pt idx="3">
                  <c:v>Інші копалини</c:v>
                </c:pt>
              </c:strCache>
            </c:strRef>
          </c:cat>
          <c:val>
            <c:numRef>
              <c:f>Лист1!$B$2:$B$5</c:f>
              <c:numCache>
                <c:formatCode>dd/mmm</c:formatCode>
                <c:ptCount val="4"/>
                <c:pt idx="0" formatCode="General">
                  <c:v>3</c:v>
                </c:pt>
                <c:pt idx="1">
                  <c:v>1</c:v>
                </c:pt>
                <c:pt idx="2" formatCode="General">
                  <c:v>1</c:v>
                </c:pt>
                <c:pt idx="3" formatCode="General">
                  <c:v>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800">
                <a:latin typeface="Gabriola" pitchFamily="82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800">
                <a:latin typeface="Gabriola" pitchFamily="82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800">
                <a:latin typeface="Gabriola" pitchFamily="82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D27C9-7E3B-4367-9BB9-2F83842885EA}" type="datetimeFigureOut">
              <a:rPr lang="ru-RU" smtClean="0"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9503B-F308-4E3F-9A8E-BF67CC97AD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geografica.net.ua/publ/galuzi_geografiji/fizichna_geografija_materikiv_ta_okeaniv/geologichna_budova_pivnichnoji_ameriki/42-1-0-68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>
            <a:noAutofit/>
          </a:bodyPr>
          <a:lstStyle/>
          <a:p>
            <a:r>
              <a:rPr lang="uk-UA" sz="6600" dirty="0" smtClean="0">
                <a:latin typeface="Gabriola" pitchFamily="82" charset="0"/>
              </a:rPr>
              <a:t>Геологічна будова й корисні копалини на території  Південної Америки</a:t>
            </a:r>
            <a:endParaRPr lang="ru-RU" sz="6600" dirty="0">
              <a:latin typeface="Gabriola" pitchFamily="82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72066" y="5929330"/>
            <a:ext cx="3900486" cy="696899"/>
          </a:xfrm>
        </p:spPr>
        <p:txBody>
          <a:bodyPr/>
          <a:lstStyle/>
          <a:p>
            <a:pPr>
              <a:buNone/>
            </a:pPr>
            <a:r>
              <a:rPr lang="uk-UA" dirty="0" err="1" smtClean="0"/>
              <a:t>Алмакаєва</a:t>
            </a:r>
            <a:r>
              <a:rPr lang="uk-UA" dirty="0" smtClean="0"/>
              <a:t> 8-Б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>
                <a:latin typeface="Gabriola" pitchFamily="82" charset="0"/>
              </a:rPr>
              <a:t>В Кордильєрах відомі численні і місцями великі родовища руд золота, срібла, міді, цинку, свинцю (родовище </a:t>
            </a:r>
            <a:r>
              <a:rPr lang="uk-UA" sz="3200" dirty="0" err="1" smtClean="0">
                <a:latin typeface="Gabriola" pitchFamily="82" charset="0"/>
              </a:rPr>
              <a:t>Пайн-Пойнт</a:t>
            </a:r>
            <a:r>
              <a:rPr lang="uk-UA" sz="3200" dirty="0" smtClean="0">
                <a:latin typeface="Gabriola" pitchFamily="82" charset="0"/>
              </a:rPr>
              <a:t>)…</a:t>
            </a:r>
            <a:endParaRPr lang="ru-RU" sz="3200" dirty="0">
              <a:latin typeface="Gabriola" pitchFamily="82" charset="0"/>
            </a:endParaRPr>
          </a:p>
        </p:txBody>
      </p:sp>
      <p:pic>
        <p:nvPicPr>
          <p:cNvPr id="4" name="Содержимое 3" descr="gold_nugg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3116"/>
            <a:ext cx="4357718" cy="4357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78" name="Picture 2" descr="C:\Users\Elvira\Desktop\Nip\Уроки\image1289813341_1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500306"/>
            <a:ext cx="3357586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Gabriola" pitchFamily="82" charset="0"/>
              </a:rPr>
              <a:t>…</a:t>
            </a:r>
            <a:r>
              <a:rPr lang="uk-UA" sz="5400" dirty="0" smtClean="0">
                <a:latin typeface="Gabriola" pitchFamily="82" charset="0"/>
              </a:rPr>
              <a:t>молібдену, вольфраму, ртуті…</a:t>
            </a:r>
            <a:endParaRPr lang="ru-RU" sz="5400" dirty="0">
              <a:latin typeface="Gabriola" pitchFamily="82" charset="0"/>
            </a:endParaRPr>
          </a:p>
        </p:txBody>
      </p:sp>
      <p:pic>
        <p:nvPicPr>
          <p:cNvPr id="4" name="Содержимое 3" descr="what47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4479514" cy="3643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2" name="Picture 2" descr="C:\Users\Elvira\Desktop\Nip\Уроки\wolframiu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799" y="1928802"/>
            <a:ext cx="4040201" cy="404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Gabriola" pitchFamily="82" charset="0"/>
              </a:rPr>
              <a:t>…розповсюджені залізні руди…</a:t>
            </a:r>
            <a:endParaRPr lang="ru-RU" sz="6000" dirty="0">
              <a:latin typeface="Gabriola" pitchFamily="82" charset="0"/>
            </a:endParaRPr>
          </a:p>
        </p:txBody>
      </p:sp>
      <p:pic>
        <p:nvPicPr>
          <p:cNvPr id="26626" name="Picture 2" descr="C:\Users\Elvira\Desktop\Nip\Уроки\железные руд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011851" cy="450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Gabriola" pitchFamily="82" charset="0"/>
              </a:rPr>
              <a:t>…значні родовища нафти і газу…</a:t>
            </a:r>
            <a:endParaRPr lang="ru-RU" sz="5400" dirty="0">
              <a:latin typeface="Gabriola" pitchFamily="82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571612"/>
            <a:ext cx="5072098" cy="50720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 smtClean="0">
                <a:latin typeface="Gabriola" pitchFamily="82" charset="0"/>
              </a:rPr>
              <a:t>…велика кількість уранових та мідних руд…</a:t>
            </a:r>
            <a:endParaRPr lang="ru-RU" sz="5400" dirty="0">
              <a:latin typeface="Gabriola" pitchFamily="82" charset="0"/>
            </a:endParaRPr>
          </a:p>
        </p:txBody>
      </p:sp>
      <p:pic>
        <p:nvPicPr>
          <p:cNvPr id="27650" name="Picture 2" descr="C:\Users\Elvira\Desktop\Nip\Уроки\6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4714908" cy="321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651" name="Picture 3" descr="C:\Users\Elvira\Desktop\Nip\Уроки\22678702.origin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720680" cy="5073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Gabriola" pitchFamily="82" charset="0"/>
              </a:rPr>
              <a:t>До крейдових відкладів Скелястих гір і внутрішніх прогинів Кордильєр в Канаді приурочені поклади кам’яного вугілля…</a:t>
            </a:r>
            <a:endParaRPr lang="ru-RU" dirty="0">
              <a:latin typeface="Gabriola" pitchFamily="82" charset="0"/>
            </a:endParaRPr>
          </a:p>
        </p:txBody>
      </p:sp>
      <p:pic>
        <p:nvPicPr>
          <p:cNvPr id="4" name="Содержимое 3" descr="2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991633"/>
            <a:ext cx="6400800" cy="4257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6700" dirty="0" smtClean="0">
                <a:latin typeface="Gabriola" pitchFamily="82" charset="0"/>
              </a:rPr>
              <a:t>…також  пластові  поклади фосфоритів.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3116"/>
            <a:ext cx="4286280" cy="4526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4" name="Picture 2" descr="C:\Users\Elvira\Desktop\Nip\Уроки\m-galen_6_2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9593" y="2643182"/>
            <a:ext cx="4304407" cy="3729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Gabriola" pitchFamily="82" charset="0"/>
              </a:rPr>
              <a:t>Статистика корисних копалин</a:t>
            </a:r>
            <a:endParaRPr lang="ru-RU" sz="4800" dirty="0">
              <a:latin typeface="Gabriola" pitchFamily="82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latin typeface="Gabriola" pitchFamily="82" charset="0"/>
              </a:rPr>
              <a:t>Адреси сайтів</a:t>
            </a:r>
            <a:endParaRPr lang="ru-RU" sz="80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700" dirty="0"/>
              <a:t> </a:t>
            </a:r>
            <a:r>
              <a:rPr lang="uk-UA" sz="1800" dirty="0" smtClean="0">
                <a:latin typeface="Gabriola" pitchFamily="82" charset="0"/>
              </a:rPr>
              <a:t>1)</a:t>
            </a:r>
            <a:r>
              <a:rPr lang="en-US" sz="1800" dirty="0" smtClean="0">
                <a:latin typeface="Gabriola" pitchFamily="82" charset="0"/>
              </a:rPr>
              <a:t>http://school.xvatit.com/index.php?title=%D0%9F%D1%96%D0%B2%D0%B4%D0%B5%D0%BD%D0%BD%D0%B0_%D0%90%D0%BC%D0%B5%D1%80%D0%B8%D0%BA%D0%B0._%D0%97%D0%B0%D0%B3%D0%B0%D0%BB%D1%8C%D0%BD%D1%96_%D0%B2%D1%96%D0%B4%D0%BE%D0%BC%D0%BE%D1%81%D1%82%D1%96._%D0%9F%D0%BE%D0%B2%D0%BD%D1%96_%D1%83%D1%80%D0%BE%D0%BA%D0%B8</a:t>
            </a:r>
            <a:r>
              <a:rPr lang="uk-UA" sz="1800" dirty="0" smtClean="0">
                <a:latin typeface="Gabriola" pitchFamily="82" charset="0"/>
              </a:rPr>
              <a:t/>
            </a:r>
            <a:br>
              <a:rPr lang="uk-UA" sz="1800" dirty="0" smtClean="0">
                <a:latin typeface="Gabriola" pitchFamily="82" charset="0"/>
              </a:rPr>
            </a:br>
            <a:r>
              <a:rPr lang="uk-UA" sz="1800" dirty="0" smtClean="0">
                <a:latin typeface="Gabriola" pitchFamily="82" charset="0"/>
              </a:rPr>
              <a:t>2)</a:t>
            </a:r>
            <a:r>
              <a:rPr lang="en-US" sz="1800" dirty="0" smtClean="0">
                <a:latin typeface="Gabriola" pitchFamily="82" charset="0"/>
              </a:rPr>
              <a:t> </a:t>
            </a:r>
            <a:r>
              <a:rPr lang="en-US" sz="1800" dirty="0" smtClean="0">
                <a:latin typeface="Gabriola" pitchFamily="82" charset="0"/>
                <a:hlinkClick r:id="rId2"/>
              </a:rPr>
              <a:t>http://geografica.net.ua/publ/galuzi_geografiji/fizichna_geografija_materikiv_ta_okeaniv/geologichna_budova_pivnichnoji_ameriki/42-1-0-681</a:t>
            </a:r>
            <a:endParaRPr lang="uk-UA" sz="1800" dirty="0" smtClean="0">
              <a:latin typeface="Gabriola" pitchFamily="82" charset="0"/>
            </a:endParaRPr>
          </a:p>
          <a:p>
            <a:pPr>
              <a:buNone/>
            </a:pPr>
            <a:endParaRPr lang="uk-UA" sz="1800" dirty="0" smtClean="0">
              <a:latin typeface="Gabriola" pitchFamily="82" charset="0"/>
            </a:endParaRPr>
          </a:p>
          <a:p>
            <a:pPr>
              <a:buNone/>
            </a:pPr>
            <a:r>
              <a:rPr lang="uk-UA" sz="1800" dirty="0">
                <a:latin typeface="Gabriola" pitchFamily="82" charset="0"/>
              </a:rPr>
              <a:t> </a:t>
            </a:r>
            <a:r>
              <a:rPr lang="uk-UA" sz="1800" dirty="0" smtClean="0">
                <a:latin typeface="Gabriola" pitchFamily="82" charset="0"/>
              </a:rPr>
              <a:t>        3)</a:t>
            </a:r>
            <a:r>
              <a:rPr lang="en-US" sz="1800" dirty="0" smtClean="0">
                <a:latin typeface="Gabriola" pitchFamily="82" charset="0"/>
              </a:rPr>
              <a:t> http://uk.wikipedia.org/wiki/%D0%9F%D1%96%D0%B2%D0%B4%D0%B5%D0%BD%D0%BD%D0%B0_%D0%90%D0%BC%D0%B5%D1%80%D0%B8%D0%BA%D0%B0#.D0.9C.D1.96.D0.BD.D0.B5.D1.80.D0.B0.D0.BB.D1.8C.D0.BD.D1.96_.D1.80.D0.B5.D1.81.D1.83.D1.80.D1.81.D0.B8</a:t>
            </a:r>
            <a:endParaRPr lang="uk-UA" sz="1800" dirty="0" smtClean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 smtClean="0">
                <a:latin typeface="Gabriola" pitchFamily="82" charset="0"/>
              </a:rPr>
              <a:t>Дякую за увагу</a:t>
            </a:r>
            <a:endParaRPr lang="ru-RU" sz="9600" dirty="0">
              <a:latin typeface="Gabriola" pitchFamily="82" charset="0"/>
            </a:endParaRPr>
          </a:p>
        </p:txBody>
      </p:sp>
    </p:spTree>
  </p:cSld>
  <p:clrMapOvr>
    <a:masterClrMapping/>
  </p:clrMapOvr>
  <p:transition spd="med"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8800" dirty="0" smtClean="0">
                <a:latin typeface="Gabriola" pitchFamily="82" charset="0"/>
              </a:rPr>
              <a:t>План</a:t>
            </a:r>
            <a:endParaRPr lang="ru-RU" sz="88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4800" dirty="0" smtClean="0">
                <a:latin typeface="Gabriola" pitchFamily="82" charset="0"/>
              </a:rPr>
              <a:t>1)Загальні </a:t>
            </a:r>
            <a:r>
              <a:rPr lang="uk-UA" sz="4800" dirty="0" err="1" smtClean="0">
                <a:latin typeface="Gabriola" pitchFamily="82" charset="0"/>
              </a:rPr>
              <a:t>відомосі</a:t>
            </a:r>
            <a:endParaRPr lang="uk-UA" sz="4800" dirty="0" smtClean="0">
              <a:latin typeface="Gabriola" pitchFamily="82" charset="0"/>
            </a:endParaRPr>
          </a:p>
          <a:p>
            <a:pPr>
              <a:buNone/>
            </a:pPr>
            <a:r>
              <a:rPr lang="uk-UA" sz="4800" dirty="0" smtClean="0">
                <a:latin typeface="Gabriola" pitchFamily="82" charset="0"/>
              </a:rPr>
              <a:t>2)Геологічна  будова</a:t>
            </a:r>
          </a:p>
          <a:p>
            <a:pPr>
              <a:buNone/>
            </a:pPr>
            <a:r>
              <a:rPr lang="uk-UA" sz="4800" dirty="0" smtClean="0">
                <a:latin typeface="Gabriola" pitchFamily="82" charset="0"/>
              </a:rPr>
              <a:t>3)Корисні  копалини</a:t>
            </a:r>
          </a:p>
          <a:p>
            <a:pPr>
              <a:buNone/>
            </a:pPr>
            <a:r>
              <a:rPr lang="uk-UA" sz="4800" dirty="0" smtClean="0">
                <a:latin typeface="Gabriola" pitchFamily="82" charset="0"/>
              </a:rPr>
              <a:t>4)Адреси сайтів</a:t>
            </a:r>
            <a:endParaRPr lang="ru-RU" sz="48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latin typeface="Gabriola" pitchFamily="82" charset="0"/>
              </a:rPr>
              <a:t>Загальні відомості</a:t>
            </a:r>
            <a:endParaRPr lang="ru-RU" sz="60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Gabriola" pitchFamily="82" charset="0"/>
              </a:rPr>
              <a:t>    </a:t>
            </a:r>
            <a:r>
              <a:rPr lang="ru-RU" dirty="0" err="1" smtClean="0">
                <a:latin typeface="Gabriola" pitchFamily="82" charset="0"/>
              </a:rPr>
              <a:t>Обриси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Південної</a:t>
            </a:r>
            <a:r>
              <a:rPr lang="ru-RU" dirty="0">
                <a:latin typeface="Gabriola" pitchFamily="82" charset="0"/>
              </a:rPr>
              <a:t> Америки </a:t>
            </a:r>
            <a:r>
              <a:rPr lang="ru-RU" dirty="0" err="1">
                <a:latin typeface="Gabriola" pitchFamily="82" charset="0"/>
              </a:rPr>
              <a:t>нагадують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трикутник</a:t>
            </a:r>
            <a:r>
              <a:rPr lang="ru-RU" dirty="0">
                <a:latin typeface="Gabriola" pitchFamily="82" charset="0"/>
              </a:rPr>
              <a:t>, </a:t>
            </a:r>
            <a:r>
              <a:rPr lang="ru-RU" dirty="0" err="1">
                <a:latin typeface="Gabriola" pitchFamily="82" charset="0"/>
              </a:rPr>
              <a:t>що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простягнувся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з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півночі</a:t>
            </a:r>
            <a:r>
              <a:rPr lang="ru-RU" dirty="0">
                <a:latin typeface="Gabriola" pitchFamily="82" charset="0"/>
              </a:rPr>
              <a:t>, </a:t>
            </a:r>
            <a:r>
              <a:rPr lang="ru-RU" dirty="0" err="1">
                <a:latin typeface="Gabriola" pitchFamily="82" charset="0"/>
              </a:rPr>
              <a:t>звужуючись</a:t>
            </a:r>
            <a:r>
              <a:rPr lang="ru-RU" dirty="0">
                <a:latin typeface="Gabriola" pitchFamily="82" charset="0"/>
              </a:rPr>
              <a:t>, на </a:t>
            </a:r>
            <a:r>
              <a:rPr lang="ru-RU" dirty="0" err="1">
                <a:latin typeface="Gabriola" pitchFamily="82" charset="0"/>
              </a:rPr>
              <a:t>південь</a:t>
            </a:r>
            <a:r>
              <a:rPr lang="ru-RU" dirty="0">
                <a:latin typeface="Gabriola" pitchFamily="82" charset="0"/>
              </a:rPr>
              <a:t>, </a:t>
            </a:r>
            <a:r>
              <a:rPr lang="ru-RU" dirty="0" err="1">
                <a:latin typeface="Gabriola" pitchFamily="82" charset="0"/>
              </a:rPr>
              <a:t>від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спекотних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тропіків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Карибського</a:t>
            </a:r>
            <a:r>
              <a:rPr lang="ru-RU" dirty="0">
                <a:latin typeface="Gabriola" pitchFamily="82" charset="0"/>
              </a:rPr>
              <a:t> моря до </a:t>
            </a:r>
            <a:r>
              <a:rPr lang="ru-RU" dirty="0" err="1">
                <a:latin typeface="Gabriola" pitchFamily="82" charset="0"/>
              </a:rPr>
              <a:t>засніженого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і</a:t>
            </a:r>
            <a:r>
              <a:rPr lang="ru-RU" dirty="0">
                <a:latin typeface="Gabriola" pitchFamily="82" charset="0"/>
              </a:rPr>
              <a:t> штормового острова </a:t>
            </a:r>
            <a:r>
              <a:rPr lang="ru-RU" dirty="0" err="1">
                <a:latin typeface="Gabriola" pitchFamily="82" charset="0"/>
              </a:rPr>
              <a:t>Вогняна</a:t>
            </a:r>
            <a:r>
              <a:rPr lang="ru-RU" dirty="0">
                <a:latin typeface="Gabriola" pitchFamily="82" charset="0"/>
              </a:rPr>
              <a:t> Земля. Материк </a:t>
            </a:r>
            <a:r>
              <a:rPr lang="ru-RU" dirty="0" err="1">
                <a:latin typeface="Gabriola" pitchFamily="82" charset="0"/>
              </a:rPr>
              <a:t>перетинається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екватором</a:t>
            </a:r>
            <a:r>
              <a:rPr lang="ru-RU" dirty="0">
                <a:latin typeface="Gabriola" pitchFamily="82" charset="0"/>
              </a:rPr>
              <a:t> у </a:t>
            </a:r>
            <a:r>
              <a:rPr lang="ru-RU" dirty="0" err="1">
                <a:latin typeface="Gabriola" pitchFamily="82" charset="0"/>
              </a:rPr>
              <a:t>північній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широкій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частині</a:t>
            </a:r>
            <a:r>
              <a:rPr lang="ru-RU" dirty="0">
                <a:latin typeface="Gabriola" pitchFamily="82" charset="0"/>
              </a:rPr>
              <a:t>, тому на </a:t>
            </a:r>
            <a:r>
              <a:rPr lang="ru-RU" dirty="0" err="1">
                <a:latin typeface="Gabriola" pitchFamily="82" charset="0"/>
              </a:rPr>
              <a:t>значній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його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території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випадає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багато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опадів</a:t>
            </a:r>
            <a:r>
              <a:rPr lang="ru-RU" dirty="0">
                <a:latin typeface="Gabriola" pitchFamily="82" charset="0"/>
              </a:rPr>
              <a:t>. </a:t>
            </a:r>
            <a:r>
              <a:rPr lang="ru-RU" dirty="0" err="1">
                <a:latin typeface="Gabriola" pitchFamily="82" charset="0"/>
              </a:rPr>
              <a:t>Відносно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нульового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меридіана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він</a:t>
            </a:r>
            <a:r>
              <a:rPr lang="ru-RU" dirty="0">
                <a:latin typeface="Gabriola" pitchFamily="82" charset="0"/>
              </a:rPr>
              <a:t>  </a:t>
            </a:r>
            <a:r>
              <a:rPr lang="ru-RU" dirty="0" err="1">
                <a:latin typeface="Gabriola" pitchFamily="82" charset="0"/>
              </a:rPr>
              <a:t>повністю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лежить</a:t>
            </a:r>
            <a:r>
              <a:rPr lang="ru-RU" dirty="0">
                <a:latin typeface="Gabriola" pitchFamily="82" charset="0"/>
              </a:rPr>
              <a:t> у </a:t>
            </a:r>
            <a:r>
              <a:rPr lang="ru-RU" dirty="0" err="1">
                <a:latin typeface="Gabriola" pitchFamily="82" charset="0"/>
              </a:rPr>
              <a:t>Західній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півкулі</a:t>
            </a:r>
            <a:r>
              <a:rPr lang="ru-RU" dirty="0">
                <a:latin typeface="Gabriola" pitchFamily="82" charset="0"/>
              </a:rPr>
              <a:t>. </a:t>
            </a:r>
            <a:r>
              <a:rPr lang="ru-RU" dirty="0" err="1">
                <a:latin typeface="Gabriola" pitchFamily="82" charset="0"/>
              </a:rPr>
              <a:t>Зі</a:t>
            </a:r>
            <a:r>
              <a:rPr lang="ru-RU" dirty="0">
                <a:latin typeface="Gabriola" pitchFamily="82" charset="0"/>
              </a:rPr>
              <a:t> сходу материк </a:t>
            </a:r>
            <a:r>
              <a:rPr lang="ru-RU" dirty="0" err="1">
                <a:latin typeface="Gabriola" pitchFamily="82" charset="0"/>
              </a:rPr>
              <a:t>омивають</a:t>
            </a:r>
            <a:r>
              <a:rPr lang="ru-RU" dirty="0">
                <a:latin typeface="Gabriola" pitchFamily="82" charset="0"/>
              </a:rPr>
              <a:t> води </a:t>
            </a:r>
            <a:r>
              <a:rPr lang="ru-RU" dirty="0" err="1">
                <a:latin typeface="Gabriola" pitchFamily="82" charset="0"/>
              </a:rPr>
              <a:t>Атлантичного</a:t>
            </a:r>
            <a:r>
              <a:rPr lang="ru-RU" dirty="0">
                <a:latin typeface="Gabriola" pitchFamily="82" charset="0"/>
              </a:rPr>
              <a:t>, </a:t>
            </a:r>
            <a:r>
              <a:rPr lang="ru-RU" dirty="0" err="1">
                <a:latin typeface="Gabriola" pitchFamily="82" charset="0"/>
              </a:rPr>
              <a:t>із</a:t>
            </a:r>
            <a:r>
              <a:rPr lang="ru-RU" dirty="0">
                <a:latin typeface="Gabriola" pitchFamily="82" charset="0"/>
              </a:rPr>
              <a:t> заходу – Тихого </a:t>
            </a:r>
            <a:r>
              <a:rPr lang="ru-RU" dirty="0" err="1">
                <a:latin typeface="Gabriola" pitchFamily="82" charset="0"/>
              </a:rPr>
              <a:t>океанів</a:t>
            </a:r>
            <a:r>
              <a:rPr lang="ru-RU" dirty="0">
                <a:latin typeface="Gabriola" pitchFamily="82" charset="0"/>
              </a:rPr>
              <a:t>, </a:t>
            </a:r>
            <a:r>
              <a:rPr lang="ru-RU" dirty="0" err="1">
                <a:latin typeface="Gabriola" pitchFamily="82" charset="0"/>
              </a:rPr>
              <a:t>з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півночі</a:t>
            </a:r>
            <a:r>
              <a:rPr lang="ru-RU" dirty="0">
                <a:latin typeface="Gabriola" pitchFamily="82" charset="0"/>
              </a:rPr>
              <a:t> – води </a:t>
            </a:r>
            <a:r>
              <a:rPr lang="ru-RU" dirty="0" err="1">
                <a:latin typeface="Gabriola" pitchFamily="82" charset="0"/>
              </a:rPr>
              <a:t>внутрішнього</a:t>
            </a:r>
            <a:r>
              <a:rPr lang="ru-RU" dirty="0">
                <a:latin typeface="Gabriola" pitchFamily="82" charset="0"/>
              </a:rPr>
              <a:t> теплого </a:t>
            </a:r>
            <a:r>
              <a:rPr lang="ru-RU" dirty="0" err="1">
                <a:latin typeface="Gabriola" pitchFamily="82" charset="0"/>
              </a:rPr>
              <a:t>і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глибокого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Карибського</a:t>
            </a:r>
            <a:r>
              <a:rPr lang="ru-RU" dirty="0">
                <a:latin typeface="Gabriola" pitchFamily="82" charset="0"/>
              </a:rPr>
              <a:t> моря.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143372" y="0"/>
            <a:ext cx="5000628" cy="6858000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Gabriola" pitchFamily="82" charset="0"/>
              </a:rPr>
              <a:t>Поблизу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західного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узбережжя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Південної</a:t>
            </a:r>
            <a:r>
              <a:rPr lang="ru-RU" sz="3600" dirty="0">
                <a:latin typeface="Gabriola" pitchFamily="82" charset="0"/>
              </a:rPr>
              <a:t> Америки </a:t>
            </a:r>
            <a:r>
              <a:rPr lang="ru-RU" sz="3600" dirty="0" err="1">
                <a:latin typeface="Gabriola" pitchFamily="82" charset="0"/>
              </a:rPr>
              <a:t>розміщені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острови</a:t>
            </a:r>
            <a:r>
              <a:rPr lang="ru-RU" sz="3600" dirty="0">
                <a:latin typeface="Gabriola" pitchFamily="82" charset="0"/>
              </a:rPr>
              <a:t> Александр </a:t>
            </a:r>
            <a:r>
              <a:rPr lang="ru-RU" sz="3600" dirty="0" err="1">
                <a:latin typeface="Gabriola" pitchFamily="82" charset="0"/>
              </a:rPr>
              <a:t>Селькірк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і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Робінзон-Крузо</a:t>
            </a:r>
            <a:r>
              <a:rPr lang="ru-RU" sz="3600" dirty="0">
                <a:latin typeface="Gabriola" pitchFamily="82" charset="0"/>
              </a:rPr>
              <a:t>. Александр </a:t>
            </a:r>
            <a:r>
              <a:rPr lang="ru-RU" sz="3600" dirty="0" err="1">
                <a:latin typeface="Gabriola" pitchFamily="82" charset="0"/>
              </a:rPr>
              <a:t>Селькірк</a:t>
            </a:r>
            <a:r>
              <a:rPr lang="ru-RU" sz="3600" dirty="0">
                <a:latin typeface="Gabriola" pitchFamily="82" charset="0"/>
              </a:rPr>
              <a:t> – </a:t>
            </a:r>
            <a:r>
              <a:rPr lang="ru-RU" sz="3600" dirty="0" err="1">
                <a:latin typeface="Gabriola" pitchFamily="82" charset="0"/>
              </a:rPr>
              <a:t>це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саме</a:t>
            </a:r>
            <a:r>
              <a:rPr lang="ru-RU" sz="3600" dirty="0">
                <a:latin typeface="Gabriola" pitchFamily="82" charset="0"/>
              </a:rPr>
              <a:t> той моряк, </a:t>
            </a:r>
            <a:r>
              <a:rPr lang="ru-RU" sz="3600" dirty="0" err="1">
                <a:latin typeface="Gabriola" pitchFamily="82" charset="0"/>
              </a:rPr>
              <a:t>пригоди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якого</a:t>
            </a:r>
            <a:r>
              <a:rPr lang="ru-RU" sz="3600" dirty="0">
                <a:latin typeface="Gabriola" pitchFamily="82" charset="0"/>
              </a:rPr>
              <a:t> на безлюдному </a:t>
            </a:r>
            <a:r>
              <a:rPr lang="ru-RU" sz="3600" dirty="0" err="1">
                <a:latin typeface="Gabriola" pitchFamily="82" charset="0"/>
              </a:rPr>
              <a:t>острові</a:t>
            </a:r>
            <a:r>
              <a:rPr lang="ru-RU" sz="3600" dirty="0">
                <a:latin typeface="Gabriola" pitchFamily="82" charset="0"/>
              </a:rPr>
              <a:t> описав </a:t>
            </a:r>
            <a:r>
              <a:rPr lang="ru-RU" sz="3600" dirty="0" err="1">
                <a:latin typeface="Gabriola" pitchFamily="82" charset="0"/>
              </a:rPr>
              <a:t>письменник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Даніель</a:t>
            </a:r>
            <a:r>
              <a:rPr lang="ru-RU" sz="3600" dirty="0">
                <a:latin typeface="Gabriola" pitchFamily="82" charset="0"/>
              </a:rPr>
              <a:t> Дефо в </a:t>
            </a:r>
            <a:r>
              <a:rPr lang="ru-RU" sz="3600" dirty="0" err="1">
                <a:latin typeface="Gabriola" pitchFamily="82" charset="0"/>
              </a:rPr>
              <a:t>своєму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відомому</a:t>
            </a:r>
            <a:r>
              <a:rPr lang="ru-RU" sz="3600" dirty="0">
                <a:latin typeface="Gabriola" pitchFamily="82" charset="0"/>
              </a:rPr>
              <a:t> </a:t>
            </a:r>
            <a:r>
              <a:rPr lang="ru-RU" sz="3600" dirty="0" err="1">
                <a:latin typeface="Gabriola" pitchFamily="82" charset="0"/>
              </a:rPr>
              <a:t>творі</a:t>
            </a:r>
            <a:r>
              <a:rPr lang="ru-RU" sz="3600" dirty="0">
                <a:latin typeface="Gabriola" pitchFamily="82" charset="0"/>
              </a:rPr>
              <a:t> «</a:t>
            </a:r>
            <a:r>
              <a:rPr lang="ru-RU" sz="3600" dirty="0" err="1">
                <a:latin typeface="Gabriola" pitchFamily="82" charset="0"/>
              </a:rPr>
              <a:t>Робінзон</a:t>
            </a:r>
            <a:r>
              <a:rPr lang="ru-RU" sz="3600" dirty="0">
                <a:latin typeface="Gabriola" pitchFamily="82" charset="0"/>
              </a:rPr>
              <a:t> Крузо».</a:t>
            </a:r>
          </a:p>
        </p:txBody>
      </p:sp>
      <p:pic>
        <p:nvPicPr>
          <p:cNvPr id="1026" name="Picture 2" descr="C:\Users\Elvira\Desktop\Nip\Уроки\geo_pivdamer_te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809"/>
            <a:ext cx="4143372" cy="6821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Gabriola" pitchFamily="82" charset="0"/>
              </a:rPr>
              <a:t>Геологічна будова</a:t>
            </a:r>
            <a:endParaRPr lang="ru-RU" sz="54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900" dirty="0" smtClean="0">
                <a:latin typeface="Gabriola" pitchFamily="82" charset="0"/>
              </a:rPr>
              <a:t>Фундамент </a:t>
            </a:r>
            <a:r>
              <a:rPr lang="ru-RU" sz="3900" dirty="0" err="1">
                <a:latin typeface="Gabriola" pitchFamily="82" charset="0"/>
              </a:rPr>
              <a:t>Північноамериканської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платформи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виступає</a:t>
            </a:r>
            <a:r>
              <a:rPr lang="ru-RU" sz="3900" dirty="0">
                <a:latin typeface="Gabriola" pitchFamily="82" charset="0"/>
              </a:rPr>
              <a:t> на </a:t>
            </a:r>
            <a:r>
              <a:rPr lang="ru-RU" sz="3900" dirty="0" err="1">
                <a:latin typeface="Gabriola" pitchFamily="82" charset="0"/>
              </a:rPr>
              <a:t>поверхню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на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півночі</a:t>
            </a:r>
            <a:r>
              <a:rPr lang="ru-RU" sz="3900" dirty="0">
                <a:latin typeface="Gabriola" pitchFamily="82" charset="0"/>
              </a:rPr>
              <a:t> США, в </a:t>
            </a:r>
            <a:r>
              <a:rPr lang="ru-RU" sz="3900" dirty="0" err="1">
                <a:latin typeface="Gabriola" pitchFamily="82" charset="0"/>
              </a:rPr>
              <a:t>Канаді</a:t>
            </a:r>
            <a:r>
              <a:rPr lang="ru-RU" sz="3900" dirty="0">
                <a:latin typeface="Gabriola" pitchFamily="82" charset="0"/>
              </a:rPr>
              <a:t>, на </a:t>
            </a:r>
            <a:r>
              <a:rPr lang="ru-RU" sz="3900" dirty="0" err="1">
                <a:latin typeface="Gabriola" pitchFamily="82" charset="0"/>
              </a:rPr>
              <a:t>півдні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Канадського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Арктичного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архіпелагу</a:t>
            </a:r>
            <a:r>
              <a:rPr lang="ru-RU" sz="3900" dirty="0">
                <a:latin typeface="Gabriola" pitchFamily="82" charset="0"/>
              </a:rPr>
              <a:t>, а </a:t>
            </a:r>
            <a:r>
              <a:rPr lang="ru-RU" sz="3900" dirty="0" err="1">
                <a:latin typeface="Gabriola" pitchFamily="82" charset="0"/>
              </a:rPr>
              <a:t>також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вздовж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західного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і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південно-східного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побереж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Гренландії</a:t>
            </a:r>
            <a:r>
              <a:rPr lang="ru-RU" sz="3900" dirty="0">
                <a:latin typeface="Gabriola" pitchFamily="82" charset="0"/>
              </a:rPr>
              <a:t>, </a:t>
            </a:r>
            <a:r>
              <a:rPr lang="ru-RU" sz="3900" dirty="0" err="1">
                <a:latin typeface="Gabriola" pitchFamily="82" charset="0"/>
              </a:rPr>
              <a:t>утворюючи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Канадський</a:t>
            </a:r>
            <a:r>
              <a:rPr lang="ru-RU" sz="3900" dirty="0">
                <a:latin typeface="Gabriola" pitchFamily="82" charset="0"/>
              </a:rPr>
              <a:t> (</a:t>
            </a:r>
            <a:r>
              <a:rPr lang="ru-RU" sz="3900" dirty="0" err="1">
                <a:latin typeface="Gabriola" pitchFamily="82" charset="0"/>
              </a:rPr>
              <a:t>Канадсько-Гренландський</a:t>
            </a:r>
            <a:r>
              <a:rPr lang="ru-RU" sz="3900" dirty="0">
                <a:latin typeface="Gabriola" pitchFamily="82" charset="0"/>
              </a:rPr>
              <a:t>) щит. </a:t>
            </a:r>
            <a:r>
              <a:rPr lang="ru-RU" sz="3900" dirty="0" err="1">
                <a:latin typeface="Gabriola" pitchFamily="82" charset="0"/>
              </a:rPr>
              <a:t>Він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складається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з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обмежених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розломами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глиб</a:t>
            </a:r>
            <a:r>
              <a:rPr lang="ru-RU" sz="3900" dirty="0">
                <a:latin typeface="Gabriola" pitchFamily="82" charset="0"/>
              </a:rPr>
              <a:t> (</a:t>
            </a:r>
            <a:r>
              <a:rPr lang="ru-RU" sz="3900" dirty="0" err="1">
                <a:latin typeface="Gabriola" pitchFamily="82" charset="0"/>
              </a:rPr>
              <a:t>провінцій</a:t>
            </a:r>
            <a:r>
              <a:rPr lang="ru-RU" sz="3900" dirty="0">
                <a:latin typeface="Gabriola" pitchFamily="82" charset="0"/>
              </a:rPr>
              <a:t>), </a:t>
            </a:r>
            <a:r>
              <a:rPr lang="ru-RU" sz="3900" dirty="0" err="1">
                <a:latin typeface="Gabriola" pitchFamily="82" charset="0"/>
              </a:rPr>
              <a:t>складених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метаморфізованими</a:t>
            </a:r>
            <a:r>
              <a:rPr lang="ru-RU" sz="3900" dirty="0">
                <a:latin typeface="Gabriola" pitchFamily="82" charset="0"/>
              </a:rPr>
              <a:t>, </a:t>
            </a:r>
            <a:r>
              <a:rPr lang="ru-RU" sz="3900" dirty="0" err="1">
                <a:latin typeface="Gabriola" pitchFamily="82" charset="0"/>
              </a:rPr>
              <a:t>головним</a:t>
            </a:r>
            <a:r>
              <a:rPr lang="ru-RU" sz="3900" dirty="0">
                <a:latin typeface="Gabriola" pitchFamily="82" charset="0"/>
              </a:rPr>
              <a:t> чином </a:t>
            </a:r>
            <a:r>
              <a:rPr lang="ru-RU" sz="3900" dirty="0" err="1">
                <a:latin typeface="Gabriola" pitchFamily="82" charset="0"/>
              </a:rPr>
              <a:t>основними</a:t>
            </a:r>
            <a:r>
              <a:rPr lang="ru-RU" sz="3900" dirty="0">
                <a:latin typeface="Gabriola" pitchFamily="82" charset="0"/>
              </a:rPr>
              <a:t>, </a:t>
            </a:r>
            <a:r>
              <a:rPr lang="ru-RU" sz="3900" dirty="0" err="1">
                <a:latin typeface="Gabriola" pitchFamily="82" charset="0"/>
              </a:rPr>
              <a:t>вулканічними</a:t>
            </a:r>
            <a:r>
              <a:rPr lang="ru-RU" sz="3900" dirty="0">
                <a:latin typeface="Gabriola" pitchFamily="82" charset="0"/>
              </a:rPr>
              <a:t> породами </a:t>
            </a:r>
            <a:r>
              <a:rPr lang="ru-RU" sz="3900" dirty="0" err="1">
                <a:latin typeface="Gabriola" pitchFamily="82" charset="0"/>
              </a:rPr>
              <a:t>і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гранітогнейсами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архейського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і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раннє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протерозойського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віку</a:t>
            </a:r>
            <a:r>
              <a:rPr lang="ru-RU" sz="3900" dirty="0">
                <a:latin typeface="Gabriola" pitchFamily="82" charset="0"/>
              </a:rPr>
              <a:t>. В </a:t>
            </a:r>
            <a:r>
              <a:rPr lang="ru-RU" sz="3900" dirty="0" err="1">
                <a:latin typeface="Gabriola" pitchFamily="82" charset="0"/>
              </a:rPr>
              <a:t>південно-східній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частині</a:t>
            </a:r>
            <a:r>
              <a:rPr lang="ru-RU" sz="3900" dirty="0">
                <a:latin typeface="Gabriola" pitchFamily="82" charset="0"/>
              </a:rPr>
              <a:t> щита </a:t>
            </a:r>
            <a:r>
              <a:rPr lang="ru-RU" sz="3900" dirty="0" err="1">
                <a:latin typeface="Gabriola" pitchFamily="82" charset="0"/>
              </a:rPr>
              <a:t>простягається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>
                <a:latin typeface="Gabriola" pitchFamily="82" charset="0"/>
              </a:rPr>
              <a:t>Гренвільський</a:t>
            </a:r>
            <a:r>
              <a:rPr lang="ru-RU" sz="3900" dirty="0">
                <a:latin typeface="Gabriola" pitchFamily="82" charset="0"/>
              </a:rPr>
              <a:t> </a:t>
            </a:r>
            <a:r>
              <a:rPr lang="ru-RU" sz="3900" dirty="0" err="1" smtClean="0">
                <a:latin typeface="Gabriola" pitchFamily="82" charset="0"/>
              </a:rPr>
              <a:t>пояс.А</a:t>
            </a:r>
            <a:r>
              <a:rPr lang="ru-RU" sz="3900" dirty="0" smtClean="0">
                <a:latin typeface="Gabriola" pitchFamily="82" charset="0"/>
              </a:rPr>
              <a:t> </a:t>
            </a:r>
            <a:r>
              <a:rPr lang="ru-RU" sz="3900" dirty="0" err="1" smtClean="0">
                <a:latin typeface="Gabriola" pitchFamily="82" charset="0"/>
              </a:rPr>
              <a:t>також</a:t>
            </a:r>
            <a:r>
              <a:rPr lang="ru-RU" sz="3900" dirty="0" smtClean="0">
                <a:latin typeface="Gabriola" pitchFamily="82" charset="0"/>
              </a:rPr>
              <a:t> в </a:t>
            </a:r>
            <a:r>
              <a:rPr lang="ru-RU" sz="3900" dirty="0" err="1" smtClean="0">
                <a:latin typeface="Gabriola" pitchFamily="82" charset="0"/>
              </a:rPr>
              <a:t>Пд</a:t>
            </a:r>
            <a:r>
              <a:rPr lang="ru-RU" sz="3900" dirty="0" smtClean="0">
                <a:latin typeface="Gabriola" pitchFamily="82" charset="0"/>
              </a:rPr>
              <a:t>. </a:t>
            </a:r>
            <a:r>
              <a:rPr lang="ru-RU" sz="3900" dirty="0" err="1" smtClean="0">
                <a:latin typeface="Gabriola" pitchFamily="82" charset="0"/>
              </a:rPr>
              <a:t>Америці</a:t>
            </a:r>
            <a:r>
              <a:rPr lang="ru-RU" sz="3900" dirty="0" smtClean="0">
                <a:latin typeface="Gabriola" pitchFamily="82" charset="0"/>
              </a:rPr>
              <a:t> </a:t>
            </a:r>
            <a:r>
              <a:rPr lang="ru-RU" sz="3900" dirty="0" err="1" smtClean="0">
                <a:latin typeface="Gabriola" pitchFamily="82" charset="0"/>
              </a:rPr>
              <a:t>є</a:t>
            </a:r>
            <a:r>
              <a:rPr lang="ru-RU" sz="3900" dirty="0" smtClean="0">
                <a:latin typeface="Gabriola" pitchFamily="82" charset="0"/>
              </a:rPr>
              <a:t> гори </a:t>
            </a:r>
            <a:r>
              <a:rPr lang="ru-RU" sz="3900" dirty="0" err="1" smtClean="0">
                <a:latin typeface="Gabriola" pitchFamily="82" charset="0"/>
              </a:rPr>
              <a:t>під</a:t>
            </a:r>
            <a:r>
              <a:rPr lang="ru-RU" sz="3900" dirty="0" smtClean="0">
                <a:latin typeface="Gabriola" pitchFamily="82" charset="0"/>
              </a:rPr>
              <a:t> </a:t>
            </a:r>
            <a:r>
              <a:rPr lang="ru-RU" sz="3900" dirty="0" err="1" smtClean="0">
                <a:latin typeface="Gabriola" pitchFamily="82" charset="0"/>
              </a:rPr>
              <a:t>назвою</a:t>
            </a:r>
            <a:r>
              <a:rPr lang="ru-RU" sz="3900" dirty="0" smtClean="0">
                <a:latin typeface="Gabriola" pitchFamily="82" charset="0"/>
              </a:rPr>
              <a:t> </a:t>
            </a:r>
            <a:r>
              <a:rPr lang="ru-RU" sz="3900" dirty="0" err="1" smtClean="0">
                <a:latin typeface="Gabriola" pitchFamily="82" charset="0"/>
              </a:rPr>
              <a:t>Анди</a:t>
            </a:r>
            <a:r>
              <a:rPr lang="ru-RU" sz="3900" dirty="0" smtClean="0">
                <a:latin typeface="Gabriola" pitchFamily="82" charset="0"/>
              </a:rPr>
              <a:t>.</a:t>
            </a:r>
            <a:endParaRPr lang="ru-RU" sz="3900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>
            <a:noAutofit/>
          </a:bodyPr>
          <a:lstStyle/>
          <a:p>
            <a:r>
              <a:rPr lang="ru-RU" dirty="0">
                <a:latin typeface="Gabriola" pitchFamily="82" charset="0"/>
              </a:rPr>
              <a:t>   З боку </a:t>
            </a:r>
            <a:r>
              <a:rPr lang="ru-RU" dirty="0" err="1">
                <a:latin typeface="Gabriola" pitchFamily="82" charset="0"/>
              </a:rPr>
              <a:t>Атлантичного</a:t>
            </a:r>
            <a:r>
              <a:rPr lang="ru-RU" dirty="0">
                <a:latin typeface="Gabriola" pitchFamily="82" charset="0"/>
              </a:rPr>
              <a:t> океану </a:t>
            </a:r>
            <a:r>
              <a:rPr lang="ru-RU" dirty="0" err="1">
                <a:latin typeface="Gabriola" pitchFamily="82" charset="0"/>
              </a:rPr>
              <a:t>і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Мексиканської</a:t>
            </a:r>
            <a:r>
              <a:rPr lang="ru-RU" dirty="0">
                <a:latin typeface="Gabriola" pitchFamily="82" charset="0"/>
              </a:rPr>
              <a:t> затоки </a:t>
            </a:r>
            <a:r>
              <a:rPr lang="ru-RU" dirty="0" err="1" smtClean="0">
                <a:latin typeface="Gabriola" pitchFamily="82" charset="0"/>
              </a:rPr>
              <a:t>складчастості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перекрита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товщею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крейдових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і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кайнозойських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відкладів</a:t>
            </a:r>
            <a:r>
              <a:rPr lang="ru-RU" dirty="0">
                <a:latin typeface="Gabriola" pitchFamily="82" charset="0"/>
              </a:rPr>
              <a:t>. </a:t>
            </a:r>
            <a:r>
              <a:rPr lang="ru-RU" dirty="0" err="1">
                <a:latin typeface="Gabriola" pitchFamily="82" charset="0"/>
              </a:rPr>
              <a:t>Герцинська</a:t>
            </a:r>
            <a:r>
              <a:rPr lang="ru-RU" dirty="0">
                <a:latin typeface="Gabriola" pitchFamily="82" charset="0"/>
              </a:rPr>
              <a:t>  </a:t>
            </a:r>
            <a:r>
              <a:rPr lang="ru-RU" dirty="0" err="1" smtClean="0">
                <a:latin typeface="Gabriola" pitchFamily="82" charset="0"/>
              </a:rPr>
              <a:t>складчаста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>
                <a:latin typeface="Gabriola" pitchFamily="82" charset="0"/>
              </a:rPr>
              <a:t>система </a:t>
            </a:r>
            <a:r>
              <a:rPr lang="ru-RU" dirty="0" err="1">
                <a:latin typeface="Gabriola" pitchFamily="82" charset="0"/>
              </a:rPr>
              <a:t>Канадського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арктичного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архіпелагу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і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північної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частини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Гренландії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складена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переважно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теригенно-карбонатними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відкладами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кембрію</a:t>
            </a:r>
            <a:r>
              <a:rPr lang="ru-RU" dirty="0">
                <a:latin typeface="Gabriola" pitchFamily="82" charset="0"/>
              </a:rPr>
              <a:t> – девону, </a:t>
            </a:r>
            <a:r>
              <a:rPr lang="ru-RU" dirty="0" err="1">
                <a:latin typeface="Gabriola" pitchFamily="82" charset="0"/>
              </a:rPr>
              <a:t>зім’ятими</a:t>
            </a:r>
            <a:r>
              <a:rPr lang="ru-RU" dirty="0">
                <a:latin typeface="Gabriola" pitchFamily="82" charset="0"/>
              </a:rPr>
              <a:t> в складки на початку карбону. В </a:t>
            </a:r>
            <a:r>
              <a:rPr lang="ru-RU" dirty="0" err="1">
                <a:latin typeface="Gabriola" pitchFamily="82" charset="0"/>
              </a:rPr>
              <a:t>районі</a:t>
            </a:r>
            <a:r>
              <a:rPr lang="ru-RU" dirty="0">
                <a:latin typeface="Gabriola" pitchFamily="82" charset="0"/>
              </a:rPr>
              <a:t> острова </a:t>
            </a:r>
            <a:r>
              <a:rPr lang="ru-RU" dirty="0" err="1">
                <a:latin typeface="Gabriola" pitchFamily="82" charset="0"/>
              </a:rPr>
              <a:t>Свердруп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і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суміжних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островів</a:t>
            </a:r>
            <a:r>
              <a:rPr lang="ru-RU" dirty="0">
                <a:latin typeface="Gabriola" pitchFamily="82" charset="0"/>
              </a:rPr>
              <a:t> на </a:t>
            </a:r>
            <a:r>
              <a:rPr lang="ru-RU" dirty="0" err="1">
                <a:latin typeface="Gabriola" pitchFamily="82" charset="0"/>
              </a:rPr>
              <a:t>складчасту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палеозойську</a:t>
            </a:r>
            <a:r>
              <a:rPr lang="ru-RU" dirty="0">
                <a:latin typeface="Gabriola" pitchFamily="82" charset="0"/>
              </a:rPr>
              <a:t> основу </a:t>
            </a:r>
            <a:r>
              <a:rPr lang="ru-RU" dirty="0" err="1">
                <a:latin typeface="Gabriola" pitchFamily="82" charset="0"/>
              </a:rPr>
              <a:t>накладена</a:t>
            </a:r>
            <a:r>
              <a:rPr lang="ru-RU" dirty="0">
                <a:latin typeface="Gabriola" pitchFamily="82" charset="0"/>
              </a:rPr>
              <a:t> велика </a:t>
            </a:r>
            <a:r>
              <a:rPr lang="ru-RU" dirty="0" err="1">
                <a:latin typeface="Gabriola" pitchFamily="82" charset="0"/>
              </a:rPr>
              <a:t>і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глибока</a:t>
            </a:r>
            <a:r>
              <a:rPr lang="ru-RU" dirty="0">
                <a:latin typeface="Gabriola" pitchFamily="82" charset="0"/>
              </a:rPr>
              <a:t> западина </a:t>
            </a:r>
            <a:r>
              <a:rPr lang="ru-RU" dirty="0" err="1">
                <a:latin typeface="Gabriola" pitchFamily="82" charset="0"/>
              </a:rPr>
              <a:t>Свердруп</a:t>
            </a:r>
            <a:r>
              <a:rPr lang="ru-RU" dirty="0">
                <a:latin typeface="Gabriola" pitchFamily="82" charset="0"/>
              </a:rPr>
              <a:t>, </a:t>
            </a:r>
            <a:r>
              <a:rPr lang="ru-RU" dirty="0" err="1">
                <a:latin typeface="Gabriola" pitchFamily="82" charset="0"/>
              </a:rPr>
              <a:t>виповнена</a:t>
            </a:r>
            <a:r>
              <a:rPr lang="ru-RU" dirty="0">
                <a:latin typeface="Gabriola" pitchFamily="82" charset="0"/>
              </a:rPr>
              <a:t> платформ </a:t>
            </a:r>
            <a:r>
              <a:rPr lang="ru-RU" dirty="0" err="1" smtClean="0">
                <a:latin typeface="Gabriola" pitchFamily="82" charset="0"/>
              </a:rPr>
              <a:t>енними</a:t>
            </a:r>
            <a:r>
              <a:rPr lang="ru-RU" dirty="0" smtClean="0">
                <a:latin typeface="Gabriola" pitchFamily="82" charset="0"/>
              </a:rPr>
              <a:t>  </a:t>
            </a:r>
            <a:r>
              <a:rPr lang="ru-RU" dirty="0" err="1">
                <a:latin typeface="Gabriola" pitchFamily="82" charset="0"/>
              </a:rPr>
              <a:t>теригенними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відкладами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 err="1" smtClean="0">
                <a:latin typeface="Gabriola" pitchFamily="82" charset="0"/>
              </a:rPr>
              <a:t>верхнього</a:t>
            </a:r>
            <a:r>
              <a:rPr lang="ru-RU" dirty="0" smtClean="0">
                <a:latin typeface="Gabriola" pitchFamily="82" charset="0"/>
              </a:rPr>
              <a:t> </a:t>
            </a:r>
            <a:r>
              <a:rPr lang="ru-RU" dirty="0">
                <a:latin typeface="Gabriola" pitchFamily="82" charset="0"/>
              </a:rPr>
              <a:t>палеозою </a:t>
            </a:r>
            <a:r>
              <a:rPr lang="ru-RU" dirty="0" err="1">
                <a:latin typeface="Gabriola" pitchFamily="82" charset="0"/>
              </a:rPr>
              <a:t>і</a:t>
            </a:r>
            <a:r>
              <a:rPr lang="ru-RU" dirty="0">
                <a:latin typeface="Gabriola" pitchFamily="82" charset="0"/>
              </a:rPr>
              <a:t> мезозою прорвана </a:t>
            </a:r>
            <a:r>
              <a:rPr lang="ru-RU" dirty="0" err="1">
                <a:latin typeface="Gabriola" pitchFamily="82" charset="0"/>
              </a:rPr>
              <a:t>соляними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smtClean="0">
                <a:latin typeface="Gabriola" pitchFamily="82" charset="0"/>
              </a:rPr>
              <a:t>куполами, </a:t>
            </a:r>
            <a:r>
              <a:rPr lang="ru-RU" dirty="0" err="1">
                <a:latin typeface="Gabriola" pitchFamily="82" charset="0"/>
              </a:rPr>
              <a:t>з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якими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зв’язані</a:t>
            </a:r>
            <a:r>
              <a:rPr lang="ru-RU" dirty="0">
                <a:latin typeface="Gabriola" pitchFamily="82" charset="0"/>
              </a:rPr>
              <a:t> залежи газу.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>
                <a:latin typeface="Gabriola" pitchFamily="82" charset="0"/>
              </a:rPr>
              <a:t>Гори Анди</a:t>
            </a:r>
            <a:endParaRPr lang="ru-RU" sz="72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dirty="0" err="1">
                <a:latin typeface="Gabriola" pitchFamily="82" charset="0"/>
              </a:rPr>
              <a:t>Формування</a:t>
            </a:r>
            <a:r>
              <a:rPr lang="ru-RU" sz="3500" dirty="0">
                <a:latin typeface="Gabriola" pitchFamily="82" charset="0"/>
              </a:rPr>
              <a:t> Анд </a:t>
            </a:r>
            <a:r>
              <a:rPr lang="ru-RU" sz="3500" dirty="0" err="1">
                <a:latin typeface="Gabriola" pitchFamily="82" charset="0"/>
              </a:rPr>
              <a:t>почалось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ще</a:t>
            </a:r>
            <a:r>
              <a:rPr lang="ru-RU" sz="3500" dirty="0">
                <a:latin typeface="Gabriola" pitchFamily="82" charset="0"/>
              </a:rPr>
              <a:t> в </a:t>
            </a:r>
            <a:r>
              <a:rPr lang="ru-RU" sz="3500" dirty="0" err="1">
                <a:latin typeface="Gabriola" pitchFamily="82" charset="0"/>
              </a:rPr>
              <a:t>герцинську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складчастість</a:t>
            </a:r>
            <a:r>
              <a:rPr lang="ru-RU" sz="3500" dirty="0">
                <a:latin typeface="Gabriola" pitchFamily="82" charset="0"/>
              </a:rPr>
              <a:t>. </a:t>
            </a:r>
            <a:r>
              <a:rPr lang="ru-RU" sz="3500" dirty="0" err="1">
                <a:latin typeface="Gabriola" pitchFamily="82" charset="0"/>
              </a:rPr>
              <a:t>Основне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горотворення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пов'язане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з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альпійською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складчастістю</a:t>
            </a:r>
            <a:r>
              <a:rPr lang="ru-RU" sz="3500" dirty="0">
                <a:latin typeface="Gabriola" pitchFamily="82" charset="0"/>
              </a:rPr>
              <a:t>, яка </a:t>
            </a:r>
            <a:r>
              <a:rPr lang="ru-RU" sz="3500" dirty="0" err="1">
                <a:latin typeface="Gabriola" pitchFamily="82" charset="0"/>
              </a:rPr>
              <a:t>супроводжувалась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інтенсивним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вулканізмом</a:t>
            </a:r>
            <a:r>
              <a:rPr lang="ru-RU" sz="3500" dirty="0">
                <a:latin typeface="Gabriola" pitchFamily="82" charset="0"/>
              </a:rPr>
              <a:t>. І </a:t>
            </a:r>
            <a:r>
              <a:rPr lang="ru-RU" sz="3500" dirty="0" err="1">
                <a:latin typeface="Gabriola" pitchFamily="82" charset="0"/>
              </a:rPr>
              <a:t>сьогодні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Анди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продовжують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формуватися</a:t>
            </a:r>
            <a:r>
              <a:rPr lang="ru-RU" sz="3500" dirty="0">
                <a:latin typeface="Gabriola" pitchFamily="82" charset="0"/>
              </a:rPr>
              <a:t>. Вони </a:t>
            </a:r>
            <a:r>
              <a:rPr lang="ru-RU" sz="3500" dirty="0" err="1">
                <a:latin typeface="Gabriola" pitchFamily="82" charset="0"/>
              </a:rPr>
              <a:t>є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однією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з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активних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тектонічних</a:t>
            </a:r>
            <a:r>
              <a:rPr lang="ru-RU" sz="3500" dirty="0">
                <a:latin typeface="Gabriola" pitchFamily="82" charset="0"/>
              </a:rPr>
              <a:t> зон </a:t>
            </a:r>
            <a:r>
              <a:rPr lang="ru-RU" sz="3500" dirty="0" err="1">
                <a:latin typeface="Gabriola" pitchFamily="82" charset="0"/>
              </a:rPr>
              <a:t>Землі</a:t>
            </a:r>
            <a:r>
              <a:rPr lang="ru-RU" sz="3500" dirty="0">
                <a:latin typeface="Gabriola" pitchFamily="82" charset="0"/>
              </a:rPr>
              <a:t>. Тут </a:t>
            </a:r>
            <a:r>
              <a:rPr lang="ru-RU" sz="3500" dirty="0" err="1">
                <a:latin typeface="Gabriola" pitchFamily="82" charset="0"/>
              </a:rPr>
              <a:t>відбуваються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сильні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землетруси</a:t>
            </a:r>
            <a:r>
              <a:rPr lang="ru-RU" sz="3500" dirty="0">
                <a:latin typeface="Gabriola" pitchFamily="82" charset="0"/>
              </a:rPr>
              <a:t>, </a:t>
            </a:r>
            <a:r>
              <a:rPr lang="ru-RU" sz="3500" dirty="0" err="1">
                <a:latin typeface="Gabriola" pitchFamily="82" charset="0"/>
              </a:rPr>
              <a:t>виверження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вулканів</a:t>
            </a:r>
            <a:r>
              <a:rPr lang="ru-RU" sz="3500" dirty="0">
                <a:latin typeface="Gabriola" pitchFamily="82" charset="0"/>
              </a:rPr>
              <a:t>.</a:t>
            </a:r>
          </a:p>
          <a:p>
            <a:pPr algn="ctr">
              <a:buNone/>
            </a:pPr>
            <a:r>
              <a:rPr lang="ru-RU" sz="3500" dirty="0" err="1">
                <a:latin typeface="Gabriola" pitchFamily="82" charset="0"/>
              </a:rPr>
              <a:t>Анди</a:t>
            </a:r>
            <a:r>
              <a:rPr lang="ru-RU" sz="3500" dirty="0">
                <a:latin typeface="Gabriola" pitchFamily="82" charset="0"/>
              </a:rPr>
              <a:t> (</a:t>
            </a:r>
            <a:r>
              <a:rPr lang="ru-RU" sz="3500" dirty="0" err="1">
                <a:latin typeface="Gabriola" pitchFamily="82" charset="0"/>
              </a:rPr>
              <a:t>Південноамериканські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Кордильєри</a:t>
            </a:r>
            <a:r>
              <a:rPr lang="ru-RU" sz="3500" dirty="0">
                <a:latin typeface="Gabriola" pitchFamily="82" charset="0"/>
              </a:rPr>
              <a:t>) </a:t>
            </a:r>
            <a:r>
              <a:rPr lang="ru-RU" sz="3500" dirty="0" err="1" smtClean="0">
                <a:latin typeface="Gabriola" pitchFamily="82" charset="0"/>
              </a:rPr>
              <a:t>є</a:t>
            </a:r>
            <a:r>
              <a:rPr lang="ru-RU" sz="3500" dirty="0" smtClean="0">
                <a:latin typeface="Gabriola" pitchFamily="82" charset="0"/>
              </a:rPr>
              <a:t> </a:t>
            </a:r>
            <a:r>
              <a:rPr lang="ru-RU" sz="3500" dirty="0" err="1" smtClean="0">
                <a:latin typeface="Gabriola" pitchFamily="82" charset="0"/>
              </a:rPr>
              <a:t>найдовшою</a:t>
            </a:r>
            <a:r>
              <a:rPr lang="ru-RU" sz="3500" dirty="0" smtClean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гірською</a:t>
            </a:r>
            <a:r>
              <a:rPr lang="ru-RU" sz="3500" dirty="0">
                <a:latin typeface="Gabriola" pitchFamily="82" charset="0"/>
              </a:rPr>
              <a:t> системою на </a:t>
            </a:r>
            <a:r>
              <a:rPr lang="ru-RU" sz="3500" dirty="0" err="1">
                <a:latin typeface="Gabriola" pitchFamily="82" charset="0"/>
              </a:rPr>
              <a:t>суходолі</a:t>
            </a:r>
            <a:r>
              <a:rPr lang="ru-RU" sz="3500" dirty="0">
                <a:latin typeface="Gabriola" pitchFamily="82" charset="0"/>
              </a:rPr>
              <a:t> (9000 км). </a:t>
            </a:r>
            <a:r>
              <a:rPr lang="ru-RU" sz="3500" dirty="0" err="1">
                <a:latin typeface="Gabriola" pitchFamily="82" charset="0"/>
              </a:rPr>
              <a:t>їхні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вершини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піднімаються</a:t>
            </a:r>
            <a:r>
              <a:rPr lang="ru-RU" sz="3500" dirty="0">
                <a:latin typeface="Gabriola" pitchFamily="82" charset="0"/>
              </a:rPr>
              <a:t> до 6000— 6500 м. </a:t>
            </a:r>
            <a:r>
              <a:rPr lang="ru-RU" sz="3500" dirty="0" err="1">
                <a:latin typeface="Gabriola" pitchFamily="82" charset="0"/>
              </a:rPr>
              <a:t>Найвища</a:t>
            </a:r>
            <a:r>
              <a:rPr lang="ru-RU" sz="3500" dirty="0">
                <a:latin typeface="Gabriola" pitchFamily="82" charset="0"/>
              </a:rPr>
              <a:t> </a:t>
            </a:r>
            <a:r>
              <a:rPr lang="ru-RU" sz="3500" dirty="0" err="1">
                <a:latin typeface="Gabriola" pitchFamily="82" charset="0"/>
              </a:rPr>
              <a:t>серед</a:t>
            </a:r>
            <a:r>
              <a:rPr lang="ru-RU" sz="3500" dirty="0">
                <a:latin typeface="Gabriola" pitchFamily="82" charset="0"/>
              </a:rPr>
              <a:t> них — гора </a:t>
            </a:r>
            <a:r>
              <a:rPr lang="ru-RU" sz="3500" dirty="0" err="1">
                <a:latin typeface="Gabriola" pitchFamily="82" charset="0"/>
              </a:rPr>
              <a:t>Аконкаґуа</a:t>
            </a:r>
            <a:r>
              <a:rPr lang="ru-RU" sz="3500" dirty="0">
                <a:latin typeface="Gabriola" pitchFamily="82" charset="0"/>
              </a:rPr>
              <a:t>,.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Gabriola" pitchFamily="82" charset="0"/>
              </a:rPr>
              <a:t>Анди зараз</a:t>
            </a:r>
            <a:endParaRPr lang="ru-RU" sz="6600" dirty="0">
              <a:latin typeface="Gabriola" pitchFamily="82" charset="0"/>
            </a:endParaRPr>
          </a:p>
        </p:txBody>
      </p:sp>
      <p:pic>
        <p:nvPicPr>
          <p:cNvPr id="4" name="Содержимое 3" descr="geo_Andy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595" y="1600200"/>
            <a:ext cx="6769901" cy="4829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latin typeface="Gabriola" pitchFamily="82" charset="0"/>
              </a:rPr>
              <a:t>Корисні копалини</a:t>
            </a:r>
            <a:endParaRPr lang="ru-RU" sz="6600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smtClean="0">
                <a:ln>
                  <a:noFill/>
                </a:ln>
                <a:solidFill>
                  <a:srgbClr val="444444"/>
                </a:solidFill>
                <a:effectLst/>
                <a:latin typeface="Georgia" pitchFamily="18" charset="0"/>
                <a:cs typeface="Arial" pitchFamily="34" charset="0"/>
              </a:rPr>
              <a:t> В Кордильєрах відомі численні і місцями великі родовища руд золота, срібла, міді, цинку, свинцю (родовище Пайн-Пойнт), молібдену, вольфраму, ртуті. Менш розповсюдь­жені залізні руди. Вздовж Тихоокеанського побережжя, в Каліфорнії і Південній Алясці (затока Кука), а також в передгір’ях (Канада)  і в східній частині (США) Скелястих гір значні родовища нафти і газу. До крейдових відкладів Скелястих гір і внутрішніх прогинів Кордильєр в Канаді приурочені залежі кам’яного вугілля, до низів мезозою Скелястих гір – осадових руд урану; в палеозої того же району – пластові залежі фосфоритів.</a:t>
            </a:r>
            <a:endParaRPr kumimoji="0" lang="uk-UA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368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Геологічна будова й корисні копалини на території  Південної Америки</vt:lpstr>
      <vt:lpstr>План</vt:lpstr>
      <vt:lpstr>Загальні відомості</vt:lpstr>
      <vt:lpstr>Слайд 4</vt:lpstr>
      <vt:lpstr>Геологічна будова</vt:lpstr>
      <vt:lpstr>Слайд 6</vt:lpstr>
      <vt:lpstr>Гори Анди</vt:lpstr>
      <vt:lpstr>Анди зараз</vt:lpstr>
      <vt:lpstr>Корисні копалини</vt:lpstr>
      <vt:lpstr>В Кордильєрах відомі численні і місцями великі родовища руд золота, срібла, міді, цинку, свинцю (родовище Пайн-Пойнт)…</vt:lpstr>
      <vt:lpstr>…молібдену, вольфраму, ртуті…</vt:lpstr>
      <vt:lpstr>…розповсюджені залізні руди…</vt:lpstr>
      <vt:lpstr>…значні родовища нафти і газу…</vt:lpstr>
      <vt:lpstr>…велика кількість уранових та мідних руд…</vt:lpstr>
      <vt:lpstr>До крейдових відкладів Скелястих гір і внутрішніх прогинів Кордильєр в Канаді приурочені поклади кам’яного вугілля…</vt:lpstr>
      <vt:lpstr>…також  пластові  поклади фосфоритів. </vt:lpstr>
      <vt:lpstr>Статистика корисних копалин</vt:lpstr>
      <vt:lpstr>Адреси сайтів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Геологічна будова й корисні копалини на території  Південної Америки</dc:title>
  <dc:creator>Elvira</dc:creator>
  <cp:lastModifiedBy>Elvira</cp:lastModifiedBy>
  <cp:revision>16</cp:revision>
  <dcterms:created xsi:type="dcterms:W3CDTF">2013-01-27T17:19:19Z</dcterms:created>
  <dcterms:modified xsi:type="dcterms:W3CDTF">2013-01-27T18:10:40Z</dcterms:modified>
</cp:coreProperties>
</file>