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95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76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77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9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91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4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03E926-13E9-4927-9EB9-72026F7ED14C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4E8F5E-E7DB-4455-9BA5-C61D97904689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1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511" y="5003890"/>
            <a:ext cx="6578929" cy="1463040"/>
          </a:xfrm>
        </p:spPr>
        <p:txBody>
          <a:bodyPr>
            <a:noAutofit/>
          </a:bodyPr>
          <a:lstStyle/>
          <a:p>
            <a:r>
              <a:rPr lang="uk-UA" sz="6000" dirty="0" smtClean="0"/>
              <a:t>Молдова після розпаду СРСР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472" y="5278210"/>
            <a:ext cx="3003468" cy="9144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Корягіна Владислава</a:t>
            </a:r>
          </a:p>
          <a:p>
            <a:r>
              <a:rPr lang="uk-UA" sz="2400" dirty="0" smtClean="0"/>
              <a:t>11-А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21" y="320881"/>
            <a:ext cx="5735782" cy="39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282985"/>
            <a:ext cx="81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минулому Молдова мала одну з найкращих у світі систем охорони здоров'я. Але після розвалу СРСР і після економічної кризи відразу по тому державне фінансування медицини сильно скоротилося, а рівні медичного обслуговування стрімко впали. Між 1998 і 2000 роками, згідно з рішенням міністерства охорони здоров'я, в Молдові було закрито багато лікарень і </a:t>
            </a:r>
            <a:r>
              <a:rPr lang="uk-UA" dirty="0" err="1"/>
              <a:t>поліклінік</a:t>
            </a:r>
            <a:r>
              <a:rPr lang="uk-UA" dirty="0"/>
              <a:t>, особливо в сільській місцевості. Майже 95% усіх ліків Молдова імпортує. Країна запровадила систему обов'язкового медичного страхування.</a:t>
            </a:r>
          </a:p>
          <a:p>
            <a:endParaRPr lang="uk-UA" dirty="0"/>
          </a:p>
          <a:p>
            <a:r>
              <a:rPr lang="uk-UA" dirty="0"/>
              <a:t>Витрати бюджету на медицину останніми роками зросли до 11,9%, найвищого рівня з усіх пострадянських країн</a:t>
            </a:r>
          </a:p>
        </p:txBody>
      </p:sp>
    </p:spTree>
    <p:extLst>
      <p:ext uri="{BB962C8B-B14F-4D97-AF65-F5344CB8AC3E}">
        <p14:creationId xmlns:p14="http://schemas.microsoft.com/office/powerpoint/2010/main" val="17171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добробут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9396" y="2084832"/>
            <a:ext cx="104621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Молдова, яка вважається однією з найбідніших країн Європи, особливо тяжко пережила перехід до ринкової економіки. Відразу після здобуття незалежності спалахнула війна між урядовими військами і придністровськими сепаратистами. Останнім часом економіка країни відроджується. Починаючи з 2001 року, ВВП Молдови щороку зростає на 5-10%. У 2006 році Росія заборонила імпорт молдавського вина, як припускали, щоб відохотити Молдову від намірів інтегруватися з Європою. Це стало величезним ударом для економіки, бо експорт вина складає 25% ВВП Молдови, а російський ринок поглинав 80% експорту виноробства.</a:t>
            </a:r>
          </a:p>
          <a:p>
            <a:endParaRPr lang="uk-UA" dirty="0"/>
          </a:p>
          <a:p>
            <a:r>
              <a:rPr lang="uk-UA" dirty="0"/>
              <a:t>Молдова найбільше з усіх країн світу залежить від грошових переказів своїх громадян із-за кордону. Згідно з даними Світового банку, у 2006 році грошові перекази трудових мігрантів з Молдови забезпечили 36% ВВП країни. Керівництво Молдови, що сповідує комуністичні ідеї і не хоче будувати ринкову економіку, відлякує іноземних інвесторів, які також занепокоєні високим рівнем корупції і поганою інфраструктурою.</a:t>
            </a:r>
          </a:p>
          <a:p>
            <a:endParaRPr lang="uk-UA" dirty="0"/>
          </a:p>
          <a:p>
            <a:r>
              <a:rPr lang="uk-UA" dirty="0"/>
              <a:t>Молдова задовольняє свої потреби в енергоносіях за рахунок сусідніх держав - Румунії, України і Росії.</a:t>
            </a:r>
          </a:p>
        </p:txBody>
      </p:sp>
    </p:spTree>
    <p:extLst>
      <p:ext uri="{BB962C8B-B14F-4D97-AF65-F5344CB8AC3E}">
        <p14:creationId xmlns:p14="http://schemas.microsoft.com/office/powerpoint/2010/main" val="259601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Взаємини України та Молдови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515" y="1881289"/>
            <a:ext cx="11412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відкрила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для </a:t>
            </a:r>
            <a:r>
              <a:rPr lang="ru-RU" dirty="0" err="1"/>
              <a:t>алкогольної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 </a:t>
            </a:r>
            <a:r>
              <a:rPr lang="ru-RU" dirty="0" err="1"/>
              <a:t>Молдови</a:t>
            </a:r>
            <a:r>
              <a:rPr lang="ru-RU" dirty="0"/>
              <a:t> в той час, коли </a:t>
            </a:r>
            <a:r>
              <a:rPr lang="ru-RU" dirty="0" err="1"/>
              <a:t>Росія</a:t>
            </a:r>
            <a:r>
              <a:rPr lang="ru-RU" dirty="0"/>
              <a:t> вводила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погодилася</a:t>
            </a:r>
            <a:r>
              <a:rPr lang="ru-RU" dirty="0"/>
              <a:t> на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ЄС на </a:t>
            </a:r>
            <a:r>
              <a:rPr lang="ru-RU" dirty="0" err="1"/>
              <a:t>молдавсько-українському</a:t>
            </a:r>
            <a:r>
              <a:rPr lang="ru-RU" dirty="0"/>
              <a:t> </a:t>
            </a:r>
            <a:r>
              <a:rPr lang="ru-RU" dirty="0" err="1"/>
              <a:t>кордоні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err="1"/>
              <a:t>митних</a:t>
            </a:r>
            <a:r>
              <a:rPr lang="ru-RU" dirty="0"/>
              <a:t> процедур для </a:t>
            </a:r>
            <a:r>
              <a:rPr lang="ru-RU" dirty="0" err="1"/>
              <a:t>центральної</a:t>
            </a:r>
            <a:r>
              <a:rPr lang="ru-RU" dirty="0"/>
              <a:t> (</a:t>
            </a:r>
            <a:r>
              <a:rPr lang="ru-RU" dirty="0" err="1"/>
              <a:t>придністровської</a:t>
            </a:r>
            <a:r>
              <a:rPr lang="ru-RU" dirty="0"/>
              <a:t>)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кордону.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ряді</a:t>
            </a:r>
            <a:r>
              <a:rPr lang="ru-RU" dirty="0"/>
              <a:t> областей </a:t>
            </a:r>
            <a:r>
              <a:rPr lang="ru-RU" dirty="0" err="1"/>
              <a:t>невирішені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. З 2006 року Молдова не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авіакомпанії</a:t>
            </a:r>
            <a:r>
              <a:rPr lang="ru-RU" dirty="0"/>
              <a:t> «</a:t>
            </a:r>
            <a:r>
              <a:rPr lang="ru-RU" dirty="0" err="1"/>
              <a:t>Аеросвіт</a:t>
            </a:r>
            <a:r>
              <a:rPr lang="ru-RU" dirty="0"/>
              <a:t>» </a:t>
            </a:r>
            <a:r>
              <a:rPr lang="ru-RU" dirty="0" err="1"/>
              <a:t>дозволу</a:t>
            </a:r>
            <a:r>
              <a:rPr lang="ru-RU" dirty="0"/>
              <a:t> на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щоденних</a:t>
            </a:r>
            <a:r>
              <a:rPr lang="ru-RU" dirty="0"/>
              <a:t> </a:t>
            </a:r>
            <a:r>
              <a:rPr lang="ru-RU" dirty="0" err="1"/>
              <a:t>рейсів</a:t>
            </a:r>
            <a:r>
              <a:rPr lang="ru-RU" dirty="0"/>
              <a:t> до Кишинева.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перевезенням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через </a:t>
            </a:r>
            <a:r>
              <a:rPr lang="ru-RU" dirty="0" err="1"/>
              <a:t>Придністров'я</a:t>
            </a:r>
            <a:r>
              <a:rPr lang="ru-RU" dirty="0"/>
              <a:t>. Лише 30 </a:t>
            </a:r>
            <a:r>
              <a:rPr lang="ru-RU" dirty="0" err="1"/>
              <a:t>червня</a:t>
            </a:r>
            <a:r>
              <a:rPr lang="ru-RU" dirty="0"/>
              <a:t> 2011 року Молдова </a:t>
            </a:r>
            <a:r>
              <a:rPr lang="ru-RU" dirty="0" err="1"/>
              <a:t>виконала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, </a:t>
            </a:r>
            <a:r>
              <a:rPr lang="ru-RU" dirty="0" err="1"/>
              <a:t>прийняте</a:t>
            </a:r>
            <a:r>
              <a:rPr lang="ru-RU" dirty="0"/>
              <a:t> в рамках </a:t>
            </a:r>
            <a:r>
              <a:rPr lang="ru-RU" dirty="0" err="1"/>
              <a:t>Додаткового</a:t>
            </a:r>
            <a:r>
              <a:rPr lang="ru-RU" dirty="0"/>
              <a:t> протоколу до Договору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і </a:t>
            </a:r>
            <a:r>
              <a:rPr lang="ru-RU" dirty="0" err="1"/>
              <a:t>Республікою</a:t>
            </a:r>
            <a:r>
              <a:rPr lang="ru-RU" dirty="0"/>
              <a:t> Молдова про </a:t>
            </a:r>
            <a:r>
              <a:rPr lang="ru-RU" dirty="0" err="1"/>
              <a:t>державний</a:t>
            </a:r>
            <a:r>
              <a:rPr lang="ru-RU" dirty="0"/>
              <a:t> кордон[38], і остаточно передала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дороги Одеса-</a:t>
            </a:r>
            <a:r>
              <a:rPr lang="ru-RU" dirty="0" err="1"/>
              <a:t>Рені</a:t>
            </a:r>
            <a:r>
              <a:rPr lang="ru-RU" dirty="0"/>
              <a:t>, яка проходить по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Молдови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села </a:t>
            </a:r>
            <a:r>
              <a:rPr lang="ru-RU" dirty="0" err="1"/>
              <a:t>Паланка</a:t>
            </a:r>
            <a:r>
              <a:rPr lang="ru-RU" dirty="0"/>
              <a:t>[39]. В той же час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виконала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перед Молдовою (передала </a:t>
            </a:r>
            <a:r>
              <a:rPr lang="ru-RU" dirty="0" err="1"/>
              <a:t>ділянку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Дунаю </a:t>
            </a:r>
            <a:r>
              <a:rPr lang="ru-RU" dirty="0" err="1"/>
              <a:t>біля</a:t>
            </a:r>
            <a:r>
              <a:rPr lang="ru-RU" dirty="0"/>
              <a:t> м. </a:t>
            </a:r>
            <a:r>
              <a:rPr lang="ru-RU" dirty="0" err="1"/>
              <a:t>Рені</a:t>
            </a:r>
            <a:r>
              <a:rPr lang="ru-RU" dirty="0"/>
              <a:t>) в рамках угоди про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еквивалентними</a:t>
            </a:r>
            <a:r>
              <a:rPr lang="ru-RU" dirty="0"/>
              <a:t> </a:t>
            </a:r>
            <a:r>
              <a:rPr lang="ru-RU" dirty="0" err="1"/>
              <a:t>територіями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1997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перетинати</a:t>
            </a:r>
            <a:r>
              <a:rPr lang="ru-RU" dirty="0"/>
              <a:t> кордон з </a:t>
            </a:r>
            <a:r>
              <a:rPr lang="ru-RU" dirty="0" err="1"/>
              <a:t>іноземними</a:t>
            </a:r>
            <a:r>
              <a:rPr lang="ru-RU" dirty="0"/>
              <a:t> паспортами, без </a:t>
            </a:r>
            <a:r>
              <a:rPr lang="ru-RU" dirty="0" err="1"/>
              <a:t>віз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24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0146" y="3429000"/>
            <a:ext cx="66720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Дякую </a:t>
            </a:r>
            <a:r>
              <a:rPr lang="uk-UA" sz="8000" dirty="0">
                <a:solidFill>
                  <a:schemeClr val="bg1"/>
                </a:solidFill>
              </a:rPr>
              <a:t>за </a:t>
            </a:r>
            <a:r>
              <a:rPr lang="uk-UA" sz="8000" dirty="0" smtClean="0">
                <a:solidFill>
                  <a:schemeClr val="bg1"/>
                </a:solidFill>
              </a:rPr>
              <a:t>увагу</a:t>
            </a:r>
            <a:endParaRPr lang="uk-U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001" y="715844"/>
            <a:ext cx="9720072" cy="1089205"/>
          </a:xfrm>
        </p:spPr>
        <p:txBody>
          <a:bodyPr/>
          <a:lstStyle/>
          <a:p>
            <a:r>
              <a:rPr lang="uk-UA" dirty="0" smtClean="0"/>
              <a:t>Адміністративний поділ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001" y="2567855"/>
            <a:ext cx="8514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Молдова поділяється на 39 адміністративних одиниць першого рівня: 32 райони, 5 </a:t>
            </a:r>
            <a:r>
              <a:rPr lang="uk-UA" dirty="0" err="1"/>
              <a:t>муніципіїв</a:t>
            </a:r>
            <a:r>
              <a:rPr lang="uk-UA" dirty="0"/>
              <a:t> та 2 автономні утворення — Гагаузія </a:t>
            </a:r>
            <a:r>
              <a:rPr lang="uk-UA" dirty="0" smtClean="0"/>
              <a:t>та Придністров'я</a:t>
            </a:r>
            <a:r>
              <a:rPr lang="en-US" dirty="0" smtClean="0"/>
              <a:t>. </a:t>
            </a:r>
            <a:r>
              <a:rPr lang="uk-UA" dirty="0"/>
              <a:t>Загалом у Молдові 60 міст та 917 сіл.</a:t>
            </a:r>
          </a:p>
          <a:p>
            <a:endParaRPr lang="uk-UA" dirty="0"/>
          </a:p>
          <a:p>
            <a:r>
              <a:rPr lang="uk-UA" dirty="0"/>
              <a:t>Частину території країни займає невизнана самопроголошена республіка Придністров'я. Території, що перебувають під її контролем, офіційно входять до Автономного територіального утворення з особливим правовим статусом Придністров'я, що є однією з автономій.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31" y="66675"/>
            <a:ext cx="2707574" cy="66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Придністровська Молдавська </a:t>
            </a:r>
            <a:r>
              <a:rPr lang="uk-UA" dirty="0" err="1" smtClean="0"/>
              <a:t>Рспубліка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8773" y="2512344"/>
            <a:ext cx="10343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Придністровська Молдавська Республіка — державне утворення в Східній Європі, незалежність якого проголошена 25 серпня 1991, але досі не визнана іншими державами. На заході ПМР межує з Молдовою по річці Дністер, на сході — з Україною. Згідно із законодавством Молдови, Придністров'я має статус Автономного територіального утворення з особливим правовим статусом.</a:t>
            </a:r>
          </a:p>
          <a:p>
            <a:endParaRPr lang="uk-UA" dirty="0"/>
          </a:p>
          <a:p>
            <a:r>
              <a:rPr lang="uk-UA" dirty="0"/>
              <a:t>Питання щодо статусу Придністров'я досі лишається актуальним. Міжнародна спільнота визнає регіон частиною Молдови, проте Молдова не має контролю над Придністров'ям. Водночас незалежність ПМР визнали інші самопроголошені республіки пострадянського простору — Абхазія, Південна Осетія та Нагірний Карабах.</a:t>
            </a:r>
          </a:p>
        </p:txBody>
      </p:sp>
    </p:spTree>
    <p:extLst>
      <p:ext uri="{BB962C8B-B14F-4D97-AF65-F5344CB8AC3E}">
        <p14:creationId xmlns:p14="http://schemas.microsoft.com/office/powerpoint/2010/main" val="4600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устрій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506" y="2084832"/>
            <a:ext cx="11804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Молдова є унітарною парламентською республікою. Це записано в конституції країни, яку було прийнято 29 липня 1994 з наступними змінами, внесеними 19 липня 1996 і 5 червня 2000. Також згідно з нею Молдова є нейтральною державою. На чолі держави є президент, якого обирає парламент.</a:t>
            </a:r>
          </a:p>
          <a:p>
            <a:endParaRPr lang="uk-UA" dirty="0"/>
          </a:p>
          <a:p>
            <a:r>
              <a:rPr lang="uk-UA" dirty="0" smtClean="0"/>
              <a:t>Президента </a:t>
            </a:r>
            <a:r>
              <a:rPr lang="uk-UA" dirty="0"/>
              <a:t>обирають в парламенті під час таємного голосування терміном на чотири роки.</a:t>
            </a:r>
          </a:p>
          <a:p>
            <a:endParaRPr lang="uk-UA" dirty="0"/>
          </a:p>
          <a:p>
            <a:r>
              <a:rPr lang="uk-UA" dirty="0"/>
              <a:t>Після парламентських виборів у квітні 2009 депутати з двох спроб не змогли обрати президента — комуністичній коаліції забракло 1 голосу, а після дострокових виборів уже ліберально-демократичній коаліції не вистачило </a:t>
            </a:r>
            <a:r>
              <a:rPr lang="uk-UA" dirty="0" smtClean="0"/>
              <a:t>голосів. </a:t>
            </a:r>
            <a:r>
              <a:rPr lang="uk-UA" dirty="0"/>
              <a:t>Таким чином восени 2010 в країні відбулися ще одні дострокові парламентські </a:t>
            </a:r>
            <a:r>
              <a:rPr lang="uk-UA" dirty="0" smtClean="0"/>
              <a:t>вибори.</a:t>
            </a:r>
            <a:endParaRPr lang="uk-UA" dirty="0"/>
          </a:p>
          <a:p>
            <a:endParaRPr lang="uk-UA" dirty="0"/>
          </a:p>
          <a:p>
            <a:r>
              <a:rPr lang="uk-UA" dirty="0"/>
              <a:t>З 11 вересня 2009 до обрання президента виконувачем його обов'язків є спікер парламенту Міхай </a:t>
            </a:r>
            <a:r>
              <a:rPr lang="uk-UA" dirty="0" err="1"/>
              <a:t>Гімпу</a:t>
            </a:r>
            <a:r>
              <a:rPr lang="uk-UA" dirty="0"/>
              <a:t>. Після нечергових виборів 2010 до березня 2012 виконувачем обов'язків президента був лідер Демократичної партії Маріан Лупу.</a:t>
            </a:r>
          </a:p>
          <a:p>
            <a:endParaRPr lang="uk-UA" dirty="0"/>
          </a:p>
          <a:p>
            <a:r>
              <a:rPr lang="uk-UA" dirty="0"/>
              <a:t>16 березня 2012 президентом Молдови обраний </a:t>
            </a:r>
            <a:r>
              <a:rPr lang="uk-UA" dirty="0" err="1"/>
              <a:t>Ніколае</a:t>
            </a:r>
            <a:r>
              <a:rPr lang="uk-UA" dirty="0"/>
              <a:t> </a:t>
            </a:r>
            <a:r>
              <a:rPr lang="uk-UA" dirty="0" err="1"/>
              <a:t>Тімофті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54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54972"/>
            <a:ext cx="9720072" cy="1499616"/>
          </a:xfrm>
        </p:spPr>
        <p:txBody>
          <a:bodyPr/>
          <a:lstStyle/>
          <a:p>
            <a:r>
              <a:rPr lang="uk-UA" dirty="0" smtClean="0"/>
              <a:t>Мірча Снєгур</a:t>
            </a:r>
            <a:br>
              <a:rPr lang="uk-UA" dirty="0" smtClean="0"/>
            </a:br>
            <a:r>
              <a:rPr lang="uk-UA" dirty="0" smtClean="0"/>
              <a:t>(1992-1996)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551" y="2969345"/>
            <a:ext cx="10877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1-ий президент </a:t>
            </a:r>
            <a:r>
              <a:rPr lang="ru-RU" dirty="0" err="1" smtClean="0"/>
              <a:t>Республіки</a:t>
            </a:r>
            <a:r>
              <a:rPr lang="ru-RU" dirty="0" smtClean="0"/>
              <a:t> Молдова. </a:t>
            </a:r>
            <a:r>
              <a:rPr lang="ru-RU" dirty="0" err="1" smtClean="0"/>
              <a:t>Мірча</a:t>
            </a:r>
            <a:r>
              <a:rPr lang="ru-RU" dirty="0" smtClean="0"/>
              <a:t> </a:t>
            </a:r>
            <a:r>
              <a:rPr lang="ru-RU" dirty="0" err="1"/>
              <a:t>Снєгур</a:t>
            </a:r>
            <a:r>
              <a:rPr lang="ru-RU" dirty="0"/>
              <a:t> </a:t>
            </a:r>
            <a:r>
              <a:rPr lang="ru-RU" dirty="0" err="1"/>
              <a:t>підтримав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Молдова та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визнанню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з боку Заходу.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в 1989 </a:t>
            </a:r>
            <a:r>
              <a:rPr lang="ru-RU" dirty="0" err="1"/>
              <a:t>році</a:t>
            </a:r>
            <a:r>
              <a:rPr lang="ru-RU" dirty="0"/>
              <a:t> з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державною </a:t>
            </a:r>
            <a:r>
              <a:rPr lang="ru-RU" dirty="0" err="1"/>
              <a:t>мовою</a:t>
            </a:r>
            <a:r>
              <a:rPr lang="ru-RU" dirty="0"/>
              <a:t>, з </a:t>
            </a:r>
            <a:r>
              <a:rPr lang="ru-RU" dirty="0" err="1"/>
              <a:t>демократичних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1990 року, 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суверенітету</a:t>
            </a:r>
            <a:r>
              <a:rPr lang="ru-RU" dirty="0"/>
              <a:t>. </a:t>
            </a:r>
            <a:r>
              <a:rPr lang="ru-RU" dirty="0" err="1" smtClean="0"/>
              <a:t>Кишинів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референдуму, </a:t>
            </a:r>
            <a:r>
              <a:rPr lang="ru-RU" dirty="0" err="1"/>
              <a:t>оголошеного</a:t>
            </a:r>
            <a:r>
              <a:rPr lang="ru-RU" dirty="0"/>
              <a:t>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Горбачовим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проголосувати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Молдова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Мірчею</a:t>
            </a:r>
            <a:r>
              <a:rPr lang="ru-RU" dirty="0"/>
              <a:t> </a:t>
            </a:r>
            <a:r>
              <a:rPr lang="ru-RU" dirty="0" err="1"/>
              <a:t>Снігур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республікою</a:t>
            </a:r>
            <a:r>
              <a:rPr lang="ru-RU" dirty="0"/>
              <a:t>, яка </a:t>
            </a:r>
            <a:r>
              <a:rPr lang="ru-RU" dirty="0" err="1"/>
              <a:t>бойкотувала</a:t>
            </a:r>
            <a:r>
              <a:rPr lang="ru-RU" dirty="0"/>
              <a:t> той референдум. Перший президент </a:t>
            </a:r>
            <a:r>
              <a:rPr lang="ru-RU" dirty="0" err="1"/>
              <a:t>Республіки</a:t>
            </a:r>
            <a:r>
              <a:rPr lang="ru-RU" dirty="0"/>
              <a:t> Молдова </a:t>
            </a:r>
            <a:r>
              <a:rPr lang="ru-RU" dirty="0" err="1"/>
              <a:t>увійшов</a:t>
            </a:r>
            <a:r>
              <a:rPr lang="ru-RU" dirty="0"/>
              <a:t> в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та </a:t>
            </a:r>
            <a:r>
              <a:rPr lang="ru-RU" dirty="0" err="1"/>
              <a:t>рішенням</a:t>
            </a:r>
            <a:r>
              <a:rPr lang="ru-RU" dirty="0"/>
              <a:t> не </a:t>
            </a:r>
            <a:r>
              <a:rPr lang="ru-RU" dirty="0" err="1"/>
              <a:t>допустити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Молдова з </a:t>
            </a:r>
            <a:r>
              <a:rPr lang="ru-RU" dirty="0" err="1"/>
              <a:t>Румунією</a:t>
            </a:r>
            <a:r>
              <a:rPr lang="ru-RU" dirty="0"/>
              <a:t> і </a:t>
            </a:r>
            <a:r>
              <a:rPr lang="ru-RU" dirty="0" err="1"/>
              <a:t>підписанню</a:t>
            </a:r>
            <a:r>
              <a:rPr lang="ru-RU" dirty="0"/>
              <a:t> в </a:t>
            </a:r>
            <a:r>
              <a:rPr lang="ru-RU" dirty="0" err="1"/>
              <a:t>грудні</a:t>
            </a:r>
            <a:r>
              <a:rPr lang="ru-RU" dirty="0"/>
              <a:t> 1991 року акту,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Молдова стала членом (</a:t>
            </a:r>
            <a:r>
              <a:rPr lang="ru-RU" dirty="0" err="1"/>
              <a:t>засновником</a:t>
            </a:r>
            <a:r>
              <a:rPr lang="ru-RU" dirty="0"/>
              <a:t>) </a:t>
            </a:r>
            <a:r>
              <a:rPr lang="ru-RU" dirty="0" err="1"/>
              <a:t>Співдружності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Держав (СНД). 2 </a:t>
            </a:r>
            <a:r>
              <a:rPr lang="ru-RU" dirty="0" err="1"/>
              <a:t>березня</a:t>
            </a:r>
            <a:r>
              <a:rPr lang="ru-RU" dirty="0"/>
              <a:t> 1992 </a:t>
            </a:r>
            <a:r>
              <a:rPr lang="ru-RU" dirty="0" err="1"/>
              <a:t>Республіка</a:t>
            </a:r>
            <a:r>
              <a:rPr lang="ru-RU" dirty="0"/>
              <a:t> Молдова стала </a:t>
            </a:r>
            <a:r>
              <a:rPr lang="ru-RU" dirty="0" err="1"/>
              <a:t>повноправним</a:t>
            </a:r>
            <a:r>
              <a:rPr lang="ru-RU" dirty="0"/>
              <a:t> членом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(ООН). 29 </a:t>
            </a:r>
            <a:r>
              <a:rPr lang="ru-RU" dirty="0" err="1"/>
              <a:t>червня</a:t>
            </a:r>
            <a:r>
              <a:rPr lang="ru-RU" dirty="0"/>
              <a:t> 1994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нова </a:t>
            </a:r>
            <a:r>
              <a:rPr lang="ru-RU" dirty="0" err="1"/>
              <a:t>Конституція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Мірчі</a:t>
            </a:r>
            <a:r>
              <a:rPr lang="ru-RU" dirty="0"/>
              <a:t> </a:t>
            </a:r>
            <a:r>
              <a:rPr lang="ru-RU" dirty="0" err="1"/>
              <a:t>Снєгура</a:t>
            </a:r>
            <a:r>
              <a:rPr lang="ru-RU" dirty="0"/>
              <a:t> в 1995 </a:t>
            </a:r>
            <a:r>
              <a:rPr lang="ru-RU" dirty="0" err="1"/>
              <a:t>році</a:t>
            </a:r>
            <a:r>
              <a:rPr lang="ru-RU" dirty="0"/>
              <a:t> Молдова стала членом Ради </a:t>
            </a:r>
            <a:r>
              <a:rPr lang="ru-RU" dirty="0" err="1"/>
              <a:t>Європи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50" y="218917"/>
            <a:ext cx="4617022" cy="26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600416"/>
            <a:ext cx="9720072" cy="1499616"/>
          </a:xfrm>
        </p:spPr>
        <p:txBody>
          <a:bodyPr/>
          <a:lstStyle/>
          <a:p>
            <a:r>
              <a:rPr lang="uk-UA" dirty="0" smtClean="0"/>
              <a:t>Петро </a:t>
            </a:r>
            <a:r>
              <a:rPr lang="uk-UA" dirty="0" err="1" smtClean="0"/>
              <a:t>Лучинський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(1996-2001)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3613299"/>
            <a:ext cx="10411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З приходом </a:t>
            </a:r>
            <a:r>
              <a:rPr lang="uk-UA" dirty="0" err="1"/>
              <a:t>Лучинського</a:t>
            </a:r>
            <a:r>
              <a:rPr lang="uk-UA" dirty="0"/>
              <a:t> до влади продовжилися здійснюватися реформи, розпочаті при Мірчі Снєгурові, під тиском міжнародних фінансових структур. Продовжився процес приватизації державної власності. У зовнішній політиці був узятий курс на інтеграцію Молдови в європейське співтовариство і віддалення від країн СНД. Рівень життя більшості населення знижувався, що викликало невдоволення і позначилося на результатах парламентських виборів 1998 року, коли за Партію комуністів Республіки Молдова проголосувало 30 % виборців. Наступні два роки правління </a:t>
            </a:r>
            <a:r>
              <a:rPr lang="uk-UA" dirty="0" err="1"/>
              <a:t>Лучинського</a:t>
            </a:r>
            <a:r>
              <a:rPr lang="uk-UA" dirty="0"/>
              <a:t> ознаменувалися жорсткою боротьбою в парламенті. На дострокових парламентських виборах 25 лютого 2001 Партія комуністів отримала вже 50,07 % голосів.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07" y="194058"/>
            <a:ext cx="2648197" cy="32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7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Володимир Воронін </a:t>
            </a:r>
            <a:br>
              <a:rPr lang="uk-UA" dirty="0" smtClean="0"/>
            </a:br>
            <a:r>
              <a:rPr lang="uk-UA" dirty="0" smtClean="0"/>
              <a:t>(2001-2009)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890" y="3700429"/>
            <a:ext cx="11245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Починаючи з 2003 року Воронін неодноразово заявляв, що зовнішньополітичним пріоритетом Республіки </a:t>
            </a:r>
            <a:r>
              <a:rPr lang="uk-UA" dirty="0" err="1"/>
              <a:t>Молдава</a:t>
            </a:r>
            <a:r>
              <a:rPr lang="uk-UA" dirty="0"/>
              <a:t> є євроінтеграція, кінцевою метою якої повинне стати входження в Євросоюз (ЄС). У серпні 2004 року в Брюсселі був підписаний індивідуальний план партнерства між Молдовою і ЄС, згідно з яким Молдова повинна стати асоційованим членом ЄС в 2007-2008 роках. Після чого, згідно з планом, можливий розгляд питання про повноправне членство. У 2005 році Молдова ввела для громадян ЄС безвізовий режим.</a:t>
            </a:r>
          </a:p>
          <a:p>
            <a:r>
              <a:rPr lang="uk-UA" dirty="0" smtClean="0"/>
              <a:t>Уряд </a:t>
            </a:r>
            <a:r>
              <a:rPr lang="uk-UA" dirty="0"/>
              <a:t>Вороніна займає жорстку позицію з питання територіальної цілісності Республіки Молдова. Воронін не визнає самопроголошеної Придністровської Молдавської республіки (ПМР), індустріально розвиненого району Молдавії, що відокремилася в ході збройного конфлікту в 1991 році. Воронін періодично ставить під сумнів можливість переговорів з нинішнім керівництвом ПМР, яке, за його словами, узурпувало владу, спирається на військову силу і відкрито зневажає демократичні норми.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02" y="389411"/>
            <a:ext cx="2113808" cy="31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Ніколае</a:t>
            </a:r>
            <a:r>
              <a:rPr lang="uk-UA" dirty="0" smtClean="0"/>
              <a:t> </a:t>
            </a:r>
            <a:r>
              <a:rPr lang="uk-UA" dirty="0" err="1" smtClean="0"/>
              <a:t>Тімофті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(2012-)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468848"/>
            <a:ext cx="69085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Новий Президент </a:t>
            </a:r>
            <a:r>
              <a:rPr lang="uk-UA" dirty="0" smtClean="0"/>
              <a:t>обіцяв, коли балотувався, </a:t>
            </a:r>
            <a:r>
              <a:rPr lang="uk-UA" dirty="0"/>
              <a:t>що буде активно працювати з урядом і парламентом Молдови для просування необхідних реформ для зближення країни з Євросоюзом і забезпечення в країні європейського рівня життя.</a:t>
            </a:r>
          </a:p>
          <a:p>
            <a:r>
              <a:rPr lang="uk-UA" dirty="0" smtClean="0"/>
              <a:t>Як відомо, </a:t>
            </a:r>
            <a:r>
              <a:rPr lang="uk-UA" dirty="0" err="1"/>
              <a:t>Тімофті</a:t>
            </a:r>
            <a:r>
              <a:rPr lang="uk-UA" dirty="0"/>
              <a:t> є прихильником проєвропейського курсу Молдови і не заперечує проти об'єднання з Румунією, в </a:t>
            </a:r>
            <a:r>
              <a:rPr lang="uk-UA" dirty="0" err="1"/>
              <a:t>осяжному</a:t>
            </a:r>
            <a:r>
              <a:rPr lang="uk-UA" dirty="0"/>
              <a:t> майбутньому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Комуністична парті Молдови не визнає </a:t>
            </a:r>
            <a:r>
              <a:rPr lang="uk-UA" dirty="0" err="1" smtClean="0"/>
              <a:t>Тімофті</a:t>
            </a:r>
            <a:r>
              <a:rPr lang="uk-UA" dirty="0" smtClean="0"/>
              <a:t> діючим президентом.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4" y="442621"/>
            <a:ext cx="361659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1154553"/>
            <a:ext cx="10165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Урбанізаційні процеси властиві Молдові як будь-якій країні Європи, але більшість населення - сільське (53 %), хоч за останні 20 років його кількість зменшилася на 11 %. Найбільшими містами є столиця </a:t>
            </a:r>
            <a:r>
              <a:rPr lang="uk-UA" dirty="0" err="1"/>
              <a:t>Кишинеу</a:t>
            </a:r>
            <a:r>
              <a:rPr lang="uk-UA" dirty="0"/>
              <a:t> та промислові центри </a:t>
            </a:r>
            <a:r>
              <a:rPr lang="uk-UA" dirty="0" err="1"/>
              <a:t>Тираспіль</a:t>
            </a:r>
            <a:r>
              <a:rPr lang="uk-UA" dirty="0"/>
              <a:t>, Бендери, </a:t>
            </a:r>
            <a:r>
              <a:rPr lang="uk-UA" dirty="0" err="1"/>
              <a:t>Бєльци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Річний приріст населення: 0,4 %.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5024" y="2876752"/>
            <a:ext cx="9702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2001 </a:t>
            </a:r>
            <a:r>
              <a:rPr lang="ru-RU" dirty="0" err="1"/>
              <a:t>році</a:t>
            </a:r>
            <a:r>
              <a:rPr lang="ru-RU" dirty="0"/>
              <a:t> Молдова стала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</a:t>
            </a:r>
            <a:r>
              <a:rPr lang="ru-RU" dirty="0" err="1"/>
              <a:t>пострадянського</a:t>
            </a:r>
            <a:r>
              <a:rPr lang="ru-RU" dirty="0"/>
              <a:t> простору, у </a:t>
            </a:r>
            <a:r>
              <a:rPr lang="ru-RU" dirty="0" err="1"/>
              <a:t>якій</a:t>
            </a:r>
            <a:r>
              <a:rPr lang="ru-RU" dirty="0"/>
              <a:t> на </a:t>
            </a:r>
            <a:r>
              <a:rPr lang="ru-RU" dirty="0" err="1"/>
              <a:t>чесних</a:t>
            </a:r>
            <a:r>
              <a:rPr lang="ru-RU" dirty="0"/>
              <a:t> і </a:t>
            </a:r>
            <a:r>
              <a:rPr lang="ru-RU" dirty="0" err="1"/>
              <a:t>справедливих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 президент-</a:t>
            </a:r>
            <a:r>
              <a:rPr lang="ru-RU" dirty="0" err="1"/>
              <a:t>комуніст</a:t>
            </a:r>
            <a:r>
              <a:rPr lang="ru-RU" dirty="0"/>
              <a:t>. Але коли в </a:t>
            </a:r>
            <a:r>
              <a:rPr lang="ru-RU" dirty="0" err="1"/>
              <a:t>квітні</a:t>
            </a:r>
            <a:r>
              <a:rPr lang="ru-RU" dirty="0"/>
              <a:t> 2009 року </a:t>
            </a:r>
            <a:r>
              <a:rPr lang="ru-RU" dirty="0" err="1"/>
              <a:t>комуністи</a:t>
            </a:r>
            <a:r>
              <a:rPr lang="ru-RU" dirty="0"/>
              <a:t> </a:t>
            </a:r>
            <a:r>
              <a:rPr lang="ru-RU" dirty="0" err="1"/>
              <a:t>оголосили</a:t>
            </a:r>
            <a:r>
              <a:rPr lang="ru-RU" dirty="0"/>
              <a:t> про перемогу на </a:t>
            </a:r>
            <a:r>
              <a:rPr lang="ru-RU" dirty="0" err="1"/>
              <a:t>чергових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50% </a:t>
            </a:r>
            <a:r>
              <a:rPr lang="ru-RU" dirty="0" err="1"/>
              <a:t>голосів</a:t>
            </a:r>
            <a:r>
              <a:rPr lang="ru-RU" dirty="0"/>
              <a:t>,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оскаржено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протестів</a:t>
            </a:r>
            <a:r>
              <a:rPr lang="ru-RU" dirty="0"/>
              <a:t> і проведено </a:t>
            </a:r>
            <a:r>
              <a:rPr lang="ru-RU" dirty="0" err="1"/>
              <a:t>повторні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тих </a:t>
            </a:r>
            <a:r>
              <a:rPr lang="ru-RU" dirty="0" err="1"/>
              <a:t>виборів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</a:t>
            </a:r>
            <a:r>
              <a:rPr lang="ru-RU" dirty="0" err="1"/>
              <a:t>коаліція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ліберал</a:t>
            </a:r>
            <a:r>
              <a:rPr lang="ru-RU" dirty="0"/>
              <a:t>-демократами </a:t>
            </a:r>
            <a:r>
              <a:rPr lang="ru-RU" dirty="0" err="1"/>
              <a:t>прем'єр-міністра</a:t>
            </a:r>
            <a:r>
              <a:rPr lang="ru-RU" dirty="0"/>
              <a:t> Влада </a:t>
            </a:r>
            <a:r>
              <a:rPr lang="ru-RU" dirty="0" err="1"/>
              <a:t>Філата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антикомуністичними</a:t>
            </a:r>
            <a:r>
              <a:rPr lang="ru-RU" dirty="0"/>
              <a:t> </a:t>
            </a:r>
            <a:r>
              <a:rPr lang="ru-RU" dirty="0" err="1"/>
              <a:t>партіями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конституція</a:t>
            </a:r>
            <a:r>
              <a:rPr lang="ru-RU" dirty="0"/>
              <a:t> </a:t>
            </a:r>
            <a:r>
              <a:rPr lang="ru-RU" dirty="0" err="1"/>
              <a:t>Молдови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свободу </a:t>
            </a:r>
            <a:r>
              <a:rPr lang="ru-RU" dirty="0" err="1"/>
              <a:t>преси</a:t>
            </a:r>
            <a:r>
              <a:rPr lang="ru-RU" dirty="0"/>
              <a:t>, але </a:t>
            </a:r>
            <a:r>
              <a:rPr lang="ru-RU" dirty="0" err="1"/>
              <a:t>карний</a:t>
            </a:r>
            <a:r>
              <a:rPr lang="ru-RU" dirty="0"/>
              <a:t> кодекс і </a:t>
            </a:r>
            <a:r>
              <a:rPr lang="ru-RU" dirty="0" err="1"/>
              <a:t>закони</a:t>
            </a:r>
            <a:r>
              <a:rPr lang="ru-RU" dirty="0"/>
              <a:t> про </a:t>
            </a:r>
            <a:r>
              <a:rPr lang="ru-RU" dirty="0" err="1"/>
              <a:t>пресу</a:t>
            </a:r>
            <a:r>
              <a:rPr lang="ru-RU" dirty="0"/>
              <a:t> </a:t>
            </a:r>
            <a:r>
              <a:rPr lang="ru-RU" dirty="0" err="1"/>
              <a:t>забороняють</a:t>
            </a:r>
            <a:r>
              <a:rPr lang="ru-RU" dirty="0"/>
              <a:t> </a:t>
            </a:r>
            <a:r>
              <a:rPr lang="ru-RU" dirty="0" err="1"/>
              <a:t>наклепи</a:t>
            </a:r>
            <a:r>
              <a:rPr lang="ru-RU" dirty="0"/>
              <a:t> на державу.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651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</TotalTime>
  <Words>1405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Интеграл</vt:lpstr>
      <vt:lpstr>Молдова після розпаду СРСР</vt:lpstr>
      <vt:lpstr>Адміністративний поділ</vt:lpstr>
      <vt:lpstr>Придністровська Молдавська Рспубліка</vt:lpstr>
      <vt:lpstr>Політичний устрій</vt:lpstr>
      <vt:lpstr>Мірча Снєгур (1992-1996)</vt:lpstr>
      <vt:lpstr>Петро Лучинський (1996-2001)</vt:lpstr>
      <vt:lpstr>Володимир Воронін  (2001-2009)</vt:lpstr>
      <vt:lpstr>Ніколае Тімофті (2012-)</vt:lpstr>
      <vt:lpstr>Презентация PowerPoint</vt:lpstr>
      <vt:lpstr>Здоров’я</vt:lpstr>
      <vt:lpstr>добробут</vt:lpstr>
      <vt:lpstr>Взаємини України та Молдови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Молдова після розпаду СРСР</dc:title>
  <dc:creator>Влада</dc:creator>
  <cp:lastModifiedBy>Влада</cp:lastModifiedBy>
  <cp:revision>9</cp:revision>
  <dcterms:created xsi:type="dcterms:W3CDTF">2014-12-18T16:26:43Z</dcterms:created>
  <dcterms:modified xsi:type="dcterms:W3CDTF">2014-12-21T10:58:43Z</dcterms:modified>
</cp:coreProperties>
</file>