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4FC4-AD1E-45C6-B642-A12C51B71356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006D-0C7B-461B-98A7-2FAE08858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4FC4-AD1E-45C6-B642-A12C51B71356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006D-0C7B-461B-98A7-2FAE08858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4FC4-AD1E-45C6-B642-A12C51B71356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006D-0C7B-461B-98A7-2FAE08858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4FC4-AD1E-45C6-B642-A12C51B71356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006D-0C7B-461B-98A7-2FAE08858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4FC4-AD1E-45C6-B642-A12C51B71356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006D-0C7B-461B-98A7-2FAE08858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4FC4-AD1E-45C6-B642-A12C51B71356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006D-0C7B-461B-98A7-2FAE08858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4FC4-AD1E-45C6-B642-A12C51B71356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006D-0C7B-461B-98A7-2FAE08858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4FC4-AD1E-45C6-B642-A12C51B71356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006D-0C7B-461B-98A7-2FAE08858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4FC4-AD1E-45C6-B642-A12C51B71356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006D-0C7B-461B-98A7-2FAE08858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4FC4-AD1E-45C6-B642-A12C51B71356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006D-0C7B-461B-98A7-2FAE08858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4FC4-AD1E-45C6-B642-A12C51B71356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006D-0C7B-461B-98A7-2FAE08858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F4FC4-AD1E-45C6-B642-A12C51B71356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9006D-0C7B-461B-98A7-2FAE088582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88066908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3649">
            <a:off x="1076183" y="198302"/>
            <a:ext cx="7772400" cy="1470025"/>
          </a:xfrm>
        </p:spPr>
        <p:txBody>
          <a:bodyPr>
            <a:noAutofit/>
          </a:bodyPr>
          <a:lstStyle/>
          <a:p>
            <a:r>
              <a:rPr lang="uk-UA" sz="96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Куба</a:t>
            </a:r>
            <a:endParaRPr lang="ru-RU" sz="9600" b="1" i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а_пляже_Варадеро,_Куб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55" y="0"/>
            <a:ext cx="913994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24936" cy="3442394"/>
          </a:xfrm>
        </p:spPr>
        <p:txBody>
          <a:bodyPr>
            <a:normAutofit fontScale="90000"/>
          </a:bodyPr>
          <a:lstStyle/>
          <a:p>
            <a:r>
              <a:rPr lang="ru-RU" b="1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Республіка</a:t>
            </a:r>
            <a:r>
              <a:rPr lang="ru-RU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Куба</a:t>
            </a:r>
            <a:r>
              <a:rPr lang="ru-RU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 — держава у </a:t>
            </a:r>
            <a:r>
              <a:rPr lang="ru-RU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Вест-Індії</a:t>
            </a:r>
            <a:r>
              <a:rPr lang="ru-RU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розташована</a:t>
            </a:r>
            <a:r>
              <a:rPr lang="ru-RU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на </a:t>
            </a:r>
            <a:r>
              <a:rPr lang="ru-RU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найбільшому</a:t>
            </a:r>
            <a:r>
              <a:rPr lang="ru-RU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однойменному</a:t>
            </a:r>
            <a:r>
              <a:rPr lang="ru-RU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 </a:t>
            </a:r>
            <a:r>
              <a:rPr lang="ru-RU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острові</a:t>
            </a:r>
            <a:r>
              <a:rPr lang="ru-RU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Куба </a:t>
            </a:r>
            <a:r>
              <a:rPr lang="ru-RU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та </a:t>
            </a:r>
            <a:r>
              <a:rPr lang="ru-RU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прилеглих</a:t>
            </a:r>
            <a:r>
              <a:rPr lang="ru-RU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островах в </a:t>
            </a:r>
            <a:r>
              <a:rPr lang="ru-RU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Карибському</a:t>
            </a:r>
            <a:r>
              <a:rPr lang="ru-RU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морі</a:t>
            </a:r>
            <a:endParaRPr lang="ru-RU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Рисунок 4" descr="800px-Flag_of_Cuba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77072"/>
            <a:ext cx="4170040" cy="2085020"/>
          </a:xfrm>
          <a:prstGeom prst="rect">
            <a:avLst/>
          </a:prstGeom>
        </p:spPr>
      </p:pic>
      <p:pic>
        <p:nvPicPr>
          <p:cNvPr id="6" name="Рисунок 5" descr="Coat_of_arms_of_Cuba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3068960"/>
            <a:ext cx="3186484" cy="35870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357301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chemeClr val="accent1"/>
                </a:solidFill>
              </a:rPr>
              <a:t>Прапор</a:t>
            </a:r>
            <a:endParaRPr lang="ru-RU" sz="2400" b="1" i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6296" y="328498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2060"/>
                </a:solidFill>
              </a:rPr>
              <a:t>Герб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00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93150">
            <a:off x="142472" y="1354017"/>
            <a:ext cx="8676971" cy="401845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Куба — 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соціалістична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держава.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Її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економіка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майже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повністю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націоналізована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уряд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запровадив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підтримує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планову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економіку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Куба —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аграрно-індустріальна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країна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галузі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промисловості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цукрова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нафтова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харчова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тютюнова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текстильна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хімічна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паперова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деревообробна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нікелева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цементна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сільськогосподарське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машинобудування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Транспорт: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залізничний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автомобільний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морський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Осн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мор. порти: Гавана, Сантьяго-де-Куба,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Марієль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Сьєнфуегос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Нуевітас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Міжнародний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аеропорт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— в м. Гавана.</a:t>
            </a:r>
            <a:b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u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ube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76200"/>
            <a:ext cx="9144000" cy="69342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24073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Autofit/>
          </a:bodyPr>
          <a:lstStyle/>
          <a:p>
            <a:pPr algn="l"/>
            <a:r>
              <a:rPr lang="ru-RU" sz="3300" b="1" i="1" dirty="0" err="1">
                <a:solidFill>
                  <a:schemeClr val="accent6">
                    <a:lumMod val="75000"/>
                  </a:schemeClr>
                </a:solidFill>
              </a:rPr>
              <a:t>Столиця</a:t>
            </a:r>
            <a:r>
              <a:rPr lang="ru-RU" sz="3300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30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300" i="1" dirty="0" smtClean="0">
                <a:solidFill>
                  <a:schemeClr val="accent6">
                    <a:lumMod val="75000"/>
                  </a:schemeClr>
                </a:solidFill>
              </a:rPr>
              <a:t>(та </a:t>
            </a:r>
            <a:r>
              <a:rPr lang="ru-RU" sz="3300" i="1" dirty="0" err="1" smtClean="0">
                <a:solidFill>
                  <a:schemeClr val="accent6">
                    <a:lumMod val="75000"/>
                  </a:schemeClr>
                </a:solidFill>
              </a:rPr>
              <a:t>найбільше</a:t>
            </a:r>
            <a:r>
              <a:rPr lang="ru-RU" sz="33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300" i="1" dirty="0" err="1" smtClean="0">
                <a:solidFill>
                  <a:schemeClr val="accent6">
                    <a:lumMod val="75000"/>
                  </a:schemeClr>
                </a:solidFill>
              </a:rPr>
              <a:t>місто</a:t>
            </a:r>
            <a:r>
              <a:rPr lang="ru-RU" sz="3300" i="1" dirty="0" smtClean="0">
                <a:solidFill>
                  <a:schemeClr val="accent6">
                    <a:lumMod val="75000"/>
                  </a:schemeClr>
                </a:solidFill>
              </a:rPr>
              <a:t>)Гавана</a:t>
            </a:r>
            <a:br>
              <a:rPr lang="ru-RU" sz="330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300" i="1" dirty="0" err="1">
                <a:solidFill>
                  <a:schemeClr val="accent6">
                    <a:lumMod val="75000"/>
                  </a:schemeClr>
                </a:solidFill>
              </a:rPr>
              <a:t>Офіційні</a:t>
            </a:r>
            <a:r>
              <a:rPr lang="ru-RU" sz="33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300" i="1" dirty="0" err="1" smtClean="0">
                <a:solidFill>
                  <a:schemeClr val="accent6">
                    <a:lumMod val="75000"/>
                  </a:schemeClr>
                </a:solidFill>
              </a:rPr>
              <a:t>мови</a:t>
            </a:r>
            <a:r>
              <a:rPr lang="ru-RU" sz="3300" i="1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3300" i="1" dirty="0" err="1" smtClean="0">
                <a:solidFill>
                  <a:schemeClr val="accent6">
                    <a:lumMod val="75000"/>
                  </a:schemeClr>
                </a:solidFill>
              </a:rPr>
              <a:t>іспанська</a:t>
            </a:r>
            <a:r>
              <a:rPr lang="ru-RU" sz="33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300" i="1" dirty="0" err="1" smtClean="0">
                <a:solidFill>
                  <a:schemeClr val="accent6">
                    <a:lumMod val="75000"/>
                  </a:schemeClr>
                </a:solidFill>
              </a:rPr>
              <a:t>мова</a:t>
            </a:r>
            <a:r>
              <a:rPr lang="ru-RU" sz="3300" i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300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300" b="1" i="1" dirty="0" err="1" smtClean="0">
                <a:solidFill>
                  <a:schemeClr val="accent6">
                    <a:lumMod val="75000"/>
                  </a:schemeClr>
                </a:solidFill>
              </a:rPr>
              <a:t>Державний</a:t>
            </a:r>
            <a:r>
              <a:rPr lang="ru-RU" sz="33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300" b="1" i="1" dirty="0" err="1" smtClean="0">
                <a:solidFill>
                  <a:schemeClr val="accent6">
                    <a:lumMod val="75000"/>
                  </a:schemeClr>
                </a:solidFill>
              </a:rPr>
              <a:t>устрій</a:t>
            </a:r>
            <a:r>
              <a:rPr lang="ru-RU" sz="3300" b="1" i="1" dirty="0" err="1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ru-RU" sz="3300" i="1" dirty="0" err="1" smtClean="0">
                <a:solidFill>
                  <a:schemeClr val="accent6">
                    <a:lumMod val="75000"/>
                  </a:schemeClr>
                </a:solidFill>
              </a:rPr>
              <a:t>Соціалістична</a:t>
            </a:r>
            <a:r>
              <a:rPr lang="ru-RU" sz="3300" i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3300" i="1" dirty="0" err="1">
                <a:solidFill>
                  <a:schemeClr val="accent6">
                    <a:lumMod val="75000"/>
                  </a:schemeClr>
                </a:solidFill>
              </a:rPr>
              <a:t>Республіка</a:t>
            </a:r>
            <a:r>
              <a:rPr lang="ru-RU" sz="3300" i="1" dirty="0" smtClean="0">
                <a:solidFill>
                  <a:schemeClr val="accent6">
                    <a:lumMod val="75000"/>
                  </a:schemeClr>
                </a:solidFill>
              </a:rPr>
              <a:t> - Президент Рауль Кастро</a:t>
            </a:r>
            <a:br>
              <a:rPr lang="ru-RU" sz="330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300" i="1" dirty="0" err="1">
                <a:solidFill>
                  <a:schemeClr val="accent6">
                    <a:lumMod val="75000"/>
                  </a:schemeClr>
                </a:solidFill>
              </a:rPr>
              <a:t>Площа</a:t>
            </a:r>
            <a:r>
              <a:rPr lang="ru-RU" sz="3300" i="1" dirty="0" smtClean="0">
                <a:solidFill>
                  <a:schemeClr val="accent6">
                    <a:lumMod val="75000"/>
                  </a:schemeClr>
                </a:solidFill>
              </a:rPr>
              <a:t> - Загалом110 861км²</a:t>
            </a:r>
            <a:br>
              <a:rPr lang="ru-RU" sz="330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300" i="1" dirty="0">
                <a:solidFill>
                  <a:schemeClr val="accent6">
                    <a:lumMod val="75000"/>
                  </a:schemeClr>
                </a:solidFill>
              </a:rPr>
              <a:t>ВВП</a:t>
            </a:r>
            <a:r>
              <a:rPr lang="ru-RU" sz="3300" i="1" dirty="0" smtClean="0">
                <a:solidFill>
                  <a:schemeClr val="accent6">
                    <a:lumMod val="75000"/>
                  </a:schemeClr>
                </a:solidFill>
              </a:rPr>
              <a:t> 2005 р.,оцінка-Повний39,17 млрд.(</a:t>
            </a:r>
            <a:r>
              <a:rPr lang="ru-RU" sz="3300" i="1" dirty="0">
                <a:solidFill>
                  <a:schemeClr val="accent6">
                    <a:lumMod val="75000"/>
                  </a:schemeClr>
                </a:solidFill>
              </a:rPr>
              <a:t>н. д</a:t>
            </a:r>
            <a:r>
              <a:rPr lang="ru-RU" sz="3300" i="1" dirty="0" smtClean="0">
                <a:solidFill>
                  <a:schemeClr val="accent6">
                    <a:lumMod val="75000"/>
                  </a:schemeClr>
                </a:solidFill>
              </a:rPr>
              <a:t>.) - На душу населення$3 500 (</a:t>
            </a:r>
            <a:r>
              <a:rPr lang="ru-RU" sz="3300" i="1" dirty="0">
                <a:solidFill>
                  <a:schemeClr val="accent6">
                    <a:lumMod val="75000"/>
                  </a:schemeClr>
                </a:solidFill>
              </a:rPr>
              <a:t>н. д</a:t>
            </a:r>
            <a:r>
              <a:rPr lang="ru-RU" sz="3300" i="1" dirty="0" smtClean="0">
                <a:solidFill>
                  <a:schemeClr val="accent6">
                    <a:lumMod val="75000"/>
                  </a:schemeClr>
                </a:solidFill>
              </a:rPr>
              <a:t>.)</a:t>
            </a:r>
            <a:br>
              <a:rPr lang="ru-RU" sz="330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300" i="1" dirty="0" err="1" smtClean="0">
                <a:solidFill>
                  <a:schemeClr val="accent6">
                    <a:lumMod val="75000"/>
                  </a:schemeClr>
                </a:solidFill>
              </a:rPr>
              <a:t>Валюта:Кубинський</a:t>
            </a:r>
            <a:r>
              <a:rPr lang="ru-RU" sz="33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300" i="1" dirty="0">
                <a:solidFill>
                  <a:schemeClr val="accent6">
                    <a:lumMod val="75000"/>
                  </a:schemeClr>
                </a:solidFill>
              </a:rPr>
              <a:t>песо</a:t>
            </a:r>
            <a:r>
              <a:rPr lang="ru-RU" sz="3300" i="1" dirty="0" smtClean="0">
                <a:solidFill>
                  <a:schemeClr val="accent6">
                    <a:lumMod val="75000"/>
                  </a:schemeClr>
                </a:solidFill>
              </a:rPr>
              <a:t> (</a:t>
            </a:r>
            <a:r>
              <a:rPr lang="en-US" sz="3300" i="1" dirty="0">
                <a:solidFill>
                  <a:schemeClr val="accent6">
                    <a:lumMod val="75000"/>
                  </a:schemeClr>
                </a:solidFill>
              </a:rPr>
              <a:t>CUP</a:t>
            </a:r>
            <a:r>
              <a:rPr lang="en-US" sz="3300" i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uk-UA" sz="3300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uk-UA" sz="3300" i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33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Куба</vt:lpstr>
      <vt:lpstr>Республіка Куба — держава у Вест-Індії, розташована на найбільшому однойменному острові Куба та прилеглих островах в Карибському морі</vt:lpstr>
      <vt:lpstr>Куба — соціалістична держава. Її економіка майже повністю націоналізована і уряд запровадив і підтримує планову економіку. Куба — аграрно-індустріальна країна. Основні галузі промисловості: цукрова, нафтова, харчова, тютюнова, текстильна, хімічна, паперова, деревообробна, нікелева, цементна, сільськогосподарське машинобудування. Транспорт: залізничний, автомобільний, морський. Осн. мор. порти: Гавана, Сантьяго-де-Куба, Марієль, Сьєнфуегос, Нуевітас. Міжнародний аеропорт — в м. Гавана. </vt:lpstr>
      <vt:lpstr>Слайд 4</vt:lpstr>
      <vt:lpstr>Столиця (та найбільше місто)Гавана Офіційні мови: іспанська мова Державний устрій:Соціалістична Республіка - Президент Рауль Кастро Площа - Загалом110 861км² ВВП 2005 р.,оцінка-Повний39,17 млрд.(н. д.) - На душу населення$3 500 (н. д.) Валюта:Кубинський песо (CUP)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Куба</dc:title>
  <dc:creator>User</dc:creator>
  <cp:lastModifiedBy>User</cp:lastModifiedBy>
  <cp:revision>4</cp:revision>
  <dcterms:created xsi:type="dcterms:W3CDTF">2014-05-11T17:42:44Z</dcterms:created>
  <dcterms:modified xsi:type="dcterms:W3CDTF">2014-05-11T18:19:41Z</dcterms:modified>
</cp:coreProperties>
</file>