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60" r:id="rId3"/>
    <p:sldId id="258" r:id="rId4"/>
    <p:sldId id="259" r:id="rId5"/>
    <p:sldId id="267" r:id="rId6"/>
    <p:sldId id="268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CC018E-640C-44B4-A9D3-80539B0C7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6A69-30C5-4BB5-9A27-48D3CDD7A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FC48-DD02-417B-9C7A-51CCA1EC0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70BF-7B36-43CC-9968-2C46DEF4D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CF5C5E-73DA-48B7-8A5F-27244FDF8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CA99-3E93-4DDE-A462-9B7F59B86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7AFE8E9-653B-4FD1-958F-DD35BEF54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8D6B8-FEE4-484A-8555-629433A9A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35740D-5677-4C91-AC2B-B6B0C9AB5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1A4E92B-890C-42D2-8D39-5BBE7F869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5F93-4181-4CFC-8FB0-AB55C922C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FADF443-9A14-4C58-A37D-0318FD751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300" smtClean="0">
                <a:latin typeface="Comic Sans MS" pitchFamily="66" charset="0"/>
              </a:rPr>
              <a:t/>
            </a:r>
            <a:br>
              <a:rPr lang="uk-UA" sz="4300" smtClean="0">
                <a:latin typeface="Comic Sans MS" pitchFamily="66" charset="0"/>
              </a:rPr>
            </a:br>
            <a:r>
              <a:rPr lang="ru-RU" sz="4800" b="1" smtClean="0">
                <a:solidFill>
                  <a:srgbClr val="0066FF"/>
                </a:solidFill>
                <a:latin typeface="Arial" charset="0"/>
              </a:rPr>
              <a:t>Газова</a:t>
            </a:r>
            <a:r>
              <a:rPr lang="ru-RU" sz="4800" b="1" smtClean="0">
                <a:solidFill>
                  <a:srgbClr val="0066FF"/>
                </a:solidFill>
                <a:latin typeface="Comic Sans MS" pitchFamily="66" charset="0"/>
              </a:rPr>
              <a:t> промисловість</a:t>
            </a:r>
            <a:r>
              <a:rPr lang="ru-RU" sz="4300" b="1" smtClean="0">
                <a:solidFill>
                  <a:srgbClr val="0066FF"/>
                </a:solidFill>
                <a:latin typeface="Comic Sans MS" pitchFamily="66" charset="0"/>
              </a:rPr>
              <a:t/>
            </a:r>
            <a:br>
              <a:rPr lang="ru-RU" sz="4300" b="1" smtClean="0">
                <a:solidFill>
                  <a:srgbClr val="0066FF"/>
                </a:solidFill>
                <a:latin typeface="Comic Sans MS" pitchFamily="66" charset="0"/>
              </a:rPr>
            </a:br>
            <a:endParaRPr lang="ru-RU" sz="4300" b="1" smtClean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13314" name="AutoShape 5" descr="9k="/>
          <p:cNvSpPr>
            <a:spLocks noChangeAspect="1" noChangeArrowheads="1"/>
          </p:cNvSpPr>
          <p:nvPr/>
        </p:nvSpPr>
        <p:spPr bwMode="auto">
          <a:xfrm>
            <a:off x="3429000" y="2676525"/>
            <a:ext cx="228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3315" name="Picture 5" descr="gazova-nezalejnist-28-06-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3810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2800"/>
            <a:ext cx="3886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5638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Виконала учениця 11 класу</a:t>
            </a:r>
            <a:br>
              <a:rPr lang="uk-UA"/>
            </a:br>
            <a:r>
              <a:rPr lang="uk-UA"/>
              <a:t>Канівець Інна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err="1" smtClean="0"/>
              <a:t>Нафто</a:t>
            </a:r>
            <a:r>
              <a:rPr lang="uk-UA" sz="4000" b="1" dirty="0" err="1" smtClean="0"/>
              <a:t>ва</a:t>
            </a:r>
            <a:r>
              <a:rPr lang="uk-UA" sz="4000" b="1" dirty="0" smtClean="0"/>
              <a:t> і </a:t>
            </a:r>
            <a:r>
              <a:rPr lang="ru-RU" sz="4000" b="1" dirty="0" err="1" smtClean="0"/>
              <a:t>газова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промисловість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2049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229600" cy="1752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/>
              <a:t>Нафтогазовий</a:t>
            </a:r>
            <a:r>
              <a:rPr lang="ru-RU" sz="2400" b="1" dirty="0" smtClean="0"/>
              <a:t> комплекс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галузь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промисловості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підприємства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розвідують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видобувають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переробляють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нафту</a:t>
            </a:r>
            <a:r>
              <a:rPr lang="ru-RU" sz="2400" b="1" dirty="0" smtClean="0"/>
              <a:t> та газ, </a:t>
            </a:r>
            <a:r>
              <a:rPr lang="ru-RU" sz="2400" b="1" dirty="0" err="1" smtClean="0"/>
              <a:t>транспортують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.</a:t>
            </a:r>
          </a:p>
        </p:txBody>
      </p:sp>
      <p:pic>
        <p:nvPicPr>
          <p:cNvPr id="7172" name="Picture 9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76600"/>
            <a:ext cx="4019550" cy="321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AutoShape 11" descr="9k="/>
          <p:cNvSpPr>
            <a:spLocks noChangeAspect="1" noChangeArrowheads="1"/>
          </p:cNvSpPr>
          <p:nvPr/>
        </p:nvSpPr>
        <p:spPr bwMode="auto">
          <a:xfrm>
            <a:off x="3243263" y="2566988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7174" name="Picture 13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455564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7B9899"/>
                </a:solidFill>
              </a:rPr>
              <a:t>Проблеми видобутку газу</a:t>
            </a:r>
            <a:endParaRPr lang="ru-RU" b="1" smtClean="0">
              <a:solidFill>
                <a:srgbClr val="7B98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9900" y="1612900"/>
            <a:ext cx="8229600" cy="1371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500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533400" y="178435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1438" algn="just"/>
            <a:r>
              <a:rPr lang="ru-RU" sz="2000">
                <a:solidFill>
                  <a:schemeClr val="bg1"/>
                </a:solidFill>
              </a:rPr>
              <a:t>Це наймолодша галузь паливної промисловості України. Використання газу удвічі дешевше, ніж нафти. Крім того, з газу виробляють азотні добрива й синтетичні матеріали. 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609600" y="3400425"/>
            <a:ext cx="7848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1438" algn="just"/>
            <a:r>
              <a:rPr lang="ru-RU" sz="2000"/>
              <a:t>Основна проблема видобутку газу в Україні пов'язана з тим, що понад 15 % запасів газу за критеріями рівня виснаження запасів, колекторських характеристик порід належать до категорії важковидобувних. Вилучення таких запасів потребує застосування специфічних, наукомістких і високовитратних технологій та обладнання. Крім цього понад 75 % газових родовищ мають початкові видобувні запаси менше 10 млрд м3.</a:t>
            </a:r>
            <a:r>
              <a:rPr lang="ru-RU" sz="2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MP90044867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388" name="AutoShape 7" descr="Z"/>
          <p:cNvSpPr>
            <a:spLocks noChangeAspect="1" noChangeArrowheads="1"/>
          </p:cNvSpPr>
          <p:nvPr/>
        </p:nvSpPr>
        <p:spPr bwMode="auto">
          <a:xfrm>
            <a:off x="3467100" y="2600325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389" name="AutoShape 9" descr="Z"/>
          <p:cNvSpPr>
            <a:spLocks noChangeAspect="1" noChangeArrowheads="1"/>
          </p:cNvSpPr>
          <p:nvPr/>
        </p:nvSpPr>
        <p:spPr bwMode="auto">
          <a:xfrm>
            <a:off x="3467100" y="2600325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MP90044867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81000"/>
            <a:ext cx="8534400" cy="4598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bg1"/>
                </a:solidFill>
              </a:rPr>
              <a:t>Газова промисловість України сформувалася у післявоєнні роки на базі розвіданих у країні родовищ природного газу, найбільшого розвитку набула у першій половині 70-х років. У 2009 р. видобувалось 21,4 млрд м3 газу (30 % до рівня 1975 р.).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bg1"/>
                </a:solidFill>
              </a:rPr>
              <a:t>Першою була освоєна Передкарпатська нафтогазоносна область. Тепер на неї припадає 3,1 % всього видобутку газу в Україні. Тут розташовані Бориславський та Волинський, а також Гливсько-Розбишівський, Гнідинцівський, Качанівський, Шебелинський та Яблунівський газопереробні заводи.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bg1"/>
                </a:solidFill>
              </a:rPr>
              <a:t>Дніпровсько-Донецьку газоносну область виявлено поряд з покладами нафти в Дніпровсько-Донецькій западині.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5181600" y="3733800"/>
            <a:ext cx="37988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ru-RU">
                <a:solidFill>
                  <a:schemeClr val="bg1"/>
                </a:solidFill>
              </a:rPr>
              <a:t>У Причорноморсько-Кримській нафтогазоносній області відкрито й експлуатується 17 газових родовищ із загальними запасами газу 14,3 млрд м3.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MP9004487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2133600"/>
            <a:ext cx="8534400" cy="4495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Супутні гази, які є на деяких невеликих нафтових родовищах, — дуже цінна сировина для промисловості органічного синтезу. З них на газобензинових заводах виробляють бензин.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842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7B9899"/>
                </a:solidFill>
              </a:rPr>
              <a:t>Нафто</a:t>
            </a:r>
            <a:r>
              <a:rPr lang="uk-UA" sz="4000" b="1" smtClean="0">
                <a:solidFill>
                  <a:srgbClr val="7B9899"/>
                </a:solidFill>
              </a:rPr>
              <a:t>ва і </a:t>
            </a:r>
            <a:r>
              <a:rPr lang="ru-RU" sz="4000" b="1" smtClean="0">
                <a:solidFill>
                  <a:srgbClr val="7B9899"/>
                </a:solidFill>
              </a:rPr>
              <a:t>газова промисловість</a:t>
            </a:r>
            <a:endParaRPr lang="ru-RU" sz="4000" smtClean="0">
              <a:solidFill>
                <a:srgbClr val="7B98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229600" cy="2133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err="1" smtClean="0"/>
              <a:t>Понад</a:t>
            </a:r>
            <a:r>
              <a:rPr lang="ru-RU" sz="2400" b="1" dirty="0" smtClean="0"/>
              <a:t> 90% </a:t>
            </a:r>
            <a:r>
              <a:rPr lang="ru-RU" sz="2400" b="1" dirty="0" err="1" smtClean="0"/>
              <a:t>видобутку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нафти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газу в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здійснює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Національна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акціонерна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компанія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Нафтогаз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» через </a:t>
            </a:r>
            <a:r>
              <a:rPr lang="ru-RU" sz="2400" b="1" dirty="0" err="1" smtClean="0"/>
              <a:t>власні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дочірні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підприємства</a:t>
            </a:r>
            <a:r>
              <a:rPr lang="ru-RU" sz="2400" b="1" dirty="0" smtClean="0"/>
              <a:t>: ДК «</a:t>
            </a:r>
            <a:r>
              <a:rPr lang="ru-RU" sz="2400" b="1" dirty="0" err="1" smtClean="0"/>
              <a:t>Укргазвидобування</a:t>
            </a:r>
            <a:r>
              <a:rPr lang="ru-RU" sz="2400" b="1" dirty="0" smtClean="0"/>
              <a:t>», ВАТ «</a:t>
            </a:r>
            <a:r>
              <a:rPr lang="ru-RU" sz="2400" b="1" dirty="0" err="1" smtClean="0"/>
              <a:t>Укрнафта</a:t>
            </a:r>
            <a:r>
              <a:rPr lang="ru-RU" sz="2400" b="1" dirty="0" smtClean="0"/>
              <a:t>» та ДАТ «</a:t>
            </a:r>
            <a:r>
              <a:rPr lang="ru-RU" sz="2400" b="1" dirty="0" err="1" smtClean="0"/>
              <a:t>Чорноморнафтогаз</a:t>
            </a:r>
            <a:r>
              <a:rPr lang="ru-RU" sz="2400" b="1" dirty="0" smtClean="0"/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7" descr="geo_naftogaz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4800600" cy="3109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5" descr="MP9004487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5800" y="1973263"/>
            <a:ext cx="7696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1438" algn="just"/>
            <a:r>
              <a:rPr lang="ru-RU" sz="2000">
                <a:solidFill>
                  <a:schemeClr val="bg1"/>
                </a:solidFill>
              </a:rPr>
              <a:t>Останнім часом постає завдання з реорганізації і технічного переоснащення ГТС, технічний стан якої не зовсім задовільний. ІЗ її загальної довжини (36,7 тис км) уже відпрацювали свій амортизаційний термін майже 23 % газопроводів. З кожним роком ГТС України старіє і, безумовно, виникає потреба у збільшенні фінансування робіт з її реконструкції та капітального ремонту, заміни газоперекачувальних агрегатів, переоснащення підземних сховищ газу, механізації систем автоматики, телемеханіки, газовимірювань, автоматичного контролю та реконструкції транспортних потоків газу.</a:t>
            </a:r>
            <a:r>
              <a:rPr lang="ru-RU" sz="2000"/>
              <a:t>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762000" y="914400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Україна володіє потужною газотранспортною системою (ГТС), яка складається з 37,6 тис. км газопроводів різного призначення та продуктивності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MP90044252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8229600" cy="1139825"/>
          </a:xfrm>
        </p:spPr>
        <p:txBody>
          <a:bodyPr/>
          <a:lstStyle/>
          <a:p>
            <a:pPr eaLnBrk="1" hangingPunct="1"/>
            <a:r>
              <a:rPr lang="uk-UA" sz="8600" smtClean="0">
                <a:solidFill>
                  <a:schemeClr val="bg1"/>
                </a:solidFill>
              </a:rPr>
              <a:t>Дяку</a:t>
            </a:r>
            <a:r>
              <a:rPr lang="uk-UA" sz="8600" smtClean="0">
                <a:solidFill>
                  <a:schemeClr val="bg1"/>
                </a:solidFill>
                <a:latin typeface="Arial" charset="0"/>
              </a:rPr>
              <a:t>ю</a:t>
            </a:r>
            <a:r>
              <a:rPr lang="uk-UA" sz="8600" smtClean="0">
                <a:solidFill>
                  <a:schemeClr val="bg1"/>
                </a:solidFill>
              </a:rPr>
              <a:t> за увагу!!!</a:t>
            </a:r>
            <a:endParaRPr lang="ru-RU" sz="8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347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Arial</vt:lpstr>
      <vt:lpstr>Georgia</vt:lpstr>
      <vt:lpstr>Wingdings 2</vt:lpstr>
      <vt:lpstr>Wingdings</vt:lpstr>
      <vt:lpstr>Calibri</vt:lpstr>
      <vt:lpstr>Comic Sans MS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 Газова промисловість </vt:lpstr>
      <vt:lpstr>Нафтова і газова промисловість </vt:lpstr>
      <vt:lpstr>Проблеми видобутку газу</vt:lpstr>
      <vt:lpstr>Слайд 4</vt:lpstr>
      <vt:lpstr>Слайд 5</vt:lpstr>
      <vt:lpstr>Слайд 6</vt:lpstr>
      <vt:lpstr>Нафтова і газова промисловість</vt:lpstr>
      <vt:lpstr>Слайд 8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Пользователь Windows</cp:lastModifiedBy>
  <cp:revision>8</cp:revision>
  <cp:lastPrinted>1601-01-01T00:00:00Z</cp:lastPrinted>
  <dcterms:created xsi:type="dcterms:W3CDTF">1601-01-01T00:00:00Z</dcterms:created>
  <dcterms:modified xsi:type="dcterms:W3CDTF">2015-04-21T14:31:37Z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